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83" r:id="rId4"/>
  </p:sldMasterIdLst>
  <p:notesMasterIdLst>
    <p:notesMasterId r:id="rId37"/>
  </p:notesMasterIdLst>
  <p:handoutMasterIdLst>
    <p:handoutMasterId r:id="rId38"/>
  </p:handoutMasterIdLst>
  <p:sldIdLst>
    <p:sldId id="1180" r:id="rId5"/>
    <p:sldId id="1199" r:id="rId6"/>
    <p:sldId id="1183" r:id="rId7"/>
    <p:sldId id="1178" r:id="rId8"/>
    <p:sldId id="1206" r:id="rId9"/>
    <p:sldId id="1239" r:id="rId10"/>
    <p:sldId id="1198" r:id="rId11"/>
    <p:sldId id="1212" r:id="rId12"/>
    <p:sldId id="1200" r:id="rId13"/>
    <p:sldId id="1220" r:id="rId14"/>
    <p:sldId id="1187" r:id="rId15"/>
    <p:sldId id="1222" r:id="rId16"/>
    <p:sldId id="1232" r:id="rId17"/>
    <p:sldId id="1224" r:id="rId18"/>
    <p:sldId id="1202" r:id="rId19"/>
    <p:sldId id="1214" r:id="rId20"/>
    <p:sldId id="1238" r:id="rId21"/>
    <p:sldId id="1215" r:id="rId22"/>
    <p:sldId id="1216" r:id="rId23"/>
    <p:sldId id="1218" r:id="rId24"/>
    <p:sldId id="1201" r:id="rId25"/>
    <p:sldId id="1203" r:id="rId26"/>
    <p:sldId id="1205" r:id="rId27"/>
    <p:sldId id="1229" r:id="rId28"/>
    <p:sldId id="1204" r:id="rId29"/>
    <p:sldId id="1208" r:id="rId30"/>
    <p:sldId id="1209" r:id="rId31"/>
    <p:sldId id="1237" r:id="rId32"/>
    <p:sldId id="1231" r:id="rId33"/>
    <p:sldId id="1044" r:id="rId34"/>
    <p:sldId id="1240" r:id="rId35"/>
    <p:sldId id="1241" r:id="rId36"/>
  </p:sldIdLst>
  <p:sldSz cx="12192000" cy="6858000"/>
  <p:notesSz cx="7315200" cy="9601200"/>
  <p:embeddedFontLst>
    <p:embeddedFont>
      <p:font typeface="AECOM Sans" panose="020B0604020202020204" charset="0"/>
      <p:regular r:id="rId39"/>
      <p:bold r:id="rId40"/>
      <p:italic r:id="rId41"/>
      <p:boldItalic r:id="rId42"/>
    </p:embeddedFont>
    <p:embeddedFont>
      <p:font typeface="AECOM Sans Light" panose="020B0604020202020204" charset="0"/>
      <p:regular r:id="rId43"/>
      <p:italic r:id="rId44"/>
    </p:embeddedFont>
    <p:embeddedFont>
      <p:font typeface="AECOM Sans XBold" panose="020B0604020202020204" charset="0"/>
      <p:bold r:id="rId45"/>
      <p:boldItalic r:id="rId46"/>
    </p:embeddedFont>
    <p:embeddedFont>
      <p:font typeface="Calibri" panose="020F0502020204030204" pitchFamily="34" charset="0"/>
      <p:regular r:id="rId47"/>
      <p:bold r:id="rId48"/>
      <p:italic r:id="rId49"/>
      <p:boldItalic r:id="rId50"/>
    </p:embeddedFont>
    <p:embeddedFont>
      <p:font typeface="URW DIN Cond" panose="00000500000000000000" charset="0"/>
      <p:regular r:id="rId51"/>
      <p:bold r:id="rId52"/>
      <p:italic r:id="rId53"/>
      <p:boldItalic r:id="rId54"/>
    </p:embeddedFont>
  </p:embeddedFontLst>
  <p:defaultTex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s" id="{E4568853-5654-8546-96E8-8958FB0554A3}">
          <p14:sldIdLst>
            <p14:sldId id="1180"/>
            <p14:sldId id="1199"/>
            <p14:sldId id="1183"/>
            <p14:sldId id="1178"/>
            <p14:sldId id="1206"/>
            <p14:sldId id="1239"/>
            <p14:sldId id="1198"/>
            <p14:sldId id="1212"/>
            <p14:sldId id="1200"/>
            <p14:sldId id="1220"/>
            <p14:sldId id="1187"/>
            <p14:sldId id="1222"/>
            <p14:sldId id="1232"/>
            <p14:sldId id="1224"/>
            <p14:sldId id="1202"/>
            <p14:sldId id="1214"/>
            <p14:sldId id="1238"/>
            <p14:sldId id="1215"/>
            <p14:sldId id="1216"/>
            <p14:sldId id="1218"/>
            <p14:sldId id="1201"/>
            <p14:sldId id="1203"/>
            <p14:sldId id="1205"/>
            <p14:sldId id="1229"/>
            <p14:sldId id="1204"/>
            <p14:sldId id="1208"/>
            <p14:sldId id="1209"/>
            <p14:sldId id="1237"/>
            <p14:sldId id="1231"/>
            <p14:sldId id="1044"/>
            <p14:sldId id="1240"/>
            <p14:sldId id="1241"/>
          </p14:sldIdLst>
        </p14:section>
        <p14:section name="Extra Slides" id="{2F68BBCC-51E8-495B-A9C5-41A1A6B377BE}">
          <p14:sldIdLst/>
        </p14:section>
      </p14:sectionLst>
    </p:ext>
    <p:ext uri="{EFAFB233-063F-42B5-8137-9DF3F51BA10A}">
      <p15:sldGuideLst xmlns:p15="http://schemas.microsoft.com/office/powerpoint/2012/main">
        <p15:guide id="1" orient="horz" pos="527" userDrawn="1">
          <p15:clr>
            <a:srgbClr val="A4A3A4"/>
          </p15:clr>
        </p15:guide>
        <p15:guide id="2" orient="horz" pos="3901" userDrawn="1">
          <p15:clr>
            <a:srgbClr val="A4A3A4"/>
          </p15:clr>
        </p15:guide>
        <p15:guide id="3" pos="575" userDrawn="1">
          <p15:clr>
            <a:srgbClr val="A4A3A4"/>
          </p15:clr>
        </p15:guide>
        <p15:guide id="4" pos="6577"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2932">
          <p15:clr>
            <a:srgbClr val="A4A3A4"/>
          </p15:clr>
        </p15:guide>
        <p15:guide id="4" pos="221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cMillan, Alan" initials="MA" lastIdx="11" clrIdx="0"/>
  <p:cmAuthor id="2" name="Alcarese, Laura" initials="AL" lastIdx="4" clrIdx="1">
    <p:extLst>
      <p:ext uri="{19B8F6BF-5375-455C-9EA6-DF929625EA0E}">
        <p15:presenceInfo xmlns:p15="http://schemas.microsoft.com/office/powerpoint/2012/main" userId="S::laura.alcarese@aecom.com::a4932f17-6029-47db-b055-2e5967322ede" providerId="AD"/>
      </p:ext>
    </p:extLst>
  </p:cmAuthor>
  <p:cmAuthor id="3" name="Frank, Jamie" initials="FJ" lastIdx="2" clrIdx="2">
    <p:extLst>
      <p:ext uri="{19B8F6BF-5375-455C-9EA6-DF929625EA0E}">
        <p15:presenceInfo xmlns:p15="http://schemas.microsoft.com/office/powerpoint/2012/main" userId="S::jamie.frank@aecom.com::2714280c-d4c0-45c4-bea6-2f50da315d70" providerId="AD"/>
      </p:ext>
    </p:extLst>
  </p:cmAuthor>
  <p:cmAuthor id="4" name="Skelding, Amy K." initials="SAK" lastIdx="27" clrIdx="3">
    <p:extLst>
      <p:ext uri="{19B8F6BF-5375-455C-9EA6-DF929625EA0E}">
        <p15:presenceInfo xmlns:p15="http://schemas.microsoft.com/office/powerpoint/2012/main" userId="S::Amy.Skelding@aecom.com::8381f035-e249-4051-8cf9-a3ea009b0489" providerId="AD"/>
      </p:ext>
    </p:extLst>
  </p:cmAuthor>
  <p:cmAuthor id="5" name="Lee, Claudia" initials="LC" lastIdx="1" clrIdx="4">
    <p:extLst>
      <p:ext uri="{19B8F6BF-5375-455C-9EA6-DF929625EA0E}">
        <p15:presenceInfo xmlns:p15="http://schemas.microsoft.com/office/powerpoint/2012/main" userId="S::claudia.lee@aecom.com::14ea73e0-9b46-4fbc-b483-d17a519c1117" providerId="AD"/>
      </p:ext>
    </p:extLst>
  </p:cmAuthor>
  <p:cmAuthor id="6" name="Poindexter, Gavin" initials="PG" lastIdx="2" clrIdx="5">
    <p:extLst>
      <p:ext uri="{19B8F6BF-5375-455C-9EA6-DF929625EA0E}">
        <p15:presenceInfo xmlns:p15="http://schemas.microsoft.com/office/powerpoint/2012/main" userId="S::gavin.poindexter@aecom.com::b54be60c-46cb-4586-aea7-dca5a770fab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ABAB"/>
    <a:srgbClr val="86A640"/>
    <a:srgbClr val="B81F33"/>
    <a:srgbClr val="A2C131"/>
    <a:srgbClr val="B5CAB4"/>
    <a:srgbClr val="BBC3BE"/>
    <a:srgbClr val="717171"/>
    <a:srgbClr val="797979"/>
    <a:srgbClr val="4A81D2"/>
    <a:srgbClr val="8EAF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0F02E2-A90F-4EB1-A32F-ED4C42BEFAEC}" v="643" dt="2020-06-04T19:30:35.468"/>
    <p1510:client id="{09A64F13-A523-43FF-987F-34BD98BD7140}" v="4" dt="2020-06-04T21:56:54.267"/>
    <p1510:client id="{2AE74168-6684-45F6-AFBC-C6DC9E857041}" v="10" dt="2020-06-04T22:55:10.442"/>
    <p1510:client id="{7A180571-2094-4D3A-9466-79864FA3DCBE}" v="118" dt="2020-06-04T19:37:34.688"/>
    <p1510:client id="{A99921B1-505F-40DA-B889-A7FEBA25A26A}" v="8" dt="2020-06-05T16:49:01.321"/>
  </p1510:revLst>
</p1510:revInfo>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527"/>
        <p:guide orient="horz" pos="3901"/>
        <p:guide pos="575"/>
        <p:guide pos="6577"/>
      </p:guideLst>
    </p:cSldViewPr>
  </p:slideViewPr>
  <p:notesViewPr>
    <p:cSldViewPr snapToGrid="0">
      <p:cViewPr>
        <p:scale>
          <a:sx n="1" d="2"/>
          <a:sy n="1" d="2"/>
        </p:scale>
        <p:origin x="0" y="0"/>
      </p:cViewPr>
      <p:guideLst>
        <p:guide orient="horz" pos="2880"/>
        <p:guide pos="2160"/>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theme" Target="theme/theme1.xml"/><Relationship Id="rId5" Type="http://schemas.openxmlformats.org/officeDocument/2006/relationships/slide" Target="slides/slide1.xml"/><Relationship Id="rId61"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font" Target="fonts/font13.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 Id="rId46" Type="http://schemas.openxmlformats.org/officeDocument/2006/relationships/font" Target="fonts/font8.fntdata"/><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font" Target="fonts/font3.fntdata"/><Relationship Id="rId54" Type="http://schemas.openxmlformats.org/officeDocument/2006/relationships/font" Target="fonts/font16.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1.fntdata"/><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6.fntdata"/><Relationship Id="rId52" Type="http://schemas.openxmlformats.org/officeDocument/2006/relationships/font" Target="fonts/font14.fntdata"/><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Millan, Alan" userId="9cf0191e-74e3-459a-b059-028c37a32957" providerId="ADAL" clId="{A99921B1-505F-40DA-B889-A7FEBA25A26A}"/>
    <pc:docChg chg="delSld modSection">
      <pc:chgData name="McMillan, Alan" userId="9cf0191e-74e3-459a-b059-028c37a32957" providerId="ADAL" clId="{A99921B1-505F-40DA-B889-A7FEBA25A26A}" dt="2020-06-05T16:49:01.321" v="7" actId="2696"/>
      <pc:docMkLst>
        <pc:docMk/>
      </pc:docMkLst>
      <pc:sldChg chg="del">
        <pc:chgData name="McMillan, Alan" userId="9cf0191e-74e3-459a-b059-028c37a32957" providerId="ADAL" clId="{A99921B1-505F-40DA-B889-A7FEBA25A26A}" dt="2020-06-05T16:49:01.283" v="5" actId="2696"/>
        <pc:sldMkLst>
          <pc:docMk/>
          <pc:sldMk cId="269561071" sldId="1103"/>
        </pc:sldMkLst>
      </pc:sldChg>
      <pc:sldChg chg="del">
        <pc:chgData name="McMillan, Alan" userId="9cf0191e-74e3-459a-b059-028c37a32957" providerId="ADAL" clId="{A99921B1-505F-40DA-B889-A7FEBA25A26A}" dt="2020-06-05T16:49:01.305" v="6" actId="2696"/>
        <pc:sldMkLst>
          <pc:docMk/>
          <pc:sldMk cId="2430902969" sldId="1184"/>
        </pc:sldMkLst>
      </pc:sldChg>
      <pc:sldChg chg="del">
        <pc:chgData name="McMillan, Alan" userId="9cf0191e-74e3-459a-b059-028c37a32957" providerId="ADAL" clId="{A99921B1-505F-40DA-B889-A7FEBA25A26A}" dt="2020-06-05T16:49:01.269" v="4" actId="2696"/>
        <pc:sldMkLst>
          <pc:docMk/>
          <pc:sldMk cId="3899821444" sldId="1186"/>
        </pc:sldMkLst>
      </pc:sldChg>
      <pc:sldChg chg="del">
        <pc:chgData name="McMillan, Alan" userId="9cf0191e-74e3-459a-b059-028c37a32957" providerId="ADAL" clId="{A99921B1-505F-40DA-B889-A7FEBA25A26A}" dt="2020-06-05T16:49:01.173" v="1" actId="2696"/>
        <pc:sldMkLst>
          <pc:docMk/>
          <pc:sldMk cId="2623045868" sldId="1194"/>
        </pc:sldMkLst>
      </pc:sldChg>
      <pc:sldChg chg="del">
        <pc:chgData name="McMillan, Alan" userId="9cf0191e-74e3-459a-b059-028c37a32957" providerId="ADAL" clId="{A99921B1-505F-40DA-B889-A7FEBA25A26A}" dt="2020-06-05T16:49:01.156" v="0" actId="2696"/>
        <pc:sldMkLst>
          <pc:docMk/>
          <pc:sldMk cId="89772170" sldId="1221"/>
        </pc:sldMkLst>
      </pc:sldChg>
      <pc:sldChg chg="del">
        <pc:chgData name="McMillan, Alan" userId="9cf0191e-74e3-459a-b059-028c37a32957" providerId="ADAL" clId="{A99921B1-505F-40DA-B889-A7FEBA25A26A}" dt="2020-06-05T16:49:01.240" v="3" actId="2696"/>
        <pc:sldMkLst>
          <pc:docMk/>
          <pc:sldMk cId="1647929409" sldId="1225"/>
        </pc:sldMkLst>
      </pc:sldChg>
      <pc:sldChg chg="del">
        <pc:chgData name="McMillan, Alan" userId="9cf0191e-74e3-459a-b059-028c37a32957" providerId="ADAL" clId="{A99921B1-505F-40DA-B889-A7FEBA25A26A}" dt="2020-06-05T16:49:01.203" v="2" actId="2696"/>
        <pc:sldMkLst>
          <pc:docMk/>
          <pc:sldMk cId="4179838558" sldId="1226"/>
        </pc:sldMkLst>
      </pc:sldChg>
      <pc:sldChg chg="del">
        <pc:chgData name="McMillan, Alan" userId="9cf0191e-74e3-459a-b059-028c37a32957" providerId="ADAL" clId="{A99921B1-505F-40DA-B889-A7FEBA25A26A}" dt="2020-06-05T16:49:01.321" v="7" actId="2696"/>
        <pc:sldMkLst>
          <pc:docMk/>
          <pc:sldMk cId="1622121072" sldId="1230"/>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4D5_8CC51A75.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1" i="0" u="none" strike="noStrike" kern="1200" cap="all" spc="50" baseline="0">
              <a:solidFill>
                <a:schemeClr val="bg1"/>
              </a:solidFill>
              <a:latin typeface="URW DIN Cond" panose="00000500000000000000" pitchFamily="50" charset="0"/>
              <a:ea typeface="+mn-ea"/>
              <a:cs typeface="+mn-cs"/>
            </a:defRPr>
          </a:pPr>
          <a:endParaRPr lang="en-US"/>
        </a:p>
      </c:txPr>
    </c:title>
    <c:autoTitleDeleted val="0"/>
    <c:plotArea>
      <c:layout/>
      <c:pieChart>
        <c:varyColors val="1"/>
        <c:ser>
          <c:idx val="0"/>
          <c:order val="0"/>
          <c:tx>
            <c:strRef>
              <c:f>Sheet1!$B$1</c:f>
              <c:strCache>
                <c:ptCount val="1"/>
                <c:pt idx="0">
                  <c:v>Funding Sources</c:v>
                </c:pt>
              </c:strCache>
            </c:strRef>
          </c:tx>
          <c:dPt>
            <c:idx val="0"/>
            <c:bubble3D val="0"/>
            <c:spPr>
              <a:solidFill>
                <a:schemeClr val="accent3"/>
              </a:solidFill>
              <a:ln>
                <a:noFill/>
              </a:ln>
              <a:effectLst/>
              <a:scene3d>
                <a:camera prst="orthographicFront"/>
                <a:lightRig rig="brightRoom" dir="t"/>
              </a:scene3d>
              <a:sp3d prstMaterial="flat">
                <a:contourClr>
                  <a:srgbClr val="000000"/>
                </a:contourClr>
              </a:sp3d>
            </c:spPr>
            <c:extLst>
              <c:ext xmlns:c16="http://schemas.microsoft.com/office/drawing/2014/chart" uri="{C3380CC4-5D6E-409C-BE32-E72D297353CC}">
                <c16:uniqueId val="{00000001-295A-447E-AAE0-E71EFABCEB78}"/>
              </c:ext>
            </c:extLst>
          </c:dPt>
          <c:dPt>
            <c:idx val="1"/>
            <c:bubble3D val="0"/>
            <c:spPr>
              <a:solidFill>
                <a:schemeClr val="accent2"/>
              </a:solidFill>
              <a:ln>
                <a:noFill/>
              </a:ln>
              <a:effectLst/>
              <a:scene3d>
                <a:camera prst="orthographicFront"/>
                <a:lightRig rig="brightRoom" dir="t"/>
              </a:scene3d>
              <a:sp3d prstMaterial="flat">
                <a:contourClr>
                  <a:srgbClr val="000000"/>
                </a:contourClr>
              </a:sp3d>
            </c:spPr>
            <c:extLst>
              <c:ext xmlns:c16="http://schemas.microsoft.com/office/drawing/2014/chart" uri="{C3380CC4-5D6E-409C-BE32-E72D297353CC}">
                <c16:uniqueId val="{00000003-295A-447E-AAE0-E71EFABCEB78}"/>
              </c:ext>
            </c:extLst>
          </c:dPt>
          <c:dPt>
            <c:idx val="2"/>
            <c:bubble3D val="0"/>
            <c:spPr>
              <a:solidFill>
                <a:schemeClr val="tx2"/>
              </a:solidFill>
              <a:ln>
                <a:noFill/>
              </a:ln>
              <a:effectLst/>
              <a:scene3d>
                <a:camera prst="orthographicFront"/>
                <a:lightRig rig="brightRoom" dir="t"/>
              </a:scene3d>
              <a:sp3d prstMaterial="flat">
                <a:contourClr>
                  <a:srgbClr val="000000"/>
                </a:contourClr>
              </a:sp3d>
            </c:spPr>
            <c:extLst>
              <c:ext xmlns:c16="http://schemas.microsoft.com/office/drawing/2014/chart" uri="{C3380CC4-5D6E-409C-BE32-E72D297353CC}">
                <c16:uniqueId val="{00000005-295A-447E-AAE0-E71EFABCEB78}"/>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295A-447E-AAE0-E71EFABCEB78}"/>
              </c:ext>
            </c:extLst>
          </c:dPt>
          <c:dLbls>
            <c:dLbl>
              <c:idx val="0"/>
              <c:layout>
                <c:manualLayout>
                  <c:x val="-0.24128829952726447"/>
                  <c:y val="-8.1309975818187788E-2"/>
                </c:manualLayout>
              </c:layout>
              <c:tx>
                <c:rich>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URW DIN Cond" panose="00000500000000000000" pitchFamily="50" charset="0"/>
                        <a:ea typeface="+mn-ea"/>
                        <a:cs typeface="+mn-cs"/>
                      </a:defRPr>
                    </a:pPr>
                    <a:fld id="{296E25B7-B7AA-4108-8E91-D3835069A53D}" type="CATEGORYNAME">
                      <a:rPr lang="en-US" sz="1800" smtClean="0">
                        <a:latin typeface="URW DIN Cond" panose="00000500000000000000" pitchFamily="50" charset="0"/>
                      </a:rPr>
                      <a:pPr>
                        <a:defRPr sz="1800">
                          <a:latin typeface="URW DIN Cond" panose="00000500000000000000" pitchFamily="50" charset="0"/>
                        </a:defRPr>
                      </a:pPr>
                      <a:t>[CATEGORY NAME]</a:t>
                    </a:fld>
                    <a:endParaRPr lang="en-US"/>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URW DIN Cond" panose="00000500000000000000" pitchFamily="50" charset="0"/>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295A-447E-AAE0-E71EFABCEB78}"/>
                </c:ext>
              </c:extLst>
            </c:dLbl>
            <c:dLbl>
              <c:idx val="1"/>
              <c:layout>
                <c:manualLayout>
                  <c:x val="0.15024191069496504"/>
                  <c:y val="-0.16299914155064005"/>
                </c:manualLayout>
              </c:layout>
              <c:tx>
                <c:rich>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URW DIN Cond" panose="00000500000000000000" pitchFamily="50" charset="0"/>
                        <a:ea typeface="+mn-ea"/>
                        <a:cs typeface="+mn-cs"/>
                      </a:defRPr>
                    </a:pPr>
                    <a:fld id="{1E871C62-DB32-499E-8A5C-AF40F69C5C20}" type="CATEGORYNAME">
                      <a:rPr lang="en-US" sz="1800" smtClean="0">
                        <a:latin typeface="URW DIN Cond" panose="00000500000000000000" pitchFamily="50" charset="0"/>
                      </a:rPr>
                      <a:pPr>
                        <a:defRPr sz="1800">
                          <a:latin typeface="URW DIN Cond" panose="00000500000000000000" pitchFamily="50" charset="0"/>
                        </a:defRPr>
                      </a:pPr>
                      <a:t>[CATEGORY NAME]</a:t>
                    </a:fld>
                    <a:endParaRPr lang="en-US"/>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URW DIN Cond" panose="00000500000000000000" pitchFamily="50" charset="0"/>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295A-447E-AAE0-E71EFABCEB78}"/>
                </c:ext>
              </c:extLst>
            </c:dLbl>
            <c:dLbl>
              <c:idx val="2"/>
              <c:layout>
                <c:manualLayout>
                  <c:x val="0.14356688879306684"/>
                  <c:y val="0.15794592863232013"/>
                </c:manualLayout>
              </c:layout>
              <c:tx>
                <c:rich>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URW DIN Cond" panose="00000500000000000000" pitchFamily="50" charset="0"/>
                        <a:ea typeface="+mn-ea"/>
                        <a:cs typeface="+mn-cs"/>
                      </a:defRPr>
                    </a:pPr>
                    <a:fld id="{C88C7E1E-51A1-4F38-AD7E-5D64E401515A}" type="CATEGORYNAME">
                      <a:rPr lang="en-US" sz="1800" smtClean="0">
                        <a:latin typeface="URW DIN Cond" panose="00000500000000000000" pitchFamily="50" charset="0"/>
                      </a:rPr>
                      <a:pPr>
                        <a:defRPr sz="1800">
                          <a:latin typeface="URW DIN Cond" panose="00000500000000000000" pitchFamily="50" charset="0"/>
                        </a:defRPr>
                      </a:pPr>
                      <a:t>[CATEGORY NAME]</a:t>
                    </a:fld>
                    <a:endParaRPr lang="en-US"/>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URW DIN Cond" panose="00000500000000000000" pitchFamily="50" charset="0"/>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295A-447E-AAE0-E71EFABCEB78}"/>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URW DIN Cond" panose="00000500000000000000" pitchFamily="50" charset="0"/>
                    <a:ea typeface="+mn-ea"/>
                    <a:cs typeface="+mn-cs"/>
                  </a:defRPr>
                </a:pPr>
                <a:endParaRPr lang="en-US"/>
              </a:p>
            </c:txPr>
            <c:dLblPos val="inEnd"/>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Federal</c:v>
                </c:pt>
                <c:pt idx="1">
                  <c:v>State</c:v>
                </c:pt>
                <c:pt idx="2">
                  <c:v>Local</c:v>
                </c:pt>
              </c:strCache>
            </c:strRef>
          </c:cat>
          <c:val>
            <c:numRef>
              <c:f>Sheet1!$B$2:$B$5</c:f>
              <c:numCache>
                <c:formatCode>General</c:formatCode>
                <c:ptCount val="4"/>
                <c:pt idx="0">
                  <c:v>6</c:v>
                </c:pt>
                <c:pt idx="1">
                  <c:v>2</c:v>
                </c:pt>
                <c:pt idx="2">
                  <c:v>3</c:v>
                </c:pt>
              </c:numCache>
            </c:numRef>
          </c:val>
          <c:extLst>
            <c:ext xmlns:c16="http://schemas.microsoft.com/office/drawing/2014/chart" uri="{C3380CC4-5D6E-409C-BE32-E72D297353CC}">
              <c16:uniqueId val="{00000000-FAD6-4D9D-86C7-DCC657ED52AF}"/>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43343" cy="465455"/>
          </a:xfrm>
          <a:prstGeom prst="rect">
            <a:avLst/>
          </a:prstGeom>
        </p:spPr>
        <p:txBody>
          <a:bodyPr vert="horz" lIns="95635" tIns="47818" rIns="95635" bIns="47818" rtlCol="0"/>
          <a:lstStyle>
            <a:lvl1pPr algn="l">
              <a:defRPr sz="1300"/>
            </a:lvl1pPr>
          </a:lstStyle>
          <a:p>
            <a:endParaRPr lang="en-US"/>
          </a:p>
        </p:txBody>
      </p:sp>
      <p:sp>
        <p:nvSpPr>
          <p:cNvPr id="4" name="Footer Placeholder 3"/>
          <p:cNvSpPr>
            <a:spLocks noGrp="1"/>
          </p:cNvSpPr>
          <p:nvPr>
            <p:ph type="ftr" sz="quarter" idx="2"/>
          </p:nvPr>
        </p:nvSpPr>
        <p:spPr>
          <a:xfrm>
            <a:off x="0" y="8842030"/>
            <a:ext cx="3043343" cy="465455"/>
          </a:xfrm>
          <a:prstGeom prst="rect">
            <a:avLst/>
          </a:prstGeom>
        </p:spPr>
        <p:txBody>
          <a:bodyPr vert="horz" lIns="95635" tIns="47818" rIns="95635" bIns="47818" rtlCol="0" anchor="b"/>
          <a:lstStyle>
            <a:lvl1pPr algn="l">
              <a:defRPr sz="1300"/>
            </a:lvl1pPr>
          </a:lstStyle>
          <a:p>
            <a:endParaRPr lang="en-US"/>
          </a:p>
        </p:txBody>
      </p:sp>
      <p:sp>
        <p:nvSpPr>
          <p:cNvPr id="5" name="Slide Number Placeholder 4"/>
          <p:cNvSpPr>
            <a:spLocks noGrp="1"/>
          </p:cNvSpPr>
          <p:nvPr>
            <p:ph type="sldNum" sz="quarter" idx="3"/>
          </p:nvPr>
        </p:nvSpPr>
        <p:spPr>
          <a:xfrm>
            <a:off x="3978133" y="8842030"/>
            <a:ext cx="3043343" cy="465455"/>
          </a:xfrm>
          <a:prstGeom prst="rect">
            <a:avLst/>
          </a:prstGeom>
        </p:spPr>
        <p:txBody>
          <a:bodyPr vert="horz" lIns="95635" tIns="47818" rIns="95635" bIns="47818" rtlCol="0" anchor="b"/>
          <a:lstStyle>
            <a:lvl1pPr algn="r">
              <a:defRPr sz="1300"/>
            </a:lvl1pPr>
          </a:lstStyle>
          <a:p>
            <a:fld id="{EE22D1A4-FE7B-4242-A06D-3A93073EB6AE}" type="slidenum">
              <a:rPr lang="en-US" smtClean="0"/>
              <a:t>‹#›</a:t>
            </a:fld>
            <a:endParaRPr lang="en-US"/>
          </a:p>
        </p:txBody>
      </p:sp>
    </p:spTree>
    <p:extLst>
      <p:ext uri="{BB962C8B-B14F-4D97-AF65-F5344CB8AC3E}">
        <p14:creationId xmlns:p14="http://schemas.microsoft.com/office/powerpoint/2010/main" val="41449335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3343" cy="467071"/>
          </a:xfrm>
          <a:prstGeom prst="rect">
            <a:avLst/>
          </a:prstGeom>
        </p:spPr>
        <p:txBody>
          <a:bodyPr vert="horz" lIns="95635" tIns="47818" rIns="95635" bIns="47818" rtlCol="0"/>
          <a:lstStyle>
            <a:lvl1pPr algn="l">
              <a:defRPr sz="1300"/>
            </a:lvl1pPr>
          </a:lstStyle>
          <a:p>
            <a:endParaRPr lang="en-US"/>
          </a:p>
        </p:txBody>
      </p:sp>
      <p:sp>
        <p:nvSpPr>
          <p:cNvPr id="3" name="Date Placeholder 2"/>
          <p:cNvSpPr>
            <a:spLocks noGrp="1"/>
          </p:cNvSpPr>
          <p:nvPr>
            <p:ph type="dt" idx="1"/>
          </p:nvPr>
        </p:nvSpPr>
        <p:spPr>
          <a:xfrm>
            <a:off x="3978133" y="1"/>
            <a:ext cx="3043343" cy="467071"/>
          </a:xfrm>
          <a:prstGeom prst="rect">
            <a:avLst/>
          </a:prstGeom>
        </p:spPr>
        <p:txBody>
          <a:bodyPr vert="horz" lIns="95635" tIns="47818" rIns="95635" bIns="47818" rtlCol="0"/>
          <a:lstStyle>
            <a:lvl1pPr algn="r">
              <a:defRPr sz="1300"/>
            </a:lvl1pPr>
          </a:lstStyle>
          <a:p>
            <a:fld id="{BDFBD616-5E5D-1345-AFE6-942D4C8CE148}" type="datetimeFigureOut">
              <a:rPr lang="en-US" smtClean="0"/>
              <a:t>6/5/2020</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5635" tIns="47818" rIns="95635" bIns="47818" rtlCol="0" anchor="ctr"/>
          <a:lstStyle/>
          <a:p>
            <a:endParaRPr lang="en-US"/>
          </a:p>
        </p:txBody>
      </p:sp>
      <p:sp>
        <p:nvSpPr>
          <p:cNvPr id="5" name="Notes Placeholder 4"/>
          <p:cNvSpPr>
            <a:spLocks noGrp="1"/>
          </p:cNvSpPr>
          <p:nvPr>
            <p:ph type="body" sz="quarter" idx="3"/>
          </p:nvPr>
        </p:nvSpPr>
        <p:spPr>
          <a:xfrm>
            <a:off x="702311" y="4480004"/>
            <a:ext cx="5618480" cy="3665459"/>
          </a:xfrm>
          <a:prstGeom prst="rect">
            <a:avLst/>
          </a:prstGeom>
        </p:spPr>
        <p:txBody>
          <a:bodyPr vert="horz" lIns="95635" tIns="47818" rIns="95635" bIns="4781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3"/>
            <a:ext cx="3043343" cy="467070"/>
          </a:xfrm>
          <a:prstGeom prst="rect">
            <a:avLst/>
          </a:prstGeom>
        </p:spPr>
        <p:txBody>
          <a:bodyPr vert="horz" lIns="95635" tIns="47818" rIns="95635" bIns="47818" rtlCol="0" anchor="b"/>
          <a:lstStyle>
            <a:lvl1pPr algn="l">
              <a:defRPr sz="1300"/>
            </a:lvl1pPr>
          </a:lstStyle>
          <a:p>
            <a:endParaRPr lang="en-US"/>
          </a:p>
        </p:txBody>
      </p:sp>
      <p:sp>
        <p:nvSpPr>
          <p:cNvPr id="7" name="Slide Number Placeholder 6"/>
          <p:cNvSpPr>
            <a:spLocks noGrp="1"/>
          </p:cNvSpPr>
          <p:nvPr>
            <p:ph type="sldNum" sz="quarter" idx="5"/>
          </p:nvPr>
        </p:nvSpPr>
        <p:spPr>
          <a:xfrm>
            <a:off x="3978133" y="8842033"/>
            <a:ext cx="3043343" cy="467070"/>
          </a:xfrm>
          <a:prstGeom prst="rect">
            <a:avLst/>
          </a:prstGeom>
        </p:spPr>
        <p:txBody>
          <a:bodyPr vert="horz" lIns="95635" tIns="47818" rIns="95635" bIns="47818" rtlCol="0" anchor="b"/>
          <a:lstStyle>
            <a:lvl1pPr algn="r">
              <a:defRPr sz="1300"/>
            </a:lvl1pPr>
          </a:lstStyle>
          <a:p>
            <a:fld id="{2AA08C5B-16BD-FD49-979D-AFF933060D8F}" type="slidenum">
              <a:rPr lang="en-US" smtClean="0"/>
              <a:t>‹#›</a:t>
            </a:fld>
            <a:endParaRPr lang="en-US"/>
          </a:p>
        </p:txBody>
      </p:sp>
    </p:spTree>
    <p:extLst>
      <p:ext uri="{BB962C8B-B14F-4D97-AF65-F5344CB8AC3E}">
        <p14:creationId xmlns:p14="http://schemas.microsoft.com/office/powerpoint/2010/main" val="1209289128"/>
      </p:ext>
    </p:extLst>
  </p:cSld>
  <p:clrMap bg1="lt1" tx1="dk1" bg2="lt2" tx2="dk2" accent1="accent1" accent2="accent2" accent3="accent3" accent4="accent4" accent5="accent5" accent6="accent6" hlink="hlink" folHlink="folHlink"/>
  <p:notesStyle>
    <a:lvl1pPr marL="0" algn="l" defTabSz="914354" rtl="0" eaLnBrk="1" latinLnBrk="0" hangingPunct="1">
      <a:defRPr sz="1200" kern="1200">
        <a:solidFill>
          <a:schemeClr val="tx1"/>
        </a:solidFill>
        <a:latin typeface="+mn-lt"/>
        <a:ea typeface="+mn-ea"/>
        <a:cs typeface="+mn-cs"/>
      </a:defRPr>
    </a:lvl1pPr>
    <a:lvl2pPr marL="457178" algn="l" defTabSz="914354" rtl="0" eaLnBrk="1" latinLnBrk="0" hangingPunct="1">
      <a:defRPr sz="1200" kern="1200">
        <a:solidFill>
          <a:schemeClr val="tx1"/>
        </a:solidFill>
        <a:latin typeface="+mn-lt"/>
        <a:ea typeface="+mn-ea"/>
        <a:cs typeface="+mn-cs"/>
      </a:defRPr>
    </a:lvl2pPr>
    <a:lvl3pPr marL="914354" algn="l" defTabSz="914354" rtl="0" eaLnBrk="1" latinLnBrk="0" hangingPunct="1">
      <a:defRPr sz="1200" kern="1200">
        <a:solidFill>
          <a:schemeClr val="tx1"/>
        </a:solidFill>
        <a:latin typeface="+mn-lt"/>
        <a:ea typeface="+mn-ea"/>
        <a:cs typeface="+mn-cs"/>
      </a:defRPr>
    </a:lvl3pPr>
    <a:lvl4pPr marL="1371532" algn="l" defTabSz="914354" rtl="0" eaLnBrk="1" latinLnBrk="0" hangingPunct="1">
      <a:defRPr sz="1200" kern="1200">
        <a:solidFill>
          <a:schemeClr val="tx1"/>
        </a:solidFill>
        <a:latin typeface="+mn-lt"/>
        <a:ea typeface="+mn-ea"/>
        <a:cs typeface="+mn-cs"/>
      </a:defRPr>
    </a:lvl4pPr>
    <a:lvl5pPr marL="1828709" algn="l" defTabSz="914354" rtl="0" eaLnBrk="1" latinLnBrk="0" hangingPunct="1">
      <a:defRPr sz="1200" kern="1200">
        <a:solidFill>
          <a:schemeClr val="tx1"/>
        </a:solidFill>
        <a:latin typeface="+mn-lt"/>
        <a:ea typeface="+mn-ea"/>
        <a:cs typeface="+mn-cs"/>
      </a:defRPr>
    </a:lvl5pPr>
    <a:lvl6pPr marL="2285886" algn="l" defTabSz="914354" rtl="0" eaLnBrk="1" latinLnBrk="0" hangingPunct="1">
      <a:defRPr sz="1200" kern="1200">
        <a:solidFill>
          <a:schemeClr val="tx1"/>
        </a:solidFill>
        <a:latin typeface="+mn-lt"/>
        <a:ea typeface="+mn-ea"/>
        <a:cs typeface="+mn-cs"/>
      </a:defRPr>
    </a:lvl6pPr>
    <a:lvl7pPr marL="2743062" algn="l" defTabSz="914354" rtl="0" eaLnBrk="1" latinLnBrk="0" hangingPunct="1">
      <a:defRPr sz="1200" kern="1200">
        <a:solidFill>
          <a:schemeClr val="tx1"/>
        </a:solidFill>
        <a:latin typeface="+mn-lt"/>
        <a:ea typeface="+mn-ea"/>
        <a:cs typeface="+mn-cs"/>
      </a:defRPr>
    </a:lvl7pPr>
    <a:lvl8pPr marL="3200240" algn="l" defTabSz="914354" rtl="0" eaLnBrk="1" latinLnBrk="0" hangingPunct="1">
      <a:defRPr sz="1200" kern="1200">
        <a:solidFill>
          <a:schemeClr val="tx1"/>
        </a:solidFill>
        <a:latin typeface="+mn-lt"/>
        <a:ea typeface="+mn-ea"/>
        <a:cs typeface="+mn-cs"/>
      </a:defRPr>
    </a:lvl8pPr>
    <a:lvl9pPr marL="3657418" algn="l" defTabSz="91435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A08C5B-16BD-FD49-979D-AFF933060D8F}" type="slidenum">
              <a:rPr lang="en-US" smtClean="0"/>
              <a:t>1</a:t>
            </a:fld>
            <a:endParaRPr lang="en-US"/>
          </a:p>
        </p:txBody>
      </p:sp>
    </p:spTree>
    <p:extLst>
      <p:ext uri="{BB962C8B-B14F-4D97-AF65-F5344CB8AC3E}">
        <p14:creationId xmlns:p14="http://schemas.microsoft.com/office/powerpoint/2010/main" val="402536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A08C5B-16BD-FD49-979D-AFF933060D8F}" type="slidenum">
              <a:rPr lang="en-US" smtClean="0"/>
              <a:t>8</a:t>
            </a:fld>
            <a:endParaRPr lang="en-US"/>
          </a:p>
        </p:txBody>
      </p:sp>
    </p:spTree>
    <p:extLst>
      <p:ext uri="{BB962C8B-B14F-4D97-AF65-F5344CB8AC3E}">
        <p14:creationId xmlns:p14="http://schemas.microsoft.com/office/powerpoint/2010/main" val="1390077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A08C5B-16BD-FD49-979D-AFF933060D8F}" type="slidenum">
              <a:rPr lang="en-US" smtClean="0"/>
              <a:t>18</a:t>
            </a:fld>
            <a:endParaRPr lang="en-US"/>
          </a:p>
        </p:txBody>
      </p:sp>
    </p:spTree>
    <p:extLst>
      <p:ext uri="{BB962C8B-B14F-4D97-AF65-F5344CB8AC3E}">
        <p14:creationId xmlns:p14="http://schemas.microsoft.com/office/powerpoint/2010/main" val="369007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A08C5B-16BD-FD49-979D-AFF933060D8F}" type="slidenum">
              <a:rPr lang="en-US" smtClean="0"/>
              <a:t>19</a:t>
            </a:fld>
            <a:endParaRPr lang="en-US"/>
          </a:p>
        </p:txBody>
      </p:sp>
    </p:spTree>
    <p:extLst>
      <p:ext uri="{BB962C8B-B14F-4D97-AF65-F5344CB8AC3E}">
        <p14:creationId xmlns:p14="http://schemas.microsoft.com/office/powerpoint/2010/main" val="24764853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A08C5B-16BD-FD49-979D-AFF933060D8F}" type="slidenum">
              <a:rPr lang="en-US" smtClean="0"/>
              <a:t>20</a:t>
            </a:fld>
            <a:endParaRPr lang="en-US"/>
          </a:p>
        </p:txBody>
      </p:sp>
    </p:spTree>
    <p:extLst>
      <p:ext uri="{BB962C8B-B14F-4D97-AF65-F5344CB8AC3E}">
        <p14:creationId xmlns:p14="http://schemas.microsoft.com/office/powerpoint/2010/main" val="1987332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Ride with Rusty, (Rusty  Knox)</a:t>
            </a:r>
          </a:p>
        </p:txBody>
      </p:sp>
      <p:sp>
        <p:nvSpPr>
          <p:cNvPr id="4" name="Slide Number Placeholder 3"/>
          <p:cNvSpPr>
            <a:spLocks noGrp="1"/>
          </p:cNvSpPr>
          <p:nvPr>
            <p:ph type="sldNum" sz="quarter" idx="5"/>
          </p:nvPr>
        </p:nvSpPr>
        <p:spPr/>
        <p:txBody>
          <a:bodyPr/>
          <a:lstStyle/>
          <a:p>
            <a:fld id="{2AA08C5B-16BD-FD49-979D-AFF933060D8F}" type="slidenum">
              <a:rPr lang="en-US" smtClean="0"/>
              <a:t>29</a:t>
            </a:fld>
            <a:endParaRPr lang="en-US"/>
          </a:p>
        </p:txBody>
      </p:sp>
    </p:spTree>
    <p:extLst>
      <p:ext uri="{BB962C8B-B14F-4D97-AF65-F5344CB8AC3E}">
        <p14:creationId xmlns:p14="http://schemas.microsoft.com/office/powerpoint/2010/main" val="3039036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A08C5B-16BD-FD49-979D-AFF933060D8F}" type="slidenum">
              <a:rPr lang="en-US" smtClean="0"/>
              <a:t>30</a:t>
            </a:fld>
            <a:endParaRPr lang="en-US"/>
          </a:p>
        </p:txBody>
      </p:sp>
    </p:spTree>
    <p:extLst>
      <p:ext uri="{BB962C8B-B14F-4D97-AF65-F5344CB8AC3E}">
        <p14:creationId xmlns:p14="http://schemas.microsoft.com/office/powerpoint/2010/main" val="1358373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A08C5B-16BD-FD49-979D-AFF933060D8F}" type="slidenum">
              <a:rPr lang="en-US" smtClean="0"/>
              <a:t>31</a:t>
            </a:fld>
            <a:endParaRPr lang="en-US"/>
          </a:p>
        </p:txBody>
      </p:sp>
    </p:spTree>
    <p:extLst>
      <p:ext uri="{BB962C8B-B14F-4D97-AF65-F5344CB8AC3E}">
        <p14:creationId xmlns:p14="http://schemas.microsoft.com/office/powerpoint/2010/main" val="3055055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A08C5B-16BD-FD49-979D-AFF933060D8F}" type="slidenum">
              <a:rPr lang="en-US" smtClean="0"/>
              <a:t>32</a:t>
            </a:fld>
            <a:endParaRPr lang="en-US"/>
          </a:p>
        </p:txBody>
      </p:sp>
    </p:spTree>
    <p:extLst>
      <p:ext uri="{BB962C8B-B14F-4D97-AF65-F5344CB8AC3E}">
        <p14:creationId xmlns:p14="http://schemas.microsoft.com/office/powerpoint/2010/main" val="1205760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5_Bullet Text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7E419C-A804-4490-A35B-43428C7FE365}"/>
              </a:ext>
            </a:extLst>
          </p:cNvPr>
          <p:cNvSpPr/>
          <p:nvPr userDrawn="1"/>
        </p:nvSpPr>
        <p:spPr>
          <a:xfrm>
            <a:off x="329609" y="6347637"/>
            <a:ext cx="11610754" cy="510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aphic 3">
            <a:extLst>
              <a:ext uri="{FF2B5EF4-FFF2-40B4-BE49-F238E27FC236}">
                <a16:creationId xmlns:a16="http://schemas.microsoft.com/office/drawing/2014/main" id="{98823F11-9FBE-43C0-9D11-62BF5E19B35D}"/>
              </a:ext>
            </a:extLst>
          </p:cNvPr>
          <p:cNvGrpSpPr/>
          <p:nvPr userDrawn="1"/>
        </p:nvGrpSpPr>
        <p:grpSpPr>
          <a:xfrm>
            <a:off x="10682376" y="297566"/>
            <a:ext cx="1022165" cy="227832"/>
            <a:chOff x="4778758" y="2770166"/>
            <a:chExt cx="1581150" cy="352425"/>
          </a:xfrm>
          <a:solidFill>
            <a:schemeClr val="tx1"/>
          </a:solidFill>
        </p:grpSpPr>
        <p:sp>
          <p:nvSpPr>
            <p:cNvPr id="13" name="Freeform: Shape 12">
              <a:extLst>
                <a:ext uri="{FF2B5EF4-FFF2-40B4-BE49-F238E27FC236}">
                  <a16:creationId xmlns:a16="http://schemas.microsoft.com/office/drawing/2014/main" id="{6F974BB2-9D1E-4CAD-AE1D-2E749DDC46F3}"/>
                </a:ext>
              </a:extLst>
            </p:cNvPr>
            <p:cNvSpPr/>
            <p:nvPr/>
          </p:nvSpPr>
          <p:spPr>
            <a:xfrm>
              <a:off x="4778758" y="2776833"/>
              <a:ext cx="333375" cy="342900"/>
            </a:xfrm>
            <a:custGeom>
              <a:avLst/>
              <a:gdLst>
                <a:gd name="connsiteX0" fmla="*/ 251460 w 333375"/>
                <a:gd name="connsiteY0" fmla="*/ 342900 h 342900"/>
                <a:gd name="connsiteX1" fmla="*/ 333375 w 333375"/>
                <a:gd name="connsiteY1" fmla="*/ 342900 h 342900"/>
                <a:gd name="connsiteX2" fmla="*/ 254318 w 333375"/>
                <a:gd name="connsiteY2" fmla="*/ 0 h 342900"/>
                <a:gd name="connsiteX3" fmla="*/ 160973 w 333375"/>
                <a:gd name="connsiteY3" fmla="*/ 0 h 342900"/>
                <a:gd name="connsiteX4" fmla="*/ 0 w 333375"/>
                <a:gd name="connsiteY4" fmla="*/ 342900 h 342900"/>
                <a:gd name="connsiteX5" fmla="*/ 86678 w 333375"/>
                <a:gd name="connsiteY5" fmla="*/ 342900 h 342900"/>
                <a:gd name="connsiteX6" fmla="*/ 114300 w 333375"/>
                <a:gd name="connsiteY6" fmla="*/ 276225 h 342900"/>
                <a:gd name="connsiteX7" fmla="*/ 238125 w 333375"/>
                <a:gd name="connsiteY7" fmla="*/ 276225 h 342900"/>
                <a:gd name="connsiteX8" fmla="*/ 251460 w 333375"/>
                <a:gd name="connsiteY8" fmla="*/ 342900 h 342900"/>
                <a:gd name="connsiteX9" fmla="*/ 145733 w 333375"/>
                <a:gd name="connsiteY9" fmla="*/ 200978 h 342900"/>
                <a:gd name="connsiteX10" fmla="*/ 195263 w 333375"/>
                <a:gd name="connsiteY10" fmla="*/ 81915 h 342900"/>
                <a:gd name="connsiteX11" fmla="*/ 196215 w 333375"/>
                <a:gd name="connsiteY11" fmla="*/ 81915 h 342900"/>
                <a:gd name="connsiteX12" fmla="*/ 221933 w 333375"/>
                <a:gd name="connsiteY12" fmla="*/ 200978 h 342900"/>
                <a:gd name="connsiteX13" fmla="*/ 145733 w 333375"/>
                <a:gd name="connsiteY13" fmla="*/ 200978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3375" h="342900">
                  <a:moveTo>
                    <a:pt x="251460" y="342900"/>
                  </a:moveTo>
                  <a:lnTo>
                    <a:pt x="333375" y="342900"/>
                  </a:lnTo>
                  <a:lnTo>
                    <a:pt x="254318" y="0"/>
                  </a:lnTo>
                  <a:lnTo>
                    <a:pt x="160973" y="0"/>
                  </a:lnTo>
                  <a:lnTo>
                    <a:pt x="0" y="342900"/>
                  </a:lnTo>
                  <a:lnTo>
                    <a:pt x="86678" y="342900"/>
                  </a:lnTo>
                  <a:lnTo>
                    <a:pt x="114300" y="276225"/>
                  </a:lnTo>
                  <a:lnTo>
                    <a:pt x="238125" y="276225"/>
                  </a:lnTo>
                  <a:lnTo>
                    <a:pt x="251460" y="342900"/>
                  </a:lnTo>
                  <a:close/>
                  <a:moveTo>
                    <a:pt x="145733" y="200978"/>
                  </a:moveTo>
                  <a:lnTo>
                    <a:pt x="195263" y="81915"/>
                  </a:lnTo>
                  <a:lnTo>
                    <a:pt x="196215" y="81915"/>
                  </a:lnTo>
                  <a:lnTo>
                    <a:pt x="221933" y="200978"/>
                  </a:lnTo>
                  <a:lnTo>
                    <a:pt x="145733" y="200978"/>
                  </a:lnTo>
                  <a:close/>
                </a:path>
              </a:pathLst>
            </a:custGeom>
            <a:grp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9B017C6C-AB98-4F27-8192-CF4681C3BCFA}"/>
                </a:ext>
              </a:extLst>
            </p:cNvPr>
            <p:cNvSpPr/>
            <p:nvPr/>
          </p:nvSpPr>
          <p:spPr>
            <a:xfrm>
              <a:off x="5112133" y="2776833"/>
              <a:ext cx="285750" cy="342900"/>
            </a:xfrm>
            <a:custGeom>
              <a:avLst/>
              <a:gdLst>
                <a:gd name="connsiteX0" fmla="*/ 253365 w 285750"/>
                <a:gd name="connsiteY0" fmla="*/ 262890 h 342900"/>
                <a:gd name="connsiteX1" fmla="*/ 12382 w 285750"/>
                <a:gd name="connsiteY1" fmla="*/ 262890 h 342900"/>
                <a:gd name="connsiteX2" fmla="*/ 0 w 285750"/>
                <a:gd name="connsiteY2" fmla="*/ 342900 h 342900"/>
                <a:gd name="connsiteX3" fmla="*/ 240983 w 285750"/>
                <a:gd name="connsiteY3" fmla="*/ 342900 h 342900"/>
                <a:gd name="connsiteX4" fmla="*/ 253365 w 285750"/>
                <a:gd name="connsiteY4" fmla="*/ 262890 h 342900"/>
                <a:gd name="connsiteX5" fmla="*/ 280988 w 285750"/>
                <a:gd name="connsiteY5" fmla="*/ 80010 h 342900"/>
                <a:gd name="connsiteX6" fmla="*/ 39052 w 285750"/>
                <a:gd name="connsiteY6" fmla="*/ 80010 h 342900"/>
                <a:gd name="connsiteX7" fmla="*/ 51435 w 285750"/>
                <a:gd name="connsiteY7" fmla="*/ 0 h 342900"/>
                <a:gd name="connsiteX8" fmla="*/ 292417 w 285750"/>
                <a:gd name="connsiteY8" fmla="*/ 0 h 342900"/>
                <a:gd name="connsiteX9" fmla="*/ 280988 w 285750"/>
                <a:gd name="connsiteY9" fmla="*/ 80010 h 342900"/>
                <a:gd name="connsiteX10" fmla="*/ 231458 w 285750"/>
                <a:gd name="connsiteY10" fmla="*/ 211455 h 342900"/>
                <a:gd name="connsiteX11" fmla="*/ 20002 w 285750"/>
                <a:gd name="connsiteY11" fmla="*/ 211455 h 342900"/>
                <a:gd name="connsiteX12" fmla="*/ 32385 w 285750"/>
                <a:gd name="connsiteY12" fmla="*/ 131445 h 342900"/>
                <a:gd name="connsiteX13" fmla="*/ 244793 w 285750"/>
                <a:gd name="connsiteY13" fmla="*/ 131445 h 342900"/>
                <a:gd name="connsiteX14" fmla="*/ 231458 w 285750"/>
                <a:gd name="connsiteY14" fmla="*/ 211455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0" h="342900">
                  <a:moveTo>
                    <a:pt x="253365" y="262890"/>
                  </a:moveTo>
                  <a:lnTo>
                    <a:pt x="12382" y="262890"/>
                  </a:lnTo>
                  <a:lnTo>
                    <a:pt x="0" y="342900"/>
                  </a:lnTo>
                  <a:lnTo>
                    <a:pt x="240983" y="342900"/>
                  </a:lnTo>
                  <a:lnTo>
                    <a:pt x="253365" y="262890"/>
                  </a:lnTo>
                  <a:close/>
                  <a:moveTo>
                    <a:pt x="280988" y="80010"/>
                  </a:moveTo>
                  <a:lnTo>
                    <a:pt x="39052" y="80010"/>
                  </a:lnTo>
                  <a:lnTo>
                    <a:pt x="51435" y="0"/>
                  </a:lnTo>
                  <a:lnTo>
                    <a:pt x="292417" y="0"/>
                  </a:lnTo>
                  <a:lnTo>
                    <a:pt x="280988" y="80010"/>
                  </a:lnTo>
                  <a:close/>
                  <a:moveTo>
                    <a:pt x="231458" y="211455"/>
                  </a:moveTo>
                  <a:lnTo>
                    <a:pt x="20002" y="211455"/>
                  </a:lnTo>
                  <a:lnTo>
                    <a:pt x="32385" y="131445"/>
                  </a:lnTo>
                  <a:lnTo>
                    <a:pt x="244793" y="131445"/>
                  </a:lnTo>
                  <a:lnTo>
                    <a:pt x="231458" y="211455"/>
                  </a:ln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1BD754E4-95C0-418E-B68B-A1DA5F22FC70}"/>
                </a:ext>
              </a:extLst>
            </p:cNvPr>
            <p:cNvSpPr/>
            <p:nvPr/>
          </p:nvSpPr>
          <p:spPr>
            <a:xfrm>
              <a:off x="5383438" y="2770166"/>
              <a:ext cx="276225" cy="352425"/>
            </a:xfrm>
            <a:custGeom>
              <a:avLst/>
              <a:gdLst>
                <a:gd name="connsiteX0" fmla="*/ 246855 w 276225"/>
                <a:gd name="connsiteY0" fmla="*/ 261938 h 352425"/>
                <a:gd name="connsiteX1" fmla="*/ 172560 w 276225"/>
                <a:gd name="connsiteY1" fmla="*/ 274320 h 352425"/>
                <a:gd name="connsiteX2" fmla="*/ 83977 w 276225"/>
                <a:gd name="connsiteY2" fmla="*/ 181928 h 352425"/>
                <a:gd name="connsiteX3" fmla="*/ 190657 w 276225"/>
                <a:gd name="connsiteY3" fmla="*/ 81915 h 352425"/>
                <a:gd name="connsiteX4" fmla="*/ 265905 w 276225"/>
                <a:gd name="connsiteY4" fmla="*/ 110490 h 352425"/>
                <a:gd name="connsiteX5" fmla="*/ 282097 w 276225"/>
                <a:gd name="connsiteY5" fmla="*/ 28575 h 352425"/>
                <a:gd name="connsiteX6" fmla="*/ 183990 w 276225"/>
                <a:gd name="connsiteY6" fmla="*/ 0 h 352425"/>
                <a:gd name="connsiteX7" fmla="*/ 157 w 276225"/>
                <a:gd name="connsiteY7" fmla="*/ 185738 h 352425"/>
                <a:gd name="connsiteX8" fmla="*/ 158272 w 276225"/>
                <a:gd name="connsiteY8" fmla="*/ 356235 h 352425"/>
                <a:gd name="connsiteX9" fmla="*/ 234472 w 276225"/>
                <a:gd name="connsiteY9" fmla="*/ 343853 h 352425"/>
                <a:gd name="connsiteX10" fmla="*/ 246855 w 276225"/>
                <a:gd name="connsiteY10" fmla="*/ 261938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6225" h="352425">
                  <a:moveTo>
                    <a:pt x="246855" y="261938"/>
                  </a:moveTo>
                  <a:cubicBezTo>
                    <a:pt x="223995" y="272415"/>
                    <a:pt x="189705" y="274320"/>
                    <a:pt x="172560" y="274320"/>
                  </a:cubicBezTo>
                  <a:cubicBezTo>
                    <a:pt x="118267" y="274320"/>
                    <a:pt x="82072" y="237173"/>
                    <a:pt x="83977" y="181928"/>
                  </a:cubicBezTo>
                  <a:cubicBezTo>
                    <a:pt x="86835" y="123825"/>
                    <a:pt x="130650" y="81915"/>
                    <a:pt x="190657" y="81915"/>
                  </a:cubicBezTo>
                  <a:cubicBezTo>
                    <a:pt x="219232" y="81915"/>
                    <a:pt x="243997" y="91440"/>
                    <a:pt x="265905" y="110490"/>
                  </a:cubicBezTo>
                  <a:lnTo>
                    <a:pt x="282097" y="28575"/>
                  </a:lnTo>
                  <a:cubicBezTo>
                    <a:pt x="247807" y="8573"/>
                    <a:pt x="219232" y="0"/>
                    <a:pt x="183990" y="0"/>
                  </a:cubicBezTo>
                  <a:cubicBezTo>
                    <a:pt x="84930" y="0"/>
                    <a:pt x="3967" y="81915"/>
                    <a:pt x="157" y="185738"/>
                  </a:cubicBezTo>
                  <a:cubicBezTo>
                    <a:pt x="-3653" y="285750"/>
                    <a:pt x="62070" y="356235"/>
                    <a:pt x="158272" y="356235"/>
                  </a:cubicBezTo>
                  <a:cubicBezTo>
                    <a:pt x="175417" y="356235"/>
                    <a:pt x="211612" y="354330"/>
                    <a:pt x="234472" y="343853"/>
                  </a:cubicBezTo>
                  <a:lnTo>
                    <a:pt x="246855" y="261938"/>
                  </a:lnTo>
                  <a:close/>
                </a:path>
              </a:pathLst>
            </a:custGeom>
            <a:grp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21AA9BC8-2FCB-4110-B2A5-BD4D102B83A9}"/>
                </a:ext>
              </a:extLst>
            </p:cNvPr>
            <p:cNvSpPr/>
            <p:nvPr/>
          </p:nvSpPr>
          <p:spPr>
            <a:xfrm>
              <a:off x="5647157" y="2770712"/>
              <a:ext cx="323850" cy="352425"/>
            </a:xfrm>
            <a:custGeom>
              <a:avLst/>
              <a:gdLst>
                <a:gd name="connsiteX0" fmla="*/ 188876 w 323850"/>
                <a:gd name="connsiteY0" fmla="*/ 406 h 352425"/>
                <a:gd name="connsiteX1" fmla="*/ 326988 w 323850"/>
                <a:gd name="connsiteY1" fmla="*/ 181381 h 352425"/>
                <a:gd name="connsiteX2" fmla="*/ 139346 w 323850"/>
                <a:gd name="connsiteY2" fmla="*/ 353784 h 352425"/>
                <a:gd name="connsiteX3" fmla="*/ 1233 w 323850"/>
                <a:gd name="connsiteY3" fmla="*/ 172809 h 352425"/>
                <a:gd name="connsiteX4" fmla="*/ 188876 w 323850"/>
                <a:gd name="connsiteY4" fmla="*/ 406 h 352425"/>
                <a:gd name="connsiteX5" fmla="*/ 245073 w 323850"/>
                <a:gd name="connsiteY5" fmla="*/ 189954 h 352425"/>
                <a:gd name="connsiteX6" fmla="*/ 191733 w 323850"/>
                <a:gd name="connsiteY6" fmla="*/ 77559 h 352425"/>
                <a:gd name="connsiteX7" fmla="*/ 86958 w 323850"/>
                <a:gd name="connsiteY7" fmla="*/ 166141 h 352425"/>
                <a:gd name="connsiteX8" fmla="*/ 140298 w 323850"/>
                <a:gd name="connsiteY8" fmla="*/ 278536 h 352425"/>
                <a:gd name="connsiteX9" fmla="*/ 245073 w 323850"/>
                <a:gd name="connsiteY9" fmla="*/ 189954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3850" h="352425">
                  <a:moveTo>
                    <a:pt x="188876" y="406"/>
                  </a:moveTo>
                  <a:cubicBezTo>
                    <a:pt x="280316" y="7074"/>
                    <a:pt x="337466" y="81369"/>
                    <a:pt x="326988" y="181381"/>
                  </a:cubicBezTo>
                  <a:cubicBezTo>
                    <a:pt x="316511" y="284251"/>
                    <a:pt x="233643" y="360451"/>
                    <a:pt x="139346" y="353784"/>
                  </a:cubicBezTo>
                  <a:cubicBezTo>
                    <a:pt x="47906" y="347116"/>
                    <a:pt x="-9244" y="272821"/>
                    <a:pt x="1233" y="172809"/>
                  </a:cubicBezTo>
                  <a:cubicBezTo>
                    <a:pt x="11711" y="69939"/>
                    <a:pt x="94578" y="-6261"/>
                    <a:pt x="188876" y="406"/>
                  </a:cubicBezTo>
                  <a:moveTo>
                    <a:pt x="245073" y="189954"/>
                  </a:moveTo>
                  <a:cubicBezTo>
                    <a:pt x="257456" y="131851"/>
                    <a:pt x="235548" y="87084"/>
                    <a:pt x="191733" y="77559"/>
                  </a:cubicBezTo>
                  <a:cubicBezTo>
                    <a:pt x="143156" y="68034"/>
                    <a:pt x="99341" y="104229"/>
                    <a:pt x="86958" y="166141"/>
                  </a:cubicBezTo>
                  <a:cubicBezTo>
                    <a:pt x="74576" y="224244"/>
                    <a:pt x="96483" y="269011"/>
                    <a:pt x="140298" y="278536"/>
                  </a:cubicBezTo>
                  <a:cubicBezTo>
                    <a:pt x="187923" y="288061"/>
                    <a:pt x="231738" y="250914"/>
                    <a:pt x="245073" y="189954"/>
                  </a:cubicBezTo>
                  <a:close/>
                </a:path>
              </a:pathLst>
            </a:custGeom>
            <a:grp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CE08D573-0030-432C-B891-F5BDE834E18B}"/>
                </a:ext>
              </a:extLst>
            </p:cNvPr>
            <p:cNvSpPr/>
            <p:nvPr/>
          </p:nvSpPr>
          <p:spPr>
            <a:xfrm>
              <a:off x="5948428" y="2776833"/>
              <a:ext cx="400050" cy="342900"/>
            </a:xfrm>
            <a:custGeom>
              <a:avLst/>
              <a:gdLst>
                <a:gd name="connsiteX0" fmla="*/ 406717 w 400050"/>
                <a:gd name="connsiteY0" fmla="*/ 342900 h 342900"/>
                <a:gd name="connsiteX1" fmla="*/ 400050 w 400050"/>
                <a:gd name="connsiteY1" fmla="*/ 0 h 342900"/>
                <a:gd name="connsiteX2" fmla="*/ 322897 w 400050"/>
                <a:gd name="connsiteY2" fmla="*/ 0 h 342900"/>
                <a:gd name="connsiteX3" fmla="*/ 223838 w 400050"/>
                <a:gd name="connsiteY3" fmla="*/ 193358 h 342900"/>
                <a:gd name="connsiteX4" fmla="*/ 183833 w 400050"/>
                <a:gd name="connsiteY4" fmla="*/ 0 h 342900"/>
                <a:gd name="connsiteX5" fmla="*/ 106680 w 400050"/>
                <a:gd name="connsiteY5" fmla="*/ 0 h 342900"/>
                <a:gd name="connsiteX6" fmla="*/ 0 w 400050"/>
                <a:gd name="connsiteY6" fmla="*/ 342900 h 342900"/>
                <a:gd name="connsiteX7" fmla="*/ 84772 w 400050"/>
                <a:gd name="connsiteY7" fmla="*/ 342900 h 342900"/>
                <a:gd name="connsiteX8" fmla="*/ 142875 w 400050"/>
                <a:gd name="connsiteY8" fmla="*/ 141923 h 342900"/>
                <a:gd name="connsiteX9" fmla="*/ 180022 w 400050"/>
                <a:gd name="connsiteY9" fmla="*/ 342900 h 342900"/>
                <a:gd name="connsiteX10" fmla="*/ 222885 w 400050"/>
                <a:gd name="connsiteY10" fmla="*/ 342900 h 342900"/>
                <a:gd name="connsiteX11" fmla="*/ 323850 w 400050"/>
                <a:gd name="connsiteY11" fmla="*/ 141923 h 342900"/>
                <a:gd name="connsiteX12" fmla="*/ 321945 w 400050"/>
                <a:gd name="connsiteY12" fmla="*/ 342900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0050" h="342900">
                  <a:moveTo>
                    <a:pt x="406717" y="342900"/>
                  </a:moveTo>
                  <a:lnTo>
                    <a:pt x="400050" y="0"/>
                  </a:lnTo>
                  <a:lnTo>
                    <a:pt x="322897" y="0"/>
                  </a:lnTo>
                  <a:lnTo>
                    <a:pt x="223838" y="193358"/>
                  </a:lnTo>
                  <a:lnTo>
                    <a:pt x="183833" y="0"/>
                  </a:lnTo>
                  <a:lnTo>
                    <a:pt x="106680" y="0"/>
                  </a:lnTo>
                  <a:lnTo>
                    <a:pt x="0" y="342900"/>
                  </a:lnTo>
                  <a:lnTo>
                    <a:pt x="84772" y="342900"/>
                  </a:lnTo>
                  <a:lnTo>
                    <a:pt x="142875" y="141923"/>
                  </a:lnTo>
                  <a:lnTo>
                    <a:pt x="180022" y="342900"/>
                  </a:lnTo>
                  <a:lnTo>
                    <a:pt x="222885" y="342900"/>
                  </a:lnTo>
                  <a:lnTo>
                    <a:pt x="323850" y="141923"/>
                  </a:lnTo>
                  <a:lnTo>
                    <a:pt x="321945" y="342900"/>
                  </a:lnTo>
                  <a:close/>
                </a:path>
              </a:pathLst>
            </a:custGeom>
            <a:grpFill/>
            <a:ln w="9525" cap="flat">
              <a:noFill/>
              <a:prstDash val="solid"/>
              <a:miter/>
            </a:ln>
          </p:spPr>
          <p:txBody>
            <a:bodyPr rtlCol="0" anchor="ctr"/>
            <a:lstStyle/>
            <a:p>
              <a:endParaRPr lang="en-US"/>
            </a:p>
          </p:txBody>
        </p:sp>
      </p:grpSp>
      <p:sp>
        <p:nvSpPr>
          <p:cNvPr id="2" name="Title 1"/>
          <p:cNvSpPr>
            <a:spLocks noGrp="1"/>
          </p:cNvSpPr>
          <p:nvPr>
            <p:ph type="title"/>
          </p:nvPr>
        </p:nvSpPr>
        <p:spPr>
          <a:xfrm>
            <a:off x="434242" y="498150"/>
            <a:ext cx="11298558" cy="933214"/>
          </a:xfrm>
        </p:spPr>
        <p:txBody>
          <a:bodyPr anchor="b" anchorCtr="0">
            <a:normAutofit/>
          </a:bodyPr>
          <a:lstStyle>
            <a:lvl1pPr>
              <a:defRPr sz="3200" b="1">
                <a:solidFill>
                  <a:schemeClr val="tx1"/>
                </a:solidFill>
                <a:latin typeface="URW DIN Cond" panose="00000500000000000000" pitchFamily="50" charset="0"/>
                <a:ea typeface="AECOM Sans Light" panose="020B0404020202020204" pitchFamily="34" charset="0"/>
                <a:cs typeface="AECOM Sans Light" panose="020B0404020202020204" pitchFamily="34" charset="0"/>
              </a:defRPr>
            </a:lvl1pPr>
          </a:lstStyle>
          <a:p>
            <a:r>
              <a:rPr lang="en-US"/>
              <a:t>Click to edit Master title style</a:t>
            </a:r>
          </a:p>
        </p:txBody>
      </p:sp>
      <p:sp>
        <p:nvSpPr>
          <p:cNvPr id="6" name="Content Placeholder 5"/>
          <p:cNvSpPr>
            <a:spLocks noGrp="1"/>
          </p:cNvSpPr>
          <p:nvPr>
            <p:ph sz="quarter" idx="12"/>
          </p:nvPr>
        </p:nvSpPr>
        <p:spPr>
          <a:xfrm>
            <a:off x="457200" y="1998920"/>
            <a:ext cx="11270298" cy="4189155"/>
          </a:xfrm>
        </p:spPr>
        <p:txBody>
          <a:bodyPr/>
          <a:lstStyle>
            <a:lvl1pPr>
              <a:defRPr b="0">
                <a:latin typeface="AECOM Sans Light" panose="020B0404020202020204" pitchFamily="34" charset="0"/>
                <a:ea typeface="AECOM Sans Light" panose="020B0404020202020204" pitchFamily="34" charset="0"/>
                <a:cs typeface="AECOM Sans Light" panose="020B0404020202020204" pitchFamily="34" charset="0"/>
              </a:defRPr>
            </a:lvl1pPr>
            <a:lvl2pPr marL="401638" indent="-195263">
              <a:defRPr/>
            </a:lvl2pPr>
            <a:lvl3pPr marL="631825" indent="-230188">
              <a:defRPr/>
            </a:lvl3pPr>
            <a:lvl4pPr marL="854075" indent="-222250">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Rectangle 20">
            <a:extLst>
              <a:ext uri="{FF2B5EF4-FFF2-40B4-BE49-F238E27FC236}">
                <a16:creationId xmlns:a16="http://schemas.microsoft.com/office/drawing/2014/main" id="{0DEF0585-9689-43F4-AC1C-ADEA65C4FC99}"/>
              </a:ext>
            </a:extLst>
          </p:cNvPr>
          <p:cNvSpPr/>
          <p:nvPr userDrawn="1"/>
        </p:nvSpPr>
        <p:spPr>
          <a:xfrm>
            <a:off x="460850" y="1478029"/>
            <a:ext cx="11270299" cy="744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4862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8_Bullet Text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7E419C-A804-4490-A35B-43428C7FE365}"/>
              </a:ext>
            </a:extLst>
          </p:cNvPr>
          <p:cNvSpPr/>
          <p:nvPr userDrawn="1"/>
        </p:nvSpPr>
        <p:spPr>
          <a:xfrm>
            <a:off x="329609" y="6347637"/>
            <a:ext cx="11610754" cy="510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aphic 3">
            <a:extLst>
              <a:ext uri="{FF2B5EF4-FFF2-40B4-BE49-F238E27FC236}">
                <a16:creationId xmlns:a16="http://schemas.microsoft.com/office/drawing/2014/main" id="{98823F11-9FBE-43C0-9D11-62BF5E19B35D}"/>
              </a:ext>
            </a:extLst>
          </p:cNvPr>
          <p:cNvGrpSpPr/>
          <p:nvPr userDrawn="1"/>
        </p:nvGrpSpPr>
        <p:grpSpPr>
          <a:xfrm>
            <a:off x="10682376" y="297566"/>
            <a:ext cx="1022165" cy="227832"/>
            <a:chOff x="4778758" y="2770166"/>
            <a:chExt cx="1581150" cy="352425"/>
          </a:xfrm>
          <a:solidFill>
            <a:schemeClr val="tx1"/>
          </a:solidFill>
        </p:grpSpPr>
        <p:sp>
          <p:nvSpPr>
            <p:cNvPr id="13" name="Freeform: Shape 12">
              <a:extLst>
                <a:ext uri="{FF2B5EF4-FFF2-40B4-BE49-F238E27FC236}">
                  <a16:creationId xmlns:a16="http://schemas.microsoft.com/office/drawing/2014/main" id="{6F974BB2-9D1E-4CAD-AE1D-2E749DDC46F3}"/>
                </a:ext>
              </a:extLst>
            </p:cNvPr>
            <p:cNvSpPr/>
            <p:nvPr/>
          </p:nvSpPr>
          <p:spPr>
            <a:xfrm>
              <a:off x="4778758" y="2776833"/>
              <a:ext cx="333375" cy="342900"/>
            </a:xfrm>
            <a:custGeom>
              <a:avLst/>
              <a:gdLst>
                <a:gd name="connsiteX0" fmla="*/ 251460 w 333375"/>
                <a:gd name="connsiteY0" fmla="*/ 342900 h 342900"/>
                <a:gd name="connsiteX1" fmla="*/ 333375 w 333375"/>
                <a:gd name="connsiteY1" fmla="*/ 342900 h 342900"/>
                <a:gd name="connsiteX2" fmla="*/ 254318 w 333375"/>
                <a:gd name="connsiteY2" fmla="*/ 0 h 342900"/>
                <a:gd name="connsiteX3" fmla="*/ 160973 w 333375"/>
                <a:gd name="connsiteY3" fmla="*/ 0 h 342900"/>
                <a:gd name="connsiteX4" fmla="*/ 0 w 333375"/>
                <a:gd name="connsiteY4" fmla="*/ 342900 h 342900"/>
                <a:gd name="connsiteX5" fmla="*/ 86678 w 333375"/>
                <a:gd name="connsiteY5" fmla="*/ 342900 h 342900"/>
                <a:gd name="connsiteX6" fmla="*/ 114300 w 333375"/>
                <a:gd name="connsiteY6" fmla="*/ 276225 h 342900"/>
                <a:gd name="connsiteX7" fmla="*/ 238125 w 333375"/>
                <a:gd name="connsiteY7" fmla="*/ 276225 h 342900"/>
                <a:gd name="connsiteX8" fmla="*/ 251460 w 333375"/>
                <a:gd name="connsiteY8" fmla="*/ 342900 h 342900"/>
                <a:gd name="connsiteX9" fmla="*/ 145733 w 333375"/>
                <a:gd name="connsiteY9" fmla="*/ 200978 h 342900"/>
                <a:gd name="connsiteX10" fmla="*/ 195263 w 333375"/>
                <a:gd name="connsiteY10" fmla="*/ 81915 h 342900"/>
                <a:gd name="connsiteX11" fmla="*/ 196215 w 333375"/>
                <a:gd name="connsiteY11" fmla="*/ 81915 h 342900"/>
                <a:gd name="connsiteX12" fmla="*/ 221933 w 333375"/>
                <a:gd name="connsiteY12" fmla="*/ 200978 h 342900"/>
                <a:gd name="connsiteX13" fmla="*/ 145733 w 333375"/>
                <a:gd name="connsiteY13" fmla="*/ 200978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3375" h="342900">
                  <a:moveTo>
                    <a:pt x="251460" y="342900"/>
                  </a:moveTo>
                  <a:lnTo>
                    <a:pt x="333375" y="342900"/>
                  </a:lnTo>
                  <a:lnTo>
                    <a:pt x="254318" y="0"/>
                  </a:lnTo>
                  <a:lnTo>
                    <a:pt x="160973" y="0"/>
                  </a:lnTo>
                  <a:lnTo>
                    <a:pt x="0" y="342900"/>
                  </a:lnTo>
                  <a:lnTo>
                    <a:pt x="86678" y="342900"/>
                  </a:lnTo>
                  <a:lnTo>
                    <a:pt x="114300" y="276225"/>
                  </a:lnTo>
                  <a:lnTo>
                    <a:pt x="238125" y="276225"/>
                  </a:lnTo>
                  <a:lnTo>
                    <a:pt x="251460" y="342900"/>
                  </a:lnTo>
                  <a:close/>
                  <a:moveTo>
                    <a:pt x="145733" y="200978"/>
                  </a:moveTo>
                  <a:lnTo>
                    <a:pt x="195263" y="81915"/>
                  </a:lnTo>
                  <a:lnTo>
                    <a:pt x="196215" y="81915"/>
                  </a:lnTo>
                  <a:lnTo>
                    <a:pt x="221933" y="200978"/>
                  </a:lnTo>
                  <a:lnTo>
                    <a:pt x="145733" y="200978"/>
                  </a:lnTo>
                  <a:close/>
                </a:path>
              </a:pathLst>
            </a:custGeom>
            <a:grp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9B017C6C-AB98-4F27-8192-CF4681C3BCFA}"/>
                </a:ext>
              </a:extLst>
            </p:cNvPr>
            <p:cNvSpPr/>
            <p:nvPr/>
          </p:nvSpPr>
          <p:spPr>
            <a:xfrm>
              <a:off x="5112133" y="2776833"/>
              <a:ext cx="285750" cy="342900"/>
            </a:xfrm>
            <a:custGeom>
              <a:avLst/>
              <a:gdLst>
                <a:gd name="connsiteX0" fmla="*/ 253365 w 285750"/>
                <a:gd name="connsiteY0" fmla="*/ 262890 h 342900"/>
                <a:gd name="connsiteX1" fmla="*/ 12382 w 285750"/>
                <a:gd name="connsiteY1" fmla="*/ 262890 h 342900"/>
                <a:gd name="connsiteX2" fmla="*/ 0 w 285750"/>
                <a:gd name="connsiteY2" fmla="*/ 342900 h 342900"/>
                <a:gd name="connsiteX3" fmla="*/ 240983 w 285750"/>
                <a:gd name="connsiteY3" fmla="*/ 342900 h 342900"/>
                <a:gd name="connsiteX4" fmla="*/ 253365 w 285750"/>
                <a:gd name="connsiteY4" fmla="*/ 262890 h 342900"/>
                <a:gd name="connsiteX5" fmla="*/ 280988 w 285750"/>
                <a:gd name="connsiteY5" fmla="*/ 80010 h 342900"/>
                <a:gd name="connsiteX6" fmla="*/ 39052 w 285750"/>
                <a:gd name="connsiteY6" fmla="*/ 80010 h 342900"/>
                <a:gd name="connsiteX7" fmla="*/ 51435 w 285750"/>
                <a:gd name="connsiteY7" fmla="*/ 0 h 342900"/>
                <a:gd name="connsiteX8" fmla="*/ 292417 w 285750"/>
                <a:gd name="connsiteY8" fmla="*/ 0 h 342900"/>
                <a:gd name="connsiteX9" fmla="*/ 280988 w 285750"/>
                <a:gd name="connsiteY9" fmla="*/ 80010 h 342900"/>
                <a:gd name="connsiteX10" fmla="*/ 231458 w 285750"/>
                <a:gd name="connsiteY10" fmla="*/ 211455 h 342900"/>
                <a:gd name="connsiteX11" fmla="*/ 20002 w 285750"/>
                <a:gd name="connsiteY11" fmla="*/ 211455 h 342900"/>
                <a:gd name="connsiteX12" fmla="*/ 32385 w 285750"/>
                <a:gd name="connsiteY12" fmla="*/ 131445 h 342900"/>
                <a:gd name="connsiteX13" fmla="*/ 244793 w 285750"/>
                <a:gd name="connsiteY13" fmla="*/ 131445 h 342900"/>
                <a:gd name="connsiteX14" fmla="*/ 231458 w 285750"/>
                <a:gd name="connsiteY14" fmla="*/ 211455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0" h="342900">
                  <a:moveTo>
                    <a:pt x="253365" y="262890"/>
                  </a:moveTo>
                  <a:lnTo>
                    <a:pt x="12382" y="262890"/>
                  </a:lnTo>
                  <a:lnTo>
                    <a:pt x="0" y="342900"/>
                  </a:lnTo>
                  <a:lnTo>
                    <a:pt x="240983" y="342900"/>
                  </a:lnTo>
                  <a:lnTo>
                    <a:pt x="253365" y="262890"/>
                  </a:lnTo>
                  <a:close/>
                  <a:moveTo>
                    <a:pt x="280988" y="80010"/>
                  </a:moveTo>
                  <a:lnTo>
                    <a:pt x="39052" y="80010"/>
                  </a:lnTo>
                  <a:lnTo>
                    <a:pt x="51435" y="0"/>
                  </a:lnTo>
                  <a:lnTo>
                    <a:pt x="292417" y="0"/>
                  </a:lnTo>
                  <a:lnTo>
                    <a:pt x="280988" y="80010"/>
                  </a:lnTo>
                  <a:close/>
                  <a:moveTo>
                    <a:pt x="231458" y="211455"/>
                  </a:moveTo>
                  <a:lnTo>
                    <a:pt x="20002" y="211455"/>
                  </a:lnTo>
                  <a:lnTo>
                    <a:pt x="32385" y="131445"/>
                  </a:lnTo>
                  <a:lnTo>
                    <a:pt x="244793" y="131445"/>
                  </a:lnTo>
                  <a:lnTo>
                    <a:pt x="231458" y="211455"/>
                  </a:ln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1BD754E4-95C0-418E-B68B-A1DA5F22FC70}"/>
                </a:ext>
              </a:extLst>
            </p:cNvPr>
            <p:cNvSpPr/>
            <p:nvPr/>
          </p:nvSpPr>
          <p:spPr>
            <a:xfrm>
              <a:off x="5383438" y="2770166"/>
              <a:ext cx="276225" cy="352425"/>
            </a:xfrm>
            <a:custGeom>
              <a:avLst/>
              <a:gdLst>
                <a:gd name="connsiteX0" fmla="*/ 246855 w 276225"/>
                <a:gd name="connsiteY0" fmla="*/ 261938 h 352425"/>
                <a:gd name="connsiteX1" fmla="*/ 172560 w 276225"/>
                <a:gd name="connsiteY1" fmla="*/ 274320 h 352425"/>
                <a:gd name="connsiteX2" fmla="*/ 83977 w 276225"/>
                <a:gd name="connsiteY2" fmla="*/ 181928 h 352425"/>
                <a:gd name="connsiteX3" fmla="*/ 190657 w 276225"/>
                <a:gd name="connsiteY3" fmla="*/ 81915 h 352425"/>
                <a:gd name="connsiteX4" fmla="*/ 265905 w 276225"/>
                <a:gd name="connsiteY4" fmla="*/ 110490 h 352425"/>
                <a:gd name="connsiteX5" fmla="*/ 282097 w 276225"/>
                <a:gd name="connsiteY5" fmla="*/ 28575 h 352425"/>
                <a:gd name="connsiteX6" fmla="*/ 183990 w 276225"/>
                <a:gd name="connsiteY6" fmla="*/ 0 h 352425"/>
                <a:gd name="connsiteX7" fmla="*/ 157 w 276225"/>
                <a:gd name="connsiteY7" fmla="*/ 185738 h 352425"/>
                <a:gd name="connsiteX8" fmla="*/ 158272 w 276225"/>
                <a:gd name="connsiteY8" fmla="*/ 356235 h 352425"/>
                <a:gd name="connsiteX9" fmla="*/ 234472 w 276225"/>
                <a:gd name="connsiteY9" fmla="*/ 343853 h 352425"/>
                <a:gd name="connsiteX10" fmla="*/ 246855 w 276225"/>
                <a:gd name="connsiteY10" fmla="*/ 261938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6225" h="352425">
                  <a:moveTo>
                    <a:pt x="246855" y="261938"/>
                  </a:moveTo>
                  <a:cubicBezTo>
                    <a:pt x="223995" y="272415"/>
                    <a:pt x="189705" y="274320"/>
                    <a:pt x="172560" y="274320"/>
                  </a:cubicBezTo>
                  <a:cubicBezTo>
                    <a:pt x="118267" y="274320"/>
                    <a:pt x="82072" y="237173"/>
                    <a:pt x="83977" y="181928"/>
                  </a:cubicBezTo>
                  <a:cubicBezTo>
                    <a:pt x="86835" y="123825"/>
                    <a:pt x="130650" y="81915"/>
                    <a:pt x="190657" y="81915"/>
                  </a:cubicBezTo>
                  <a:cubicBezTo>
                    <a:pt x="219232" y="81915"/>
                    <a:pt x="243997" y="91440"/>
                    <a:pt x="265905" y="110490"/>
                  </a:cubicBezTo>
                  <a:lnTo>
                    <a:pt x="282097" y="28575"/>
                  </a:lnTo>
                  <a:cubicBezTo>
                    <a:pt x="247807" y="8573"/>
                    <a:pt x="219232" y="0"/>
                    <a:pt x="183990" y="0"/>
                  </a:cubicBezTo>
                  <a:cubicBezTo>
                    <a:pt x="84930" y="0"/>
                    <a:pt x="3967" y="81915"/>
                    <a:pt x="157" y="185738"/>
                  </a:cubicBezTo>
                  <a:cubicBezTo>
                    <a:pt x="-3653" y="285750"/>
                    <a:pt x="62070" y="356235"/>
                    <a:pt x="158272" y="356235"/>
                  </a:cubicBezTo>
                  <a:cubicBezTo>
                    <a:pt x="175417" y="356235"/>
                    <a:pt x="211612" y="354330"/>
                    <a:pt x="234472" y="343853"/>
                  </a:cubicBezTo>
                  <a:lnTo>
                    <a:pt x="246855" y="261938"/>
                  </a:lnTo>
                  <a:close/>
                </a:path>
              </a:pathLst>
            </a:custGeom>
            <a:grp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21AA9BC8-2FCB-4110-B2A5-BD4D102B83A9}"/>
                </a:ext>
              </a:extLst>
            </p:cNvPr>
            <p:cNvSpPr/>
            <p:nvPr/>
          </p:nvSpPr>
          <p:spPr>
            <a:xfrm>
              <a:off x="5647157" y="2770712"/>
              <a:ext cx="323850" cy="352425"/>
            </a:xfrm>
            <a:custGeom>
              <a:avLst/>
              <a:gdLst>
                <a:gd name="connsiteX0" fmla="*/ 188876 w 323850"/>
                <a:gd name="connsiteY0" fmla="*/ 406 h 352425"/>
                <a:gd name="connsiteX1" fmla="*/ 326988 w 323850"/>
                <a:gd name="connsiteY1" fmla="*/ 181381 h 352425"/>
                <a:gd name="connsiteX2" fmla="*/ 139346 w 323850"/>
                <a:gd name="connsiteY2" fmla="*/ 353784 h 352425"/>
                <a:gd name="connsiteX3" fmla="*/ 1233 w 323850"/>
                <a:gd name="connsiteY3" fmla="*/ 172809 h 352425"/>
                <a:gd name="connsiteX4" fmla="*/ 188876 w 323850"/>
                <a:gd name="connsiteY4" fmla="*/ 406 h 352425"/>
                <a:gd name="connsiteX5" fmla="*/ 245073 w 323850"/>
                <a:gd name="connsiteY5" fmla="*/ 189954 h 352425"/>
                <a:gd name="connsiteX6" fmla="*/ 191733 w 323850"/>
                <a:gd name="connsiteY6" fmla="*/ 77559 h 352425"/>
                <a:gd name="connsiteX7" fmla="*/ 86958 w 323850"/>
                <a:gd name="connsiteY7" fmla="*/ 166141 h 352425"/>
                <a:gd name="connsiteX8" fmla="*/ 140298 w 323850"/>
                <a:gd name="connsiteY8" fmla="*/ 278536 h 352425"/>
                <a:gd name="connsiteX9" fmla="*/ 245073 w 323850"/>
                <a:gd name="connsiteY9" fmla="*/ 189954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3850" h="352425">
                  <a:moveTo>
                    <a:pt x="188876" y="406"/>
                  </a:moveTo>
                  <a:cubicBezTo>
                    <a:pt x="280316" y="7074"/>
                    <a:pt x="337466" y="81369"/>
                    <a:pt x="326988" y="181381"/>
                  </a:cubicBezTo>
                  <a:cubicBezTo>
                    <a:pt x="316511" y="284251"/>
                    <a:pt x="233643" y="360451"/>
                    <a:pt x="139346" y="353784"/>
                  </a:cubicBezTo>
                  <a:cubicBezTo>
                    <a:pt x="47906" y="347116"/>
                    <a:pt x="-9244" y="272821"/>
                    <a:pt x="1233" y="172809"/>
                  </a:cubicBezTo>
                  <a:cubicBezTo>
                    <a:pt x="11711" y="69939"/>
                    <a:pt x="94578" y="-6261"/>
                    <a:pt x="188876" y="406"/>
                  </a:cubicBezTo>
                  <a:moveTo>
                    <a:pt x="245073" y="189954"/>
                  </a:moveTo>
                  <a:cubicBezTo>
                    <a:pt x="257456" y="131851"/>
                    <a:pt x="235548" y="87084"/>
                    <a:pt x="191733" y="77559"/>
                  </a:cubicBezTo>
                  <a:cubicBezTo>
                    <a:pt x="143156" y="68034"/>
                    <a:pt x="99341" y="104229"/>
                    <a:pt x="86958" y="166141"/>
                  </a:cubicBezTo>
                  <a:cubicBezTo>
                    <a:pt x="74576" y="224244"/>
                    <a:pt x="96483" y="269011"/>
                    <a:pt x="140298" y="278536"/>
                  </a:cubicBezTo>
                  <a:cubicBezTo>
                    <a:pt x="187923" y="288061"/>
                    <a:pt x="231738" y="250914"/>
                    <a:pt x="245073" y="189954"/>
                  </a:cubicBezTo>
                  <a:close/>
                </a:path>
              </a:pathLst>
            </a:custGeom>
            <a:grp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CE08D573-0030-432C-B891-F5BDE834E18B}"/>
                </a:ext>
              </a:extLst>
            </p:cNvPr>
            <p:cNvSpPr/>
            <p:nvPr/>
          </p:nvSpPr>
          <p:spPr>
            <a:xfrm>
              <a:off x="5948428" y="2776833"/>
              <a:ext cx="400050" cy="342900"/>
            </a:xfrm>
            <a:custGeom>
              <a:avLst/>
              <a:gdLst>
                <a:gd name="connsiteX0" fmla="*/ 406717 w 400050"/>
                <a:gd name="connsiteY0" fmla="*/ 342900 h 342900"/>
                <a:gd name="connsiteX1" fmla="*/ 400050 w 400050"/>
                <a:gd name="connsiteY1" fmla="*/ 0 h 342900"/>
                <a:gd name="connsiteX2" fmla="*/ 322897 w 400050"/>
                <a:gd name="connsiteY2" fmla="*/ 0 h 342900"/>
                <a:gd name="connsiteX3" fmla="*/ 223838 w 400050"/>
                <a:gd name="connsiteY3" fmla="*/ 193358 h 342900"/>
                <a:gd name="connsiteX4" fmla="*/ 183833 w 400050"/>
                <a:gd name="connsiteY4" fmla="*/ 0 h 342900"/>
                <a:gd name="connsiteX5" fmla="*/ 106680 w 400050"/>
                <a:gd name="connsiteY5" fmla="*/ 0 h 342900"/>
                <a:gd name="connsiteX6" fmla="*/ 0 w 400050"/>
                <a:gd name="connsiteY6" fmla="*/ 342900 h 342900"/>
                <a:gd name="connsiteX7" fmla="*/ 84772 w 400050"/>
                <a:gd name="connsiteY7" fmla="*/ 342900 h 342900"/>
                <a:gd name="connsiteX8" fmla="*/ 142875 w 400050"/>
                <a:gd name="connsiteY8" fmla="*/ 141923 h 342900"/>
                <a:gd name="connsiteX9" fmla="*/ 180022 w 400050"/>
                <a:gd name="connsiteY9" fmla="*/ 342900 h 342900"/>
                <a:gd name="connsiteX10" fmla="*/ 222885 w 400050"/>
                <a:gd name="connsiteY10" fmla="*/ 342900 h 342900"/>
                <a:gd name="connsiteX11" fmla="*/ 323850 w 400050"/>
                <a:gd name="connsiteY11" fmla="*/ 141923 h 342900"/>
                <a:gd name="connsiteX12" fmla="*/ 321945 w 400050"/>
                <a:gd name="connsiteY12" fmla="*/ 342900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0050" h="342900">
                  <a:moveTo>
                    <a:pt x="406717" y="342900"/>
                  </a:moveTo>
                  <a:lnTo>
                    <a:pt x="400050" y="0"/>
                  </a:lnTo>
                  <a:lnTo>
                    <a:pt x="322897" y="0"/>
                  </a:lnTo>
                  <a:lnTo>
                    <a:pt x="223838" y="193358"/>
                  </a:lnTo>
                  <a:lnTo>
                    <a:pt x="183833" y="0"/>
                  </a:lnTo>
                  <a:lnTo>
                    <a:pt x="106680" y="0"/>
                  </a:lnTo>
                  <a:lnTo>
                    <a:pt x="0" y="342900"/>
                  </a:lnTo>
                  <a:lnTo>
                    <a:pt x="84772" y="342900"/>
                  </a:lnTo>
                  <a:lnTo>
                    <a:pt x="142875" y="141923"/>
                  </a:lnTo>
                  <a:lnTo>
                    <a:pt x="180022" y="342900"/>
                  </a:lnTo>
                  <a:lnTo>
                    <a:pt x="222885" y="342900"/>
                  </a:lnTo>
                  <a:lnTo>
                    <a:pt x="323850" y="141923"/>
                  </a:lnTo>
                  <a:lnTo>
                    <a:pt x="321945" y="342900"/>
                  </a:lnTo>
                  <a:close/>
                </a:path>
              </a:pathLst>
            </a:custGeom>
            <a:grpFill/>
            <a:ln w="9525" cap="flat">
              <a:noFill/>
              <a:prstDash val="solid"/>
              <a:miter/>
            </a:ln>
          </p:spPr>
          <p:txBody>
            <a:bodyPr rtlCol="0" anchor="ctr"/>
            <a:lstStyle/>
            <a:p>
              <a:endParaRPr lang="en-US"/>
            </a:p>
          </p:txBody>
        </p:sp>
      </p:grpSp>
      <p:sp>
        <p:nvSpPr>
          <p:cNvPr id="2" name="Title 1"/>
          <p:cNvSpPr>
            <a:spLocks noGrp="1"/>
          </p:cNvSpPr>
          <p:nvPr>
            <p:ph type="title"/>
          </p:nvPr>
        </p:nvSpPr>
        <p:spPr>
          <a:xfrm>
            <a:off x="434242" y="498150"/>
            <a:ext cx="11298558" cy="933214"/>
          </a:xfrm>
        </p:spPr>
        <p:txBody>
          <a:bodyPr anchor="b" anchorCtr="0">
            <a:normAutofit/>
          </a:bodyPr>
          <a:lstStyle>
            <a:lvl1pPr>
              <a:defRPr sz="3200" b="1">
                <a:solidFill>
                  <a:schemeClr val="tx1"/>
                </a:solidFill>
                <a:latin typeface="URW DIN Cond" panose="00000500000000000000" pitchFamily="50" charset="0"/>
                <a:ea typeface="AECOM Sans Light" panose="020B0404020202020204" pitchFamily="34" charset="0"/>
                <a:cs typeface="AECOM Sans Light" panose="020B0404020202020204" pitchFamily="34" charset="0"/>
              </a:defRPr>
            </a:lvl1pPr>
          </a:lstStyle>
          <a:p>
            <a:r>
              <a:rPr lang="en-US"/>
              <a:t>Click to edit Master title style</a:t>
            </a:r>
          </a:p>
        </p:txBody>
      </p:sp>
      <p:sp>
        <p:nvSpPr>
          <p:cNvPr id="6" name="Content Placeholder 5"/>
          <p:cNvSpPr>
            <a:spLocks noGrp="1"/>
          </p:cNvSpPr>
          <p:nvPr>
            <p:ph sz="quarter" idx="12"/>
          </p:nvPr>
        </p:nvSpPr>
        <p:spPr>
          <a:xfrm>
            <a:off x="457200" y="1998920"/>
            <a:ext cx="11270298" cy="4189155"/>
          </a:xfrm>
        </p:spPr>
        <p:txBody>
          <a:bodyPr/>
          <a:lstStyle>
            <a:lvl1pPr>
              <a:defRPr b="0">
                <a:latin typeface="AECOM Sans Light" panose="020B0404020202020204" pitchFamily="34" charset="0"/>
                <a:ea typeface="AECOM Sans Light" panose="020B0404020202020204" pitchFamily="34" charset="0"/>
                <a:cs typeface="AECOM Sans Light" panose="020B0404020202020204" pitchFamily="34" charset="0"/>
              </a:defRPr>
            </a:lvl1pPr>
            <a:lvl2pPr marL="401638" indent="-195263">
              <a:defRPr/>
            </a:lvl2pPr>
            <a:lvl3pPr marL="631825" indent="-230188">
              <a:defRPr/>
            </a:lvl3pPr>
            <a:lvl4pPr marL="854075" indent="-222250">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Rectangle 20">
            <a:extLst>
              <a:ext uri="{FF2B5EF4-FFF2-40B4-BE49-F238E27FC236}">
                <a16:creationId xmlns:a16="http://schemas.microsoft.com/office/drawing/2014/main" id="{0DEF0585-9689-43F4-AC1C-ADEA65C4FC99}"/>
              </a:ext>
            </a:extLst>
          </p:cNvPr>
          <p:cNvSpPr/>
          <p:nvPr userDrawn="1"/>
        </p:nvSpPr>
        <p:spPr>
          <a:xfrm>
            <a:off x="460850" y="1478029"/>
            <a:ext cx="11270299" cy="744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2401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0_Bullet Text Layou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3039A15-217E-487C-8FDF-9F61BC7F62E9}"/>
              </a:ext>
            </a:extLst>
          </p:cNvPr>
          <p:cNvSpPr/>
          <p:nvPr userDrawn="1"/>
        </p:nvSpPr>
        <p:spPr>
          <a:xfrm>
            <a:off x="0" y="-1"/>
            <a:ext cx="12192000" cy="13716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A7E419C-A804-4490-A35B-43428C7FE365}"/>
              </a:ext>
            </a:extLst>
          </p:cNvPr>
          <p:cNvSpPr/>
          <p:nvPr userDrawn="1"/>
        </p:nvSpPr>
        <p:spPr>
          <a:xfrm>
            <a:off x="329609" y="6347637"/>
            <a:ext cx="11610754" cy="510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558360"/>
            <a:ext cx="11275600" cy="711602"/>
          </a:xfrm>
        </p:spPr>
        <p:txBody>
          <a:bodyPr anchor="b" anchorCtr="0">
            <a:normAutofit/>
          </a:bodyPr>
          <a:lstStyle>
            <a:lvl1pPr>
              <a:defRPr sz="3200" b="1">
                <a:solidFill>
                  <a:schemeClr val="bg1"/>
                </a:solidFill>
                <a:latin typeface="URW DIN Cond" panose="00000500000000000000" pitchFamily="50" charset="0"/>
                <a:ea typeface="AECOM Sans Light" panose="020B0404020202020204" pitchFamily="34" charset="0"/>
                <a:cs typeface="AECOM Sans Light" panose="020B0404020202020204" pitchFamily="34" charset="0"/>
              </a:defRPr>
            </a:lvl1pPr>
          </a:lstStyle>
          <a:p>
            <a:r>
              <a:rPr lang="en-US"/>
              <a:t>Click to edit Master title style</a:t>
            </a:r>
          </a:p>
        </p:txBody>
      </p:sp>
      <p:sp>
        <p:nvSpPr>
          <p:cNvPr id="6" name="Content Placeholder 5"/>
          <p:cNvSpPr>
            <a:spLocks noGrp="1"/>
          </p:cNvSpPr>
          <p:nvPr>
            <p:ph sz="quarter" idx="12"/>
          </p:nvPr>
        </p:nvSpPr>
        <p:spPr>
          <a:xfrm>
            <a:off x="457200" y="1998920"/>
            <a:ext cx="11270298" cy="4189155"/>
          </a:xfrm>
        </p:spPr>
        <p:txBody>
          <a:bodyPr/>
          <a:lstStyle>
            <a:lvl1pPr marL="171442" indent="-182880">
              <a:buClr>
                <a:schemeClr val="accent3"/>
              </a:buClr>
              <a:buFont typeface="Arial" panose="020B0604020202020204" pitchFamily="34" charset="0"/>
              <a:buChar char="•"/>
              <a:defRPr b="0">
                <a:latin typeface="AECOM Sans" panose="020B0504020202020204" pitchFamily="34" charset="0"/>
                <a:ea typeface="AECOM Sans" panose="020B0504020202020204" pitchFamily="34" charset="0"/>
                <a:cs typeface="AECOM Sans" panose="020B0504020202020204" pitchFamily="34" charset="0"/>
              </a:defRPr>
            </a:lvl1pPr>
            <a:lvl2pPr marL="401638" indent="-195263">
              <a:buFont typeface="AECOM Sans Light" panose="020B0404020202020204" pitchFamily="34" charset="0"/>
              <a:buChar char="‒"/>
              <a:defRPr/>
            </a:lvl2pPr>
            <a:lvl3pPr marL="631825" indent="-230188">
              <a:buFont typeface="Arial" panose="020B0604020202020204" pitchFamily="34" charset="0"/>
              <a:buChar char="•"/>
              <a:defRPr/>
            </a:lvl3pPr>
            <a:lvl4pPr marL="854075" indent="-222250">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8" name="Graphic 17">
            <a:extLst>
              <a:ext uri="{FF2B5EF4-FFF2-40B4-BE49-F238E27FC236}">
                <a16:creationId xmlns:a16="http://schemas.microsoft.com/office/drawing/2014/main" id="{F16066E5-9995-4B4B-91F4-671B13D5134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7200" y="221926"/>
            <a:ext cx="1559169" cy="215314"/>
          </a:xfrm>
          <a:prstGeom prst="rect">
            <a:avLst/>
          </a:prstGeom>
        </p:spPr>
      </p:pic>
      <p:sp>
        <p:nvSpPr>
          <p:cNvPr id="8" name="TextBox 7">
            <a:extLst>
              <a:ext uri="{FF2B5EF4-FFF2-40B4-BE49-F238E27FC236}">
                <a16:creationId xmlns:a16="http://schemas.microsoft.com/office/drawing/2014/main" id="{FA1BF24A-3EF6-43CF-A369-0609E5F0C68C}"/>
              </a:ext>
            </a:extLst>
          </p:cNvPr>
          <p:cNvSpPr txBox="1"/>
          <p:nvPr userDrawn="1"/>
        </p:nvSpPr>
        <p:spPr>
          <a:xfrm>
            <a:off x="6602608" y="216841"/>
            <a:ext cx="5212080" cy="181957"/>
          </a:xfrm>
          <a:prstGeom prst="rect">
            <a:avLst/>
          </a:prstGeom>
          <a:noFill/>
        </p:spPr>
        <p:txBody>
          <a:bodyPr wrap="square" lIns="0" tIns="0" rIns="0" bIns="0" rtlCol="0" anchor="b"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700" b="0" i="0" cap="none" spc="100">
                <a:solidFill>
                  <a:schemeClr val="tx2">
                    <a:lumMod val="50000"/>
                    <a:lumOff val="50000"/>
                  </a:schemeClr>
                </a:solidFill>
                <a:latin typeface="+mn-lt"/>
                <a:ea typeface="AECOM Sans" panose="020B0504020202020204" pitchFamily="34" charset="0"/>
                <a:cs typeface="AECOM Sans" panose="020B0504020202020204" pitchFamily="34" charset="0"/>
              </a:rPr>
              <a:t>Engineering Services for the </a:t>
            </a:r>
          </a:p>
          <a:p>
            <a:pPr marL="0" marR="0" indent="0" algn="r" defTabSz="914400" rtl="0" eaLnBrk="1" fontAlgn="auto" latinLnBrk="0" hangingPunct="1">
              <a:lnSpc>
                <a:spcPct val="100000"/>
              </a:lnSpc>
              <a:spcBef>
                <a:spcPts val="0"/>
              </a:spcBef>
              <a:spcAft>
                <a:spcPts val="0"/>
              </a:spcAft>
              <a:buClrTx/>
              <a:buSzTx/>
              <a:buFontTx/>
              <a:buNone/>
              <a:tabLst/>
              <a:defRPr/>
            </a:pPr>
            <a:r>
              <a:rPr lang="en-US" sz="700" b="0" i="0" cap="none" spc="100">
                <a:solidFill>
                  <a:schemeClr val="tx2">
                    <a:lumMod val="50000"/>
                    <a:lumOff val="50000"/>
                  </a:schemeClr>
                </a:solidFill>
                <a:latin typeface="+mn-lt"/>
                <a:ea typeface="AECOM Sans" panose="020B0504020202020204" pitchFamily="34" charset="0"/>
                <a:cs typeface="AECOM Sans" panose="020B0504020202020204" pitchFamily="34" charset="0"/>
              </a:rPr>
              <a:t>CATS North Corridor Bus Rapid Transit Plan</a:t>
            </a:r>
          </a:p>
        </p:txBody>
      </p:sp>
    </p:spTree>
    <p:extLst>
      <p:ext uri="{BB962C8B-B14F-4D97-AF65-F5344CB8AC3E}">
        <p14:creationId xmlns:p14="http://schemas.microsoft.com/office/powerpoint/2010/main" val="1414795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1_Bullet Text Layou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3039A15-217E-487C-8FDF-9F61BC7F62E9}"/>
              </a:ext>
            </a:extLst>
          </p:cNvPr>
          <p:cNvSpPr/>
          <p:nvPr userDrawn="1"/>
        </p:nvSpPr>
        <p:spPr>
          <a:xfrm>
            <a:off x="0" y="-1"/>
            <a:ext cx="12192000" cy="13716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A7E419C-A804-4490-A35B-43428C7FE365}"/>
              </a:ext>
            </a:extLst>
          </p:cNvPr>
          <p:cNvSpPr/>
          <p:nvPr userDrawn="1"/>
        </p:nvSpPr>
        <p:spPr>
          <a:xfrm>
            <a:off x="329609" y="6347637"/>
            <a:ext cx="11610754" cy="510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558360"/>
            <a:ext cx="11275600" cy="711602"/>
          </a:xfrm>
        </p:spPr>
        <p:txBody>
          <a:bodyPr anchor="b" anchorCtr="0">
            <a:normAutofit/>
          </a:bodyPr>
          <a:lstStyle>
            <a:lvl1pPr>
              <a:defRPr sz="3200" b="1">
                <a:solidFill>
                  <a:schemeClr val="bg1"/>
                </a:solidFill>
                <a:latin typeface="URW DIN Cond" panose="00000500000000000000" pitchFamily="50" charset="0"/>
                <a:ea typeface="AECOM Sans Light" panose="020B0404020202020204" pitchFamily="34" charset="0"/>
                <a:cs typeface="AECOM Sans Light" panose="020B0404020202020204" pitchFamily="34" charset="0"/>
              </a:defRPr>
            </a:lvl1pPr>
          </a:lstStyle>
          <a:p>
            <a:r>
              <a:rPr lang="en-US"/>
              <a:t>Click to edit Master title style</a:t>
            </a:r>
          </a:p>
        </p:txBody>
      </p:sp>
      <p:sp>
        <p:nvSpPr>
          <p:cNvPr id="6" name="Content Placeholder 5"/>
          <p:cNvSpPr>
            <a:spLocks noGrp="1"/>
          </p:cNvSpPr>
          <p:nvPr>
            <p:ph sz="quarter" idx="12"/>
          </p:nvPr>
        </p:nvSpPr>
        <p:spPr>
          <a:xfrm>
            <a:off x="457200" y="1998920"/>
            <a:ext cx="11270298" cy="4189155"/>
          </a:xfrm>
        </p:spPr>
        <p:txBody>
          <a:bodyPr/>
          <a:lstStyle>
            <a:lvl1pPr marL="171442" indent="-182880">
              <a:buClr>
                <a:schemeClr val="accent3"/>
              </a:buClr>
              <a:buFont typeface="Arial" panose="020B0604020202020204" pitchFamily="34" charset="0"/>
              <a:buChar char="•"/>
              <a:defRPr b="0">
                <a:latin typeface="AECOM Sans" panose="020B0504020202020204" pitchFamily="34" charset="0"/>
                <a:ea typeface="AECOM Sans" panose="020B0504020202020204" pitchFamily="34" charset="0"/>
                <a:cs typeface="AECOM Sans" panose="020B0504020202020204" pitchFamily="34" charset="0"/>
              </a:defRPr>
            </a:lvl1pPr>
            <a:lvl2pPr marL="401638" indent="-195263">
              <a:buFont typeface="AECOM Sans Light" panose="020B0404020202020204" pitchFamily="34" charset="0"/>
              <a:buChar char="‒"/>
              <a:defRPr/>
            </a:lvl2pPr>
            <a:lvl3pPr marL="631825" indent="-230188">
              <a:buFont typeface="Arial" panose="020B0604020202020204" pitchFamily="34" charset="0"/>
              <a:buChar char="•"/>
              <a:defRPr/>
            </a:lvl3pPr>
            <a:lvl4pPr marL="854075" indent="-222250">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8" name="Graphic 17">
            <a:extLst>
              <a:ext uri="{FF2B5EF4-FFF2-40B4-BE49-F238E27FC236}">
                <a16:creationId xmlns:a16="http://schemas.microsoft.com/office/drawing/2014/main" id="{F16066E5-9995-4B4B-91F4-671B13D5134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7200" y="221926"/>
            <a:ext cx="1559169" cy="215314"/>
          </a:xfrm>
          <a:prstGeom prst="rect">
            <a:avLst/>
          </a:prstGeom>
        </p:spPr>
      </p:pic>
      <p:sp>
        <p:nvSpPr>
          <p:cNvPr id="8" name="TextBox 7">
            <a:extLst>
              <a:ext uri="{FF2B5EF4-FFF2-40B4-BE49-F238E27FC236}">
                <a16:creationId xmlns:a16="http://schemas.microsoft.com/office/drawing/2014/main" id="{FA1BF24A-3EF6-43CF-A369-0609E5F0C68C}"/>
              </a:ext>
            </a:extLst>
          </p:cNvPr>
          <p:cNvSpPr txBox="1"/>
          <p:nvPr userDrawn="1"/>
        </p:nvSpPr>
        <p:spPr>
          <a:xfrm>
            <a:off x="6602608" y="216841"/>
            <a:ext cx="5212080" cy="181957"/>
          </a:xfrm>
          <a:prstGeom prst="rect">
            <a:avLst/>
          </a:prstGeom>
          <a:noFill/>
        </p:spPr>
        <p:txBody>
          <a:bodyPr wrap="square" lIns="0" tIns="0" rIns="0" bIns="0" rtlCol="0" anchor="b"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700" b="0" i="0" cap="none" spc="100">
                <a:solidFill>
                  <a:schemeClr val="tx2">
                    <a:lumMod val="50000"/>
                    <a:lumOff val="50000"/>
                  </a:schemeClr>
                </a:solidFill>
                <a:latin typeface="+mn-lt"/>
                <a:ea typeface="AECOM Sans" panose="020B0504020202020204" pitchFamily="34" charset="0"/>
                <a:cs typeface="AECOM Sans" panose="020B0504020202020204" pitchFamily="34" charset="0"/>
              </a:rPr>
              <a:t>Engineering Services for the </a:t>
            </a:r>
          </a:p>
          <a:p>
            <a:pPr marL="0" marR="0" indent="0" algn="r" defTabSz="914400" rtl="0" eaLnBrk="1" fontAlgn="auto" latinLnBrk="0" hangingPunct="1">
              <a:lnSpc>
                <a:spcPct val="100000"/>
              </a:lnSpc>
              <a:spcBef>
                <a:spcPts val="0"/>
              </a:spcBef>
              <a:spcAft>
                <a:spcPts val="0"/>
              </a:spcAft>
              <a:buClrTx/>
              <a:buSzTx/>
              <a:buFontTx/>
              <a:buNone/>
              <a:tabLst/>
              <a:defRPr/>
            </a:pPr>
            <a:r>
              <a:rPr lang="en-US" sz="700" b="0" i="0" cap="none" spc="100">
                <a:solidFill>
                  <a:schemeClr val="tx2">
                    <a:lumMod val="50000"/>
                    <a:lumOff val="50000"/>
                  </a:schemeClr>
                </a:solidFill>
                <a:latin typeface="+mn-lt"/>
                <a:ea typeface="AECOM Sans" panose="020B0504020202020204" pitchFamily="34" charset="0"/>
                <a:cs typeface="AECOM Sans" panose="020B0504020202020204" pitchFamily="34" charset="0"/>
              </a:rPr>
              <a:t>CATS North Corridor Bus Rapid Transit Plan</a:t>
            </a:r>
          </a:p>
        </p:txBody>
      </p:sp>
    </p:spTree>
    <p:extLst>
      <p:ext uri="{BB962C8B-B14F-4D97-AF65-F5344CB8AC3E}">
        <p14:creationId xmlns:p14="http://schemas.microsoft.com/office/powerpoint/2010/main" val="38648421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7_Bullet Text Layou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470A8E7-5C95-44ED-83A7-F6BA7EF65DD3}"/>
              </a:ext>
            </a:extLst>
          </p:cNvPr>
          <p:cNvSpPr/>
          <p:nvPr userDrawn="1"/>
        </p:nvSpPr>
        <p:spPr>
          <a:xfrm>
            <a:off x="0" y="-1"/>
            <a:ext cx="12192000" cy="1521111"/>
          </a:xfrm>
          <a:prstGeom prst="rect">
            <a:avLst/>
          </a:prstGeom>
          <a:solidFill>
            <a:srgbClr val="0C2F4C">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3039A15-217E-487C-8FDF-9F61BC7F62E9}"/>
              </a:ext>
            </a:extLst>
          </p:cNvPr>
          <p:cNvSpPr/>
          <p:nvPr userDrawn="1"/>
        </p:nvSpPr>
        <p:spPr>
          <a:xfrm>
            <a:off x="0" y="-1"/>
            <a:ext cx="12192000" cy="80889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A7E419C-A804-4490-A35B-43428C7FE365}"/>
              </a:ext>
            </a:extLst>
          </p:cNvPr>
          <p:cNvSpPr/>
          <p:nvPr userDrawn="1"/>
        </p:nvSpPr>
        <p:spPr>
          <a:xfrm>
            <a:off x="329609" y="6347637"/>
            <a:ext cx="11610754" cy="510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498150"/>
            <a:ext cx="11275600" cy="933214"/>
          </a:xfrm>
        </p:spPr>
        <p:txBody>
          <a:bodyPr anchor="b" anchorCtr="0">
            <a:normAutofit/>
          </a:bodyPr>
          <a:lstStyle>
            <a:lvl1pPr>
              <a:defRPr sz="3200" b="1">
                <a:solidFill>
                  <a:schemeClr val="accent4"/>
                </a:solidFill>
                <a:latin typeface="URW DIN Cond" panose="00000500000000000000" pitchFamily="50" charset="0"/>
                <a:ea typeface="AECOM Sans Light" panose="020B0404020202020204" pitchFamily="34" charset="0"/>
                <a:cs typeface="AECOM Sans Light" panose="020B0404020202020204" pitchFamily="34" charset="0"/>
              </a:defRPr>
            </a:lvl1pPr>
          </a:lstStyle>
          <a:p>
            <a:r>
              <a:rPr lang="en-US"/>
              <a:t>Click to edit Master title style</a:t>
            </a:r>
          </a:p>
        </p:txBody>
      </p:sp>
      <p:sp>
        <p:nvSpPr>
          <p:cNvPr id="6" name="Content Placeholder 5"/>
          <p:cNvSpPr>
            <a:spLocks noGrp="1"/>
          </p:cNvSpPr>
          <p:nvPr>
            <p:ph sz="quarter" idx="12"/>
          </p:nvPr>
        </p:nvSpPr>
        <p:spPr>
          <a:xfrm>
            <a:off x="457200" y="1998920"/>
            <a:ext cx="11270298" cy="4189155"/>
          </a:xfrm>
        </p:spPr>
        <p:txBody>
          <a:bodyPr/>
          <a:lstStyle>
            <a:lvl1pPr>
              <a:defRPr b="0">
                <a:latin typeface="AECOM Sans" panose="020B0504020202020204" pitchFamily="34" charset="0"/>
                <a:ea typeface="AECOM Sans" panose="020B0504020202020204" pitchFamily="34" charset="0"/>
                <a:cs typeface="AECOM Sans" panose="020B0504020202020204" pitchFamily="34" charset="0"/>
              </a:defRPr>
            </a:lvl1pPr>
            <a:lvl2pPr marL="401638" indent="-195263">
              <a:defRPr/>
            </a:lvl2pPr>
            <a:lvl3pPr marL="631825" indent="-230188">
              <a:defRPr/>
            </a:lvl3pPr>
            <a:lvl4pPr marL="854075" indent="-222250">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8" name="Graphic 17">
            <a:extLst>
              <a:ext uri="{FF2B5EF4-FFF2-40B4-BE49-F238E27FC236}">
                <a16:creationId xmlns:a16="http://schemas.microsoft.com/office/drawing/2014/main" id="{F16066E5-9995-4B4B-91F4-671B13D5134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7200" y="221926"/>
            <a:ext cx="1559169" cy="215314"/>
          </a:xfrm>
          <a:prstGeom prst="rect">
            <a:avLst/>
          </a:prstGeom>
        </p:spPr>
      </p:pic>
      <p:sp>
        <p:nvSpPr>
          <p:cNvPr id="8" name="TextBox 7">
            <a:extLst>
              <a:ext uri="{FF2B5EF4-FFF2-40B4-BE49-F238E27FC236}">
                <a16:creationId xmlns:a16="http://schemas.microsoft.com/office/drawing/2014/main" id="{7451984E-88B6-4F1E-87A2-3B62B763C9F5}"/>
              </a:ext>
            </a:extLst>
          </p:cNvPr>
          <p:cNvSpPr txBox="1"/>
          <p:nvPr userDrawn="1"/>
        </p:nvSpPr>
        <p:spPr>
          <a:xfrm>
            <a:off x="6602608" y="216841"/>
            <a:ext cx="5212080" cy="181957"/>
          </a:xfrm>
          <a:prstGeom prst="rect">
            <a:avLst/>
          </a:prstGeom>
          <a:noFill/>
        </p:spPr>
        <p:txBody>
          <a:bodyPr wrap="square" lIns="0" tIns="0" rIns="0" bIns="0" rtlCol="0" anchor="b"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700" b="0" i="0" cap="none" spc="100">
                <a:solidFill>
                  <a:schemeClr val="accent4">
                    <a:lumMod val="40000"/>
                    <a:lumOff val="60000"/>
                  </a:schemeClr>
                </a:solidFill>
                <a:latin typeface="+mn-lt"/>
                <a:ea typeface="AECOM Sans" panose="020B0504020202020204" pitchFamily="34" charset="0"/>
                <a:cs typeface="AECOM Sans" panose="020B0504020202020204" pitchFamily="34" charset="0"/>
              </a:rPr>
              <a:t>Engineering Services for the </a:t>
            </a:r>
          </a:p>
          <a:p>
            <a:pPr marL="0" marR="0" indent="0" algn="r" defTabSz="914400" rtl="0" eaLnBrk="1" fontAlgn="auto" latinLnBrk="0" hangingPunct="1">
              <a:lnSpc>
                <a:spcPct val="100000"/>
              </a:lnSpc>
              <a:spcBef>
                <a:spcPts val="0"/>
              </a:spcBef>
              <a:spcAft>
                <a:spcPts val="0"/>
              </a:spcAft>
              <a:buClrTx/>
              <a:buSzTx/>
              <a:buFontTx/>
              <a:buNone/>
              <a:tabLst/>
              <a:defRPr/>
            </a:pPr>
            <a:r>
              <a:rPr lang="en-US" sz="700" b="0" i="0" cap="none" spc="100">
                <a:solidFill>
                  <a:schemeClr val="accent4">
                    <a:lumMod val="40000"/>
                    <a:lumOff val="60000"/>
                  </a:schemeClr>
                </a:solidFill>
                <a:latin typeface="+mn-lt"/>
                <a:ea typeface="AECOM Sans" panose="020B0504020202020204" pitchFamily="34" charset="0"/>
                <a:cs typeface="AECOM Sans" panose="020B0504020202020204" pitchFamily="34" charset="0"/>
              </a:rPr>
              <a:t>CATS North Corridor Bus Rapid Transit Plan</a:t>
            </a:r>
          </a:p>
        </p:txBody>
      </p:sp>
    </p:spTree>
    <p:extLst>
      <p:ext uri="{BB962C8B-B14F-4D97-AF65-F5344CB8AC3E}">
        <p14:creationId xmlns:p14="http://schemas.microsoft.com/office/powerpoint/2010/main" val="1087764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4DE95B0-194D-4D1E-99DA-5862520C23AA}"/>
              </a:ext>
            </a:extLst>
          </p:cNvPr>
          <p:cNvSpPr/>
          <p:nvPr userDrawn="1"/>
        </p:nvSpPr>
        <p:spPr>
          <a:xfrm>
            <a:off x="10800080" y="6370320"/>
            <a:ext cx="1117600" cy="365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4312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FA24F-D675-4D5A-ACA0-28C9415098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64E4E9-FED5-4D96-8E2A-48C1088699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105DEA-E050-4E4B-806A-0DF1E57BE72F}"/>
              </a:ext>
            </a:extLst>
          </p:cNvPr>
          <p:cNvSpPr>
            <a:spLocks noGrp="1"/>
          </p:cNvSpPr>
          <p:nvPr>
            <p:ph type="dt" sz="half" idx="10"/>
          </p:nvPr>
        </p:nvSpPr>
        <p:spPr/>
        <p:txBody>
          <a:bodyPr/>
          <a:lstStyle/>
          <a:p>
            <a:fld id="{3F57006D-FB1E-4A45-AB53-CD54C8C48916}" type="datetimeFigureOut">
              <a:rPr lang="en-US" smtClean="0"/>
              <a:t>6/5/2020</a:t>
            </a:fld>
            <a:endParaRPr lang="en-US"/>
          </a:p>
        </p:txBody>
      </p:sp>
      <p:sp>
        <p:nvSpPr>
          <p:cNvPr id="5" name="Footer Placeholder 4">
            <a:extLst>
              <a:ext uri="{FF2B5EF4-FFF2-40B4-BE49-F238E27FC236}">
                <a16:creationId xmlns:a16="http://schemas.microsoft.com/office/drawing/2014/main" id="{BF195ED3-DC2A-4F6B-8207-B222A054D0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B5E03E-BC19-4644-94BE-CB49DADA7E69}"/>
              </a:ext>
            </a:extLst>
          </p:cNvPr>
          <p:cNvSpPr>
            <a:spLocks noGrp="1"/>
          </p:cNvSpPr>
          <p:nvPr>
            <p:ph type="sldNum" sz="quarter" idx="12"/>
          </p:nvPr>
        </p:nvSpPr>
        <p:spPr/>
        <p:txBody>
          <a:bodyPr/>
          <a:lstStyle/>
          <a:p>
            <a:fld id="{A4DE342B-9B38-4276-897F-E840D071B1DF}" type="slidenum">
              <a:rPr lang="en-US" smtClean="0"/>
              <a:t>‹#›</a:t>
            </a:fld>
            <a:endParaRPr lang="en-US"/>
          </a:p>
        </p:txBody>
      </p:sp>
    </p:spTree>
    <p:extLst>
      <p:ext uri="{BB962C8B-B14F-4D97-AF65-F5344CB8AC3E}">
        <p14:creationId xmlns:p14="http://schemas.microsoft.com/office/powerpoint/2010/main" val="2919680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2501" y="1"/>
            <a:ext cx="11270299" cy="836613"/>
          </a:xfrm>
          <a:prstGeom prst="rect">
            <a:avLst/>
          </a:prstGeom>
        </p:spPr>
        <p:txBody>
          <a:bodyPr vert="horz" lIns="0" tIns="45720" rIns="0" bIns="0" rtlCol="0" anchor="ctr">
            <a:normAutofit/>
          </a:bodyPr>
          <a:lstStyle/>
          <a:p>
            <a:r>
              <a:rPr lang="en-US"/>
              <a:t>Click to edit Master title style</a:t>
            </a:r>
          </a:p>
        </p:txBody>
      </p:sp>
      <p:sp>
        <p:nvSpPr>
          <p:cNvPr id="3" name="Text Placeholder 2"/>
          <p:cNvSpPr>
            <a:spLocks noGrp="1"/>
          </p:cNvSpPr>
          <p:nvPr>
            <p:ph type="body" idx="1"/>
          </p:nvPr>
        </p:nvSpPr>
        <p:spPr>
          <a:xfrm>
            <a:off x="462501" y="1148421"/>
            <a:ext cx="11270299" cy="5039655"/>
          </a:xfrm>
          <a:prstGeom prst="rect">
            <a:avLst/>
          </a:prstGeom>
        </p:spPr>
        <p:txBody>
          <a:bodyPr vert="horz" lIns="0" tIns="0" rIns="0" bIns="0" rtlCol="0">
            <a:noAutofit/>
          </a:bodyPr>
          <a:lstStyle/>
          <a:p>
            <a:pPr lvl="0"/>
            <a:r>
              <a:rPr lang="en-US"/>
              <a:t>Click to edit Master text styles</a:t>
            </a:r>
          </a:p>
          <a:p>
            <a:pPr lvl="1"/>
            <a:r>
              <a:rPr lang="en-US"/>
              <a:t>Second level </a:t>
            </a:r>
          </a:p>
          <a:p>
            <a:pPr lvl="2"/>
            <a:r>
              <a:rPr lang="en-US"/>
              <a:t>Third level </a:t>
            </a:r>
          </a:p>
          <a:p>
            <a:pPr lvl="3"/>
            <a:r>
              <a:rPr lang="en-US"/>
              <a:t>Fourth level </a:t>
            </a:r>
          </a:p>
          <a:p>
            <a:pPr lvl="4"/>
            <a:r>
              <a:rPr lang="en-US"/>
              <a:t>Fifth level</a:t>
            </a:r>
          </a:p>
        </p:txBody>
      </p:sp>
      <p:cxnSp>
        <p:nvCxnSpPr>
          <p:cNvPr id="53" name="Straight Connector 52"/>
          <p:cNvCxnSpPr/>
          <p:nvPr/>
        </p:nvCxnSpPr>
        <p:spPr>
          <a:xfrm rot="16200000" flipH="1">
            <a:off x="198656" y="-372455"/>
            <a:ext cx="520785" cy="0"/>
          </a:xfrm>
          <a:prstGeom prst="line">
            <a:avLst/>
          </a:prstGeom>
          <a:ln w="127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805574" y="686539"/>
            <a:ext cx="694380" cy="0"/>
          </a:xfrm>
          <a:prstGeom prst="line">
            <a:avLst/>
          </a:prstGeom>
          <a:ln w="127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805574" y="1145245"/>
            <a:ext cx="694380" cy="0"/>
          </a:xfrm>
          <a:prstGeom prst="line">
            <a:avLst/>
          </a:prstGeom>
          <a:ln w="127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805574" y="6187099"/>
            <a:ext cx="694380" cy="0"/>
          </a:xfrm>
          <a:prstGeom prst="line">
            <a:avLst/>
          </a:prstGeom>
          <a:ln w="127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805574" y="6591300"/>
            <a:ext cx="694380" cy="0"/>
          </a:xfrm>
          <a:prstGeom prst="line">
            <a:avLst/>
          </a:prstGeom>
          <a:ln w="127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805574" y="3384233"/>
            <a:ext cx="694380" cy="0"/>
          </a:xfrm>
          <a:prstGeom prst="line">
            <a:avLst/>
          </a:prstGeom>
          <a:ln w="127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59" name="Group 58"/>
          <p:cNvGrpSpPr/>
          <p:nvPr/>
        </p:nvGrpSpPr>
        <p:grpSpPr>
          <a:xfrm>
            <a:off x="2935398" y="-632849"/>
            <a:ext cx="455167" cy="520785"/>
            <a:chOff x="1780034" y="-474638"/>
            <a:chExt cx="341375" cy="390589"/>
          </a:xfrm>
        </p:grpSpPr>
        <p:cxnSp>
          <p:nvCxnSpPr>
            <p:cNvPr id="72" name="Straight Connector 71"/>
            <p:cNvCxnSpPr/>
            <p:nvPr/>
          </p:nvCxnSpPr>
          <p:spPr>
            <a:xfrm rot="16200000" flipH="1">
              <a:off x="1584739" y="-279343"/>
              <a:ext cx="390589" cy="0"/>
            </a:xfrm>
            <a:prstGeom prst="line">
              <a:avLst/>
            </a:prstGeom>
            <a:ln w="127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1926114" y="-279343"/>
              <a:ext cx="390589" cy="0"/>
            </a:xfrm>
            <a:prstGeom prst="line">
              <a:avLst/>
            </a:prstGeom>
            <a:ln w="127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0" name="Group 59"/>
          <p:cNvGrpSpPr/>
          <p:nvPr/>
        </p:nvGrpSpPr>
        <p:grpSpPr>
          <a:xfrm>
            <a:off x="458827" y="-621121"/>
            <a:ext cx="455167" cy="520785"/>
            <a:chOff x="1780034" y="-474638"/>
            <a:chExt cx="341375" cy="390589"/>
          </a:xfrm>
        </p:grpSpPr>
        <p:cxnSp>
          <p:nvCxnSpPr>
            <p:cNvPr id="70" name="Straight Connector 69"/>
            <p:cNvCxnSpPr/>
            <p:nvPr/>
          </p:nvCxnSpPr>
          <p:spPr>
            <a:xfrm rot="16200000" flipH="1">
              <a:off x="1584739" y="-279343"/>
              <a:ext cx="390589" cy="0"/>
            </a:xfrm>
            <a:prstGeom prst="line">
              <a:avLst/>
            </a:prstGeom>
            <a:ln w="127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6200000" flipH="1">
              <a:off x="1926114" y="-279343"/>
              <a:ext cx="390589" cy="0"/>
            </a:xfrm>
            <a:prstGeom prst="line">
              <a:avLst/>
            </a:prstGeom>
            <a:ln w="127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5870791" y="-632849"/>
            <a:ext cx="455167" cy="520785"/>
            <a:chOff x="1780034" y="-474638"/>
            <a:chExt cx="341375" cy="390589"/>
          </a:xfrm>
        </p:grpSpPr>
        <p:cxnSp>
          <p:nvCxnSpPr>
            <p:cNvPr id="68" name="Straight Connector 67"/>
            <p:cNvCxnSpPr/>
            <p:nvPr/>
          </p:nvCxnSpPr>
          <p:spPr>
            <a:xfrm rot="16200000" flipH="1">
              <a:off x="1584739" y="-279343"/>
              <a:ext cx="390589" cy="0"/>
            </a:xfrm>
            <a:prstGeom prst="line">
              <a:avLst/>
            </a:prstGeom>
            <a:ln w="127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flipH="1">
              <a:off x="1926114" y="-279343"/>
              <a:ext cx="390589" cy="0"/>
            </a:xfrm>
            <a:prstGeom prst="line">
              <a:avLst/>
            </a:prstGeom>
            <a:ln w="127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2" name="Group 61"/>
          <p:cNvGrpSpPr/>
          <p:nvPr/>
        </p:nvGrpSpPr>
        <p:grpSpPr>
          <a:xfrm>
            <a:off x="8801951" y="-632849"/>
            <a:ext cx="455167" cy="520785"/>
            <a:chOff x="1780034" y="-474638"/>
            <a:chExt cx="341375" cy="390589"/>
          </a:xfrm>
        </p:grpSpPr>
        <p:cxnSp>
          <p:nvCxnSpPr>
            <p:cNvPr id="66" name="Straight Connector 65"/>
            <p:cNvCxnSpPr/>
            <p:nvPr/>
          </p:nvCxnSpPr>
          <p:spPr>
            <a:xfrm rot="16200000" flipH="1">
              <a:off x="1584739" y="-279343"/>
              <a:ext cx="390589" cy="0"/>
            </a:xfrm>
            <a:prstGeom prst="line">
              <a:avLst/>
            </a:prstGeom>
            <a:ln w="127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16200000" flipH="1">
              <a:off x="1926114" y="-279343"/>
              <a:ext cx="390589" cy="0"/>
            </a:xfrm>
            <a:prstGeom prst="line">
              <a:avLst/>
            </a:prstGeom>
            <a:ln w="127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3" name="Group 62"/>
          <p:cNvGrpSpPr/>
          <p:nvPr/>
        </p:nvGrpSpPr>
        <p:grpSpPr>
          <a:xfrm>
            <a:off x="11736837" y="-632849"/>
            <a:ext cx="455167" cy="520785"/>
            <a:chOff x="1780034" y="-474638"/>
            <a:chExt cx="341375" cy="390589"/>
          </a:xfrm>
        </p:grpSpPr>
        <p:cxnSp>
          <p:nvCxnSpPr>
            <p:cNvPr id="64" name="Straight Connector 63"/>
            <p:cNvCxnSpPr/>
            <p:nvPr/>
          </p:nvCxnSpPr>
          <p:spPr>
            <a:xfrm rot="16200000" flipH="1">
              <a:off x="1584739" y="-279343"/>
              <a:ext cx="390589" cy="0"/>
            </a:xfrm>
            <a:prstGeom prst="line">
              <a:avLst/>
            </a:prstGeom>
            <a:ln w="127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16200000" flipH="1">
              <a:off x="1926114" y="-279343"/>
              <a:ext cx="390589" cy="0"/>
            </a:xfrm>
            <a:prstGeom prst="line">
              <a:avLst/>
            </a:prstGeom>
            <a:ln w="127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74" name="Straight Connector 73"/>
          <p:cNvCxnSpPr/>
          <p:nvPr/>
        </p:nvCxnSpPr>
        <p:spPr>
          <a:xfrm flipH="1">
            <a:off x="-805574" y="270659"/>
            <a:ext cx="694380" cy="0"/>
          </a:xfrm>
          <a:prstGeom prst="line">
            <a:avLst/>
          </a:prstGeom>
          <a:ln w="127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5" y="-621121"/>
            <a:ext cx="455167" cy="520785"/>
            <a:chOff x="1780034" y="-474638"/>
            <a:chExt cx="341375" cy="390589"/>
          </a:xfrm>
        </p:grpSpPr>
        <p:cxnSp>
          <p:nvCxnSpPr>
            <p:cNvPr id="35" name="Straight Connector 34"/>
            <p:cNvCxnSpPr/>
            <p:nvPr/>
          </p:nvCxnSpPr>
          <p:spPr>
            <a:xfrm rot="16200000" flipH="1">
              <a:off x="1584739" y="-279343"/>
              <a:ext cx="390589" cy="0"/>
            </a:xfrm>
            <a:prstGeom prst="line">
              <a:avLst/>
            </a:prstGeom>
            <a:ln w="127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16200000" flipH="1">
              <a:off x="1926114" y="-279343"/>
              <a:ext cx="390589" cy="0"/>
            </a:xfrm>
            <a:prstGeom prst="line">
              <a:avLst/>
            </a:prstGeom>
            <a:ln w="1270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48753260"/>
      </p:ext>
    </p:extLst>
  </p:cSld>
  <p:clrMap bg1="lt1" tx1="dk1" bg2="lt2" tx2="dk2" accent1="accent1" accent2="accent2" accent3="accent3" accent4="accent4" accent5="accent5" accent6="accent6" hlink="hlink" folHlink="folHlink"/>
  <p:sldLayoutIdLst>
    <p:sldLayoutId id="2147483799" r:id="rId1"/>
    <p:sldLayoutId id="2147483802" r:id="rId2"/>
    <p:sldLayoutId id="2147483804" r:id="rId3"/>
    <p:sldLayoutId id="2147483806" r:id="rId4"/>
    <p:sldLayoutId id="2147483801" r:id="rId5"/>
    <p:sldLayoutId id="2147483798" r:id="rId6"/>
    <p:sldLayoutId id="2147483805" r:id="rId7"/>
  </p:sldLayoutIdLst>
  <p:hf hdr="0" dt="0"/>
  <p:txStyles>
    <p:titleStyle>
      <a:lvl1pPr algn="l" defTabSz="685766" rtl="0" eaLnBrk="1" latinLnBrk="0" hangingPunct="1">
        <a:lnSpc>
          <a:spcPct val="90000"/>
        </a:lnSpc>
        <a:spcBef>
          <a:spcPct val="0"/>
        </a:spcBef>
        <a:buNone/>
        <a:defRPr sz="3200" b="0" i="0" kern="1200">
          <a:solidFill>
            <a:schemeClr val="tx1"/>
          </a:solidFill>
          <a:latin typeface="+mn-lt"/>
          <a:ea typeface="AECOM Sans Light" panose="020B0404020202020204" pitchFamily="34" charset="0"/>
          <a:cs typeface="AECOM Sans Light" panose="020B0404020202020204" pitchFamily="34" charset="0"/>
        </a:defRPr>
      </a:lvl1pPr>
    </p:titleStyle>
    <p:bodyStyle>
      <a:lvl1pPr marL="171442" indent="-182880" algn="l" defTabSz="685766" rtl="0" eaLnBrk="1" latinLnBrk="0" hangingPunct="1">
        <a:lnSpc>
          <a:spcPct val="100000"/>
        </a:lnSpc>
        <a:spcBef>
          <a:spcPts val="750"/>
        </a:spcBef>
        <a:buFont typeface="Symbol" panose="05050102010706020507" pitchFamily="18" charset="2"/>
        <a:buChar char="-"/>
        <a:defRPr sz="2000" b="0" i="0" kern="1200">
          <a:solidFill>
            <a:schemeClr val="tx1"/>
          </a:solidFill>
          <a:latin typeface="AECOM Sans Light" panose="020B0404020202020204" pitchFamily="34" charset="0"/>
          <a:ea typeface="AECOM Sans Light" panose="020B0404020202020204" pitchFamily="34" charset="0"/>
          <a:cs typeface="AECOM Sans Light" panose="020B0404020202020204" pitchFamily="34" charset="0"/>
        </a:defRPr>
      </a:lvl1pPr>
      <a:lvl2pPr marL="342900" indent="-137160" algn="l" defTabSz="685766" rtl="0" eaLnBrk="1" latinLnBrk="0" hangingPunct="1">
        <a:lnSpc>
          <a:spcPct val="100000"/>
        </a:lnSpc>
        <a:spcBef>
          <a:spcPts val="300"/>
        </a:spcBef>
        <a:buFont typeface="Arial"/>
        <a:buChar char="•"/>
        <a:defRPr sz="1800" b="0" i="0" kern="1200">
          <a:solidFill>
            <a:schemeClr val="tx1"/>
          </a:solidFill>
          <a:latin typeface="AECOM Sans Light" panose="020B0404020202020204" pitchFamily="34" charset="0"/>
          <a:ea typeface="AECOM Sans Light" panose="020B0404020202020204" pitchFamily="34" charset="0"/>
          <a:cs typeface="AECOM Sans Light" panose="020B0404020202020204" pitchFamily="34" charset="0"/>
        </a:defRPr>
      </a:lvl2pPr>
      <a:lvl3pPr marL="466344" indent="-137160" algn="l" defTabSz="685766" rtl="0" eaLnBrk="1" latinLnBrk="0" hangingPunct="1">
        <a:lnSpc>
          <a:spcPct val="100000"/>
        </a:lnSpc>
        <a:spcBef>
          <a:spcPts val="300"/>
        </a:spcBef>
        <a:buFont typeface="Symbol" panose="05050102010706020507" pitchFamily="18" charset="2"/>
        <a:buChar char="-"/>
        <a:defRPr sz="1600" b="0" i="0" kern="1200">
          <a:solidFill>
            <a:schemeClr val="tx1"/>
          </a:solidFill>
          <a:latin typeface="AECOM Sans Light" panose="020B0404020202020204" pitchFamily="34" charset="0"/>
          <a:ea typeface="AECOM Sans Light" panose="020B0404020202020204" pitchFamily="34" charset="0"/>
          <a:cs typeface="AECOM Sans Light" panose="020B0404020202020204" pitchFamily="34" charset="0"/>
        </a:defRPr>
      </a:lvl3pPr>
      <a:lvl4pPr marL="731520" indent="-182880" algn="l" defTabSz="685766" rtl="0" eaLnBrk="1" latinLnBrk="0" hangingPunct="1">
        <a:lnSpc>
          <a:spcPct val="100000"/>
        </a:lnSpc>
        <a:spcBef>
          <a:spcPts val="300"/>
        </a:spcBef>
        <a:buFont typeface="Symbol" panose="05050102010706020507" pitchFamily="18" charset="2"/>
        <a:buChar char=""/>
        <a:defRPr lang="en-US" sz="1600" b="0" i="0" kern="1200" smtClean="0">
          <a:solidFill>
            <a:schemeClr val="tx1"/>
          </a:solidFill>
          <a:effectLst/>
          <a:latin typeface="AECOM Sans Light" panose="020B0404020202020204" pitchFamily="34" charset="0"/>
          <a:ea typeface="AECOM Sans Light" panose="020B0404020202020204" pitchFamily="34" charset="0"/>
          <a:cs typeface="AECOM Sans Light" panose="020B0404020202020204" pitchFamily="34" charset="0"/>
        </a:defRPr>
      </a:lvl4pPr>
      <a:lvl5pPr marL="1005840" indent="-137160" algn="l" defTabSz="685766" rtl="0" eaLnBrk="1" latinLnBrk="0" hangingPunct="1">
        <a:lnSpc>
          <a:spcPct val="90000"/>
        </a:lnSpc>
        <a:spcBef>
          <a:spcPts val="300"/>
        </a:spcBef>
        <a:buFont typeface="Arial"/>
        <a:buChar char="•"/>
        <a:defRPr sz="1400" b="0" i="0" kern="1200">
          <a:solidFill>
            <a:schemeClr val="tx1"/>
          </a:solidFill>
          <a:latin typeface="AECOM Sans Light" panose="020B0404020202020204" pitchFamily="34" charset="0"/>
          <a:ea typeface="AECOM Sans Light" panose="020B0404020202020204" pitchFamily="34" charset="0"/>
          <a:cs typeface="AECOM Sans Light" panose="020B0404020202020204" pitchFamily="34" charset="0"/>
        </a:defRPr>
      </a:lvl5pPr>
      <a:lvl6pPr marL="1885856"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
          <p15:clr>
            <a:srgbClr val="A4A3A4"/>
          </p15:clr>
        </p15:guide>
        <p15:guide id="2" pos="3696">
          <p15:clr>
            <a:srgbClr val="A4A3A4"/>
          </p15:clr>
        </p15:guide>
        <p15:guide id="3" pos="288">
          <p15:clr>
            <a:srgbClr val="A4A3A4"/>
          </p15:clr>
        </p15:guide>
        <p15:guide id="4" pos="7392">
          <p15:clr>
            <a:srgbClr val="A4A3A4"/>
          </p15:clr>
        </p15:guide>
        <p15:guide id="6" orient="horz" pos="4152">
          <p15:clr>
            <a:srgbClr val="A4A3A4"/>
          </p15:clr>
        </p15:guide>
        <p15:guide id="7" pos="576">
          <p15:clr>
            <a:srgbClr val="A4A3A4"/>
          </p15:clr>
        </p15:guide>
        <p15:guide id="8" pos="3984">
          <p15:clr>
            <a:srgbClr val="A4A3A4"/>
          </p15:clr>
        </p15:guide>
        <p15:guide id="9" pos="5544">
          <p15:clr>
            <a:srgbClr val="A4A3A4"/>
          </p15:clr>
        </p15:guide>
        <p15:guide id="10" pos="5832">
          <p15:clr>
            <a:srgbClr val="A4A3A4"/>
          </p15:clr>
        </p15:guide>
        <p15:guide id="12" pos="2136">
          <p15:clr>
            <a:srgbClr val="A4A3A4"/>
          </p15:clr>
        </p15:guide>
        <p15:guide id="13" pos="1848">
          <p15:clr>
            <a:srgbClr val="A4A3A4"/>
          </p15:clr>
        </p15:guide>
        <p15:guide id="14" orient="horz" pos="169">
          <p15:clr>
            <a:srgbClr val="A4A3A4"/>
          </p15:clr>
        </p15:guide>
        <p15:guide id="15" orient="horz" pos="288">
          <p15:clr>
            <a:srgbClr val="A4A3A4"/>
          </p15:clr>
        </p15:guide>
        <p15:guide id="16" orient="horz" pos="3898">
          <p15:clr>
            <a:srgbClr val="A4A3A4"/>
          </p15:clr>
        </p15:guide>
        <p15:guide id="17" orient="horz" pos="720">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4.sv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eg"/><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38.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eg"/><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5.png"/><Relationship Id="rId1" Type="http://schemas.openxmlformats.org/officeDocument/2006/relationships/slideLayout" Target="../slideLayouts/slideLayout3.xml"/><Relationship Id="rId6" Type="http://schemas.openxmlformats.org/officeDocument/2006/relationships/image" Target="../media/image46.jpg"/><Relationship Id="rId5" Type="http://schemas.openxmlformats.org/officeDocument/2006/relationships/image" Target="../media/image44.png"/><Relationship Id="rId4" Type="http://schemas.openxmlformats.org/officeDocument/2006/relationships/image" Target="../media/image2.svg"/></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7.png"/><Relationship Id="rId7"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48.jpg"/><Relationship Id="rId5" Type="http://schemas.openxmlformats.org/officeDocument/2006/relationships/image" Target="../media/image2.sv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image" Target="../media/image50.jpeg"/><Relationship Id="rId7"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51.jpeg"/><Relationship Id="rId5" Type="http://schemas.openxmlformats.org/officeDocument/2006/relationships/image" Target="../media/image2.sv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54.jpeg"/><Relationship Id="rId5" Type="http://schemas.openxmlformats.org/officeDocument/2006/relationships/image" Target="../media/image2.sv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6.jpeg"/><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6.jpeg"/><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chart" Target="../charts/chart1.xml"/><Relationship Id="rId7" Type="http://schemas.openxmlformats.org/officeDocument/2006/relationships/image" Target="../media/image63.png"/><Relationship Id="rId2" Type="http://schemas.openxmlformats.org/officeDocument/2006/relationships/image" Target="../media/image60.jpeg"/><Relationship Id="rId1" Type="http://schemas.openxmlformats.org/officeDocument/2006/relationships/slideLayout" Target="../slideLayouts/slideLayout3.xml"/><Relationship Id="rId6" Type="http://schemas.openxmlformats.org/officeDocument/2006/relationships/image" Target="../media/image62.svg"/><Relationship Id="rId5" Type="http://schemas.openxmlformats.org/officeDocument/2006/relationships/image" Target="../media/image61.png"/><Relationship Id="rId10" Type="http://schemas.openxmlformats.org/officeDocument/2006/relationships/image" Target="../media/image66.svg"/><Relationship Id="rId4" Type="http://schemas.openxmlformats.org/officeDocument/2006/relationships/image" Target="../media/image9.png"/><Relationship Id="rId9" Type="http://schemas.openxmlformats.org/officeDocument/2006/relationships/image" Target="../media/image65.png"/></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72.svg"/><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3.jpe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2.JPG"/><Relationship Id="rId5" Type="http://schemas.openxmlformats.org/officeDocument/2006/relationships/image" Target="../media/image30.png"/><Relationship Id="rId4" Type="http://schemas.openxmlformats.org/officeDocument/2006/relationships/image" Target="../media/image6.png"/><Relationship Id="rId9" Type="http://schemas.openxmlformats.org/officeDocument/2006/relationships/image" Target="../media/image73.jpg"/></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4.sv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15.png"/><Relationship Id="rId11" Type="http://schemas.openxmlformats.org/officeDocument/2006/relationships/image" Target="../media/image20.jpg"/><Relationship Id="rId5" Type="http://schemas.openxmlformats.org/officeDocument/2006/relationships/image" Target="../media/image14.png"/><Relationship Id="rId10" Type="http://schemas.openxmlformats.org/officeDocument/2006/relationships/image" Target="../media/image19.jpg"/><Relationship Id="rId4" Type="http://schemas.openxmlformats.org/officeDocument/2006/relationships/image" Target="../media/image13.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g"/><Relationship Id="rId7" Type="http://schemas.openxmlformats.org/officeDocument/2006/relationships/image" Target="../media/image27.png"/><Relationship Id="rId2" Type="http://schemas.openxmlformats.org/officeDocument/2006/relationships/image" Target="../media/image22.JPG"/><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jpg"/><Relationship Id="rId4" Type="http://schemas.openxmlformats.org/officeDocument/2006/relationships/image" Target="../media/image24.jpg"/><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9.png"/><Relationship Id="rId7"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31.jpg"/><Relationship Id="rId5" Type="http://schemas.openxmlformats.org/officeDocument/2006/relationships/image" Target="../media/image30.png"/><Relationship Id="rId10" Type="http://schemas.openxmlformats.org/officeDocument/2006/relationships/image" Target="../media/image7.png"/><Relationship Id="rId4" Type="http://schemas.openxmlformats.org/officeDocument/2006/relationships/image" Target="../media/image29.jpg"/><Relationship Id="rId9" Type="http://schemas.openxmlformats.org/officeDocument/2006/relationships/image" Target="../media/image34.jpg"/></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0520368-57C7-450A-A225-EA3D24608687}"/>
              </a:ext>
            </a:extLst>
          </p:cNvPr>
          <p:cNvSpPr/>
          <p:nvPr/>
        </p:nvSpPr>
        <p:spPr>
          <a:xfrm>
            <a:off x="-10" y="0"/>
            <a:ext cx="12192009" cy="68580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700"/>
              </a:lnSpc>
            </a:pPr>
            <a:endParaRPr lang="en-US">
              <a:solidFill>
                <a:schemeClr val="tx2"/>
              </a:solidFill>
            </a:endParaRPr>
          </a:p>
        </p:txBody>
      </p:sp>
      <p:sp>
        <p:nvSpPr>
          <p:cNvPr id="6" name="Rectangle 5">
            <a:extLst>
              <a:ext uri="{FF2B5EF4-FFF2-40B4-BE49-F238E27FC236}">
                <a16:creationId xmlns:a16="http://schemas.microsoft.com/office/drawing/2014/main" id="{C0DC1645-E210-432B-AD34-0FEBAC3281BD}"/>
              </a:ext>
            </a:extLst>
          </p:cNvPr>
          <p:cNvSpPr/>
          <p:nvPr/>
        </p:nvSpPr>
        <p:spPr>
          <a:xfrm>
            <a:off x="-3" y="-2"/>
            <a:ext cx="12192003" cy="6858002"/>
          </a:xfrm>
          <a:prstGeom prst="rect">
            <a:avLst/>
          </a:prstGeom>
          <a:blipFill dpi="0" rotWithShape="1">
            <a:blip r:embed="rId3" cstate="hqprint">
              <a:alphaModFix amt="74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88ECE2E-67FB-4DB4-97D5-A620E32FD456}"/>
              </a:ext>
            </a:extLst>
          </p:cNvPr>
          <p:cNvSpPr/>
          <p:nvPr/>
        </p:nvSpPr>
        <p:spPr>
          <a:xfrm>
            <a:off x="-10" y="5173726"/>
            <a:ext cx="12192009" cy="16842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700"/>
              </a:lnSpc>
            </a:pPr>
            <a:endParaRPr lang="en-US">
              <a:solidFill>
                <a:schemeClr val="tx2"/>
              </a:solidFill>
            </a:endParaRPr>
          </a:p>
        </p:txBody>
      </p:sp>
      <p:sp>
        <p:nvSpPr>
          <p:cNvPr id="20" name="Rectangle 19">
            <a:extLst>
              <a:ext uri="{FF2B5EF4-FFF2-40B4-BE49-F238E27FC236}">
                <a16:creationId xmlns:a16="http://schemas.microsoft.com/office/drawing/2014/main" id="{7863AD63-445E-4D20-ACE0-FBB9F78D0B9F}"/>
              </a:ext>
            </a:extLst>
          </p:cNvPr>
          <p:cNvSpPr/>
          <p:nvPr/>
        </p:nvSpPr>
        <p:spPr>
          <a:xfrm>
            <a:off x="-10" y="1595905"/>
            <a:ext cx="12192009" cy="3602430"/>
          </a:xfrm>
          <a:prstGeom prst="rect">
            <a:avLst/>
          </a:prstGeom>
          <a:gradFill>
            <a:gsLst>
              <a:gs pos="0">
                <a:schemeClr val="accent6">
                  <a:alpha val="0"/>
                </a:schemeClr>
              </a:gs>
              <a:gs pos="100000">
                <a:schemeClr val="accent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700"/>
              </a:lnSpc>
            </a:pPr>
            <a:endParaRPr lang="en-US"/>
          </a:p>
        </p:txBody>
      </p:sp>
      <p:sp>
        <p:nvSpPr>
          <p:cNvPr id="30" name="Rectangle 29">
            <a:extLst>
              <a:ext uri="{FF2B5EF4-FFF2-40B4-BE49-F238E27FC236}">
                <a16:creationId xmlns:a16="http://schemas.microsoft.com/office/drawing/2014/main" id="{54AB86F2-6FCE-456F-9BB4-853EEF1F79B7}"/>
              </a:ext>
            </a:extLst>
          </p:cNvPr>
          <p:cNvSpPr/>
          <p:nvPr/>
        </p:nvSpPr>
        <p:spPr>
          <a:xfrm rot="10800000">
            <a:off x="-12" y="-11241"/>
            <a:ext cx="12192009" cy="2909180"/>
          </a:xfrm>
          <a:prstGeom prst="rect">
            <a:avLst/>
          </a:prstGeom>
          <a:gradFill>
            <a:gsLst>
              <a:gs pos="0">
                <a:schemeClr val="accent6">
                  <a:alpha val="0"/>
                </a:schemeClr>
              </a:gs>
              <a:gs pos="100000">
                <a:schemeClr val="accent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700"/>
              </a:lnSpc>
            </a:pPr>
            <a:endParaRPr lang="en-US"/>
          </a:p>
        </p:txBody>
      </p:sp>
      <p:sp>
        <p:nvSpPr>
          <p:cNvPr id="17" name="TextBox 16">
            <a:extLst>
              <a:ext uri="{FF2B5EF4-FFF2-40B4-BE49-F238E27FC236}">
                <a16:creationId xmlns:a16="http://schemas.microsoft.com/office/drawing/2014/main" id="{74277DF6-723B-4F62-A2F8-DF378DC016E5}"/>
              </a:ext>
            </a:extLst>
          </p:cNvPr>
          <p:cNvSpPr txBox="1"/>
          <p:nvPr/>
        </p:nvSpPr>
        <p:spPr>
          <a:xfrm>
            <a:off x="641079" y="2886873"/>
            <a:ext cx="8069784" cy="1938992"/>
          </a:xfrm>
          <a:prstGeom prst="rect">
            <a:avLst/>
          </a:prstGeom>
          <a:noFill/>
        </p:spPr>
        <p:txBody>
          <a:bodyPr wrap="square" rtlCol="0" anchor="ctr" anchorCtr="0">
            <a:spAutoFit/>
          </a:bodyPr>
          <a:lstStyle/>
          <a:p>
            <a:r>
              <a:rPr lang="en-US" sz="4000">
                <a:solidFill>
                  <a:schemeClr val="bg1"/>
                </a:solidFill>
                <a:effectLst>
                  <a:outerShdw blurRad="38100" dist="38100" dir="2700000" algn="tl">
                    <a:srgbClr val="000000">
                      <a:alpha val="43137"/>
                    </a:srgbClr>
                  </a:outerShdw>
                </a:effectLst>
                <a:latin typeface="AECOM Sans Light" panose="020B0404020202020204" pitchFamily="34" charset="0"/>
                <a:ea typeface="AECOM Sans Light" panose="020B0404020202020204" pitchFamily="34" charset="0"/>
                <a:cs typeface="AECOM Sans Light" panose="020B0404020202020204" pitchFamily="34" charset="0"/>
              </a:rPr>
              <a:t>Engineering Services for the </a:t>
            </a:r>
          </a:p>
          <a:p>
            <a:r>
              <a:rPr lang="en-US" sz="4000">
                <a:solidFill>
                  <a:schemeClr val="bg1"/>
                </a:solidFill>
                <a:effectLst>
                  <a:outerShdw blurRad="38100" dist="38100" dir="2700000" algn="tl">
                    <a:srgbClr val="000000">
                      <a:alpha val="43137"/>
                    </a:srgbClr>
                  </a:outerShdw>
                </a:effectLst>
                <a:latin typeface="AECOM Sans Light" panose="020B0404020202020204" pitchFamily="34" charset="0"/>
                <a:ea typeface="AECOM Sans Light" panose="020B0404020202020204" pitchFamily="34" charset="0"/>
                <a:cs typeface="AECOM Sans Light" panose="020B0404020202020204" pitchFamily="34" charset="0"/>
              </a:rPr>
              <a:t>CATS North Corridor </a:t>
            </a:r>
          </a:p>
          <a:p>
            <a:r>
              <a:rPr lang="en-US" sz="4000" b="1">
                <a:solidFill>
                  <a:schemeClr val="bg1"/>
                </a:solidFill>
                <a:effectLst>
                  <a:outerShdw blurRad="38100" dist="38100" dir="2700000" algn="tl">
                    <a:srgbClr val="000000">
                      <a:alpha val="43137"/>
                    </a:srgbClr>
                  </a:outerShdw>
                </a:effectLst>
                <a:latin typeface="AECOM Sans XBold" panose="020B0804020202020204" pitchFamily="34" charset="0"/>
                <a:cs typeface="AECOM Sans XBold" panose="020B0804020202020204" pitchFamily="34" charset="0"/>
              </a:rPr>
              <a:t>Bus Rapid Transit Plan</a:t>
            </a:r>
            <a:endParaRPr lang="en-US" sz="4000">
              <a:solidFill>
                <a:schemeClr val="bg1"/>
              </a:solidFill>
              <a:effectLst>
                <a:outerShdw blurRad="38100" dist="38100" dir="2700000" algn="tl">
                  <a:srgbClr val="000000">
                    <a:alpha val="43137"/>
                  </a:srgbClr>
                </a:outerShdw>
              </a:effectLst>
              <a:latin typeface="AECOM Sans XBold" panose="020B0804020202020204" pitchFamily="34" charset="0"/>
              <a:cs typeface="AECOM Sans XBold" panose="020B0804020202020204" pitchFamily="34" charset="0"/>
            </a:endParaRPr>
          </a:p>
        </p:txBody>
      </p:sp>
      <p:pic>
        <p:nvPicPr>
          <p:cNvPr id="25" name="Graphic 24">
            <a:extLst>
              <a:ext uri="{FF2B5EF4-FFF2-40B4-BE49-F238E27FC236}">
                <a16:creationId xmlns:a16="http://schemas.microsoft.com/office/drawing/2014/main" id="{C33D86BD-3FF5-4AF8-BE44-F4D6AB378E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57651" y="430095"/>
            <a:ext cx="2343812" cy="323669"/>
          </a:xfrm>
          <a:prstGeom prst="rect">
            <a:avLst/>
          </a:prstGeom>
        </p:spPr>
      </p:pic>
      <p:sp>
        <p:nvSpPr>
          <p:cNvPr id="24" name="Rectangle 23">
            <a:extLst>
              <a:ext uri="{FF2B5EF4-FFF2-40B4-BE49-F238E27FC236}">
                <a16:creationId xmlns:a16="http://schemas.microsoft.com/office/drawing/2014/main" id="{17D29FEA-18C0-44B9-97F4-5891A6916CDD}"/>
              </a:ext>
            </a:extLst>
          </p:cNvPr>
          <p:cNvSpPr/>
          <p:nvPr/>
        </p:nvSpPr>
        <p:spPr>
          <a:xfrm>
            <a:off x="641079" y="5057780"/>
            <a:ext cx="2061783" cy="400110"/>
          </a:xfrm>
          <a:prstGeom prst="rect">
            <a:avLst/>
          </a:prstGeom>
        </p:spPr>
        <p:txBody>
          <a:bodyPr wrap="none">
            <a:spAutoFit/>
          </a:bodyPr>
          <a:lstStyle/>
          <a:p>
            <a:r>
              <a:rPr lang="en-US" sz="2000">
                <a:solidFill>
                  <a:schemeClr val="bg1"/>
                </a:solidFill>
              </a:rPr>
              <a:t>RFQ# 2020-466</a:t>
            </a:r>
          </a:p>
        </p:txBody>
      </p:sp>
      <p:sp>
        <p:nvSpPr>
          <p:cNvPr id="43" name="Rectangle 42">
            <a:extLst>
              <a:ext uri="{FF2B5EF4-FFF2-40B4-BE49-F238E27FC236}">
                <a16:creationId xmlns:a16="http://schemas.microsoft.com/office/drawing/2014/main" id="{A58AB559-BA33-4068-9274-CC79191C555D}"/>
              </a:ext>
            </a:extLst>
          </p:cNvPr>
          <p:cNvSpPr/>
          <p:nvPr/>
        </p:nvSpPr>
        <p:spPr>
          <a:xfrm>
            <a:off x="582402" y="5546782"/>
            <a:ext cx="6096000" cy="738664"/>
          </a:xfrm>
          <a:prstGeom prst="rect">
            <a:avLst/>
          </a:prstGeom>
        </p:spPr>
        <p:txBody>
          <a:bodyPr anchor="b" anchorCtr="0">
            <a:spAutoFit/>
          </a:bodyPr>
          <a:lstStyle/>
          <a:p>
            <a:endParaRPr lang="en-US" sz="1400" b="1">
              <a:solidFill>
                <a:schemeClr val="bg1"/>
              </a:solidFill>
              <a:latin typeface="AECOM Sans" panose="020B0504020202020204" pitchFamily="34" charset="0"/>
            </a:endParaRPr>
          </a:p>
          <a:p>
            <a:endParaRPr lang="en-US" sz="1400" b="1">
              <a:solidFill>
                <a:schemeClr val="bg1"/>
              </a:solidFill>
              <a:latin typeface="AECOM Sans" panose="020B0504020202020204" pitchFamily="34" charset="0"/>
            </a:endParaRPr>
          </a:p>
          <a:p>
            <a:r>
              <a:rPr lang="en-US" sz="1400" b="1">
                <a:solidFill>
                  <a:schemeClr val="bg1"/>
                </a:solidFill>
                <a:latin typeface="AECOM Sans" panose="020B0504020202020204" pitchFamily="34" charset="0"/>
              </a:rPr>
              <a:t>Charlotte Area Transit System (CATS)</a:t>
            </a:r>
            <a:endParaRPr lang="en-US" sz="1600" b="1">
              <a:solidFill>
                <a:schemeClr val="bg1"/>
              </a:solidFill>
            </a:endParaRPr>
          </a:p>
        </p:txBody>
      </p:sp>
      <p:sp>
        <p:nvSpPr>
          <p:cNvPr id="44" name="Rectangle 43">
            <a:extLst>
              <a:ext uri="{FF2B5EF4-FFF2-40B4-BE49-F238E27FC236}">
                <a16:creationId xmlns:a16="http://schemas.microsoft.com/office/drawing/2014/main" id="{1FE54D07-2574-4AE3-927B-A18085C895EC}"/>
              </a:ext>
            </a:extLst>
          </p:cNvPr>
          <p:cNvSpPr/>
          <p:nvPr/>
        </p:nvSpPr>
        <p:spPr>
          <a:xfrm>
            <a:off x="5006092" y="5854559"/>
            <a:ext cx="4104075" cy="430887"/>
          </a:xfrm>
          <a:prstGeom prst="rect">
            <a:avLst/>
          </a:prstGeom>
        </p:spPr>
        <p:txBody>
          <a:bodyPr wrap="square" anchor="b" anchorCtr="0">
            <a:spAutoFit/>
          </a:bodyPr>
          <a:lstStyle/>
          <a:p>
            <a:r>
              <a:rPr lang="en-US" sz="1100" b="1">
                <a:solidFill>
                  <a:schemeClr val="bg1"/>
                </a:solidFill>
                <a:ea typeface="AECOM Sans Light" panose="020B0404020202020204" pitchFamily="34" charset="0"/>
                <a:cs typeface="AECOM Sans Light" panose="020B0404020202020204" pitchFamily="34" charset="0"/>
              </a:rPr>
              <a:t>June 5, 2020</a:t>
            </a:r>
          </a:p>
          <a:p>
            <a:r>
              <a:rPr lang="en-US" sz="1100">
                <a:solidFill>
                  <a:schemeClr val="bg1"/>
                </a:solidFill>
                <a:latin typeface="AECOM Sans Light" panose="020B0404020202020204" pitchFamily="34" charset="0"/>
                <a:ea typeface="AECOM Sans Light" panose="020B0404020202020204" pitchFamily="34" charset="0"/>
                <a:cs typeface="AECOM Sans Light" panose="020B0404020202020204" pitchFamily="34" charset="0"/>
              </a:rPr>
              <a:t>Presented by AECOM Technical Services of North Carolina, Inc.</a:t>
            </a:r>
          </a:p>
        </p:txBody>
      </p:sp>
      <p:sp>
        <p:nvSpPr>
          <p:cNvPr id="2" name="Rectangle 1">
            <a:extLst>
              <a:ext uri="{FF2B5EF4-FFF2-40B4-BE49-F238E27FC236}">
                <a16:creationId xmlns:a16="http://schemas.microsoft.com/office/drawing/2014/main" id="{735084B6-E44D-4174-8620-D58E29ACDD2F}"/>
              </a:ext>
            </a:extLst>
          </p:cNvPr>
          <p:cNvSpPr/>
          <p:nvPr/>
        </p:nvSpPr>
        <p:spPr>
          <a:xfrm>
            <a:off x="9238962" y="2623625"/>
            <a:ext cx="4234376" cy="4234376"/>
          </a:xfrm>
          <a:custGeom>
            <a:avLst/>
            <a:gdLst>
              <a:gd name="connsiteX0" fmla="*/ 0 w 4234376"/>
              <a:gd name="connsiteY0" fmla="*/ 0 h 4234376"/>
              <a:gd name="connsiteX1" fmla="*/ 4234376 w 4234376"/>
              <a:gd name="connsiteY1" fmla="*/ 0 h 4234376"/>
              <a:gd name="connsiteX2" fmla="*/ 4234376 w 4234376"/>
              <a:gd name="connsiteY2" fmla="*/ 4234376 h 4234376"/>
              <a:gd name="connsiteX3" fmla="*/ 0 w 4234376"/>
              <a:gd name="connsiteY3" fmla="*/ 4234376 h 4234376"/>
              <a:gd name="connsiteX4" fmla="*/ 0 w 4234376"/>
              <a:gd name="connsiteY4" fmla="*/ 0 h 4234376"/>
              <a:gd name="connsiteX0" fmla="*/ 0 w 4234376"/>
              <a:gd name="connsiteY0" fmla="*/ 4234376 h 4234376"/>
              <a:gd name="connsiteX1" fmla="*/ 4234376 w 4234376"/>
              <a:gd name="connsiteY1" fmla="*/ 0 h 4234376"/>
              <a:gd name="connsiteX2" fmla="*/ 4234376 w 4234376"/>
              <a:gd name="connsiteY2" fmla="*/ 4234376 h 4234376"/>
              <a:gd name="connsiteX3" fmla="*/ 0 w 4234376"/>
              <a:gd name="connsiteY3" fmla="*/ 4234376 h 4234376"/>
            </a:gdLst>
            <a:ahLst/>
            <a:cxnLst>
              <a:cxn ang="0">
                <a:pos x="connsiteX0" y="connsiteY0"/>
              </a:cxn>
              <a:cxn ang="0">
                <a:pos x="connsiteX1" y="connsiteY1"/>
              </a:cxn>
              <a:cxn ang="0">
                <a:pos x="connsiteX2" y="connsiteY2"/>
              </a:cxn>
              <a:cxn ang="0">
                <a:pos x="connsiteX3" y="connsiteY3"/>
              </a:cxn>
            </a:cxnLst>
            <a:rect l="l" t="t" r="r" b="b"/>
            <a:pathLst>
              <a:path w="4234376" h="4234376">
                <a:moveTo>
                  <a:pt x="0" y="4234376"/>
                </a:moveTo>
                <a:lnTo>
                  <a:pt x="4234376" y="0"/>
                </a:lnTo>
                <a:lnTo>
                  <a:pt x="4234376" y="4234376"/>
                </a:lnTo>
                <a:lnTo>
                  <a:pt x="0" y="4234376"/>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
            <a:extLst>
              <a:ext uri="{FF2B5EF4-FFF2-40B4-BE49-F238E27FC236}">
                <a16:creationId xmlns:a16="http://schemas.microsoft.com/office/drawing/2014/main" id="{F9F806D5-AC41-4DB6-9C8B-0359397709AF}"/>
              </a:ext>
            </a:extLst>
          </p:cNvPr>
          <p:cNvSpPr/>
          <p:nvPr/>
        </p:nvSpPr>
        <p:spPr>
          <a:xfrm>
            <a:off x="9110169" y="3767835"/>
            <a:ext cx="2567282" cy="2567282"/>
          </a:xfrm>
          <a:custGeom>
            <a:avLst/>
            <a:gdLst>
              <a:gd name="connsiteX0" fmla="*/ 0 w 4234376"/>
              <a:gd name="connsiteY0" fmla="*/ 0 h 4234376"/>
              <a:gd name="connsiteX1" fmla="*/ 4234376 w 4234376"/>
              <a:gd name="connsiteY1" fmla="*/ 0 h 4234376"/>
              <a:gd name="connsiteX2" fmla="*/ 4234376 w 4234376"/>
              <a:gd name="connsiteY2" fmla="*/ 4234376 h 4234376"/>
              <a:gd name="connsiteX3" fmla="*/ 0 w 4234376"/>
              <a:gd name="connsiteY3" fmla="*/ 4234376 h 4234376"/>
              <a:gd name="connsiteX4" fmla="*/ 0 w 4234376"/>
              <a:gd name="connsiteY4" fmla="*/ 0 h 4234376"/>
              <a:gd name="connsiteX0" fmla="*/ 0 w 4234376"/>
              <a:gd name="connsiteY0" fmla="*/ 4234376 h 4234376"/>
              <a:gd name="connsiteX1" fmla="*/ 4234376 w 4234376"/>
              <a:gd name="connsiteY1" fmla="*/ 0 h 4234376"/>
              <a:gd name="connsiteX2" fmla="*/ 4234376 w 4234376"/>
              <a:gd name="connsiteY2" fmla="*/ 4234376 h 4234376"/>
              <a:gd name="connsiteX3" fmla="*/ 0 w 4234376"/>
              <a:gd name="connsiteY3" fmla="*/ 4234376 h 4234376"/>
            </a:gdLst>
            <a:ahLst/>
            <a:cxnLst>
              <a:cxn ang="0">
                <a:pos x="connsiteX0" y="connsiteY0"/>
              </a:cxn>
              <a:cxn ang="0">
                <a:pos x="connsiteX1" y="connsiteY1"/>
              </a:cxn>
              <a:cxn ang="0">
                <a:pos x="connsiteX2" y="connsiteY2"/>
              </a:cxn>
              <a:cxn ang="0">
                <a:pos x="connsiteX3" y="connsiteY3"/>
              </a:cxn>
            </a:cxnLst>
            <a:rect l="l" t="t" r="r" b="b"/>
            <a:pathLst>
              <a:path w="4234376" h="4234376">
                <a:moveTo>
                  <a:pt x="0" y="4234376"/>
                </a:moveTo>
                <a:lnTo>
                  <a:pt x="4234376" y="0"/>
                </a:lnTo>
                <a:lnTo>
                  <a:pt x="4234376" y="4234376"/>
                </a:lnTo>
                <a:lnTo>
                  <a:pt x="0" y="423437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34621B73-396C-4B4A-8072-5B3D04FE9073}"/>
              </a:ext>
            </a:extLst>
          </p:cNvPr>
          <p:cNvCxnSpPr>
            <a:cxnSpLocks/>
          </p:cNvCxnSpPr>
          <p:nvPr/>
        </p:nvCxnSpPr>
        <p:spPr>
          <a:xfrm flipV="1">
            <a:off x="9296577" y="2685788"/>
            <a:ext cx="4234376" cy="4234375"/>
          </a:xfrm>
          <a:prstGeom prst="line">
            <a:avLst/>
          </a:prstGeom>
          <a:ln w="1651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CAF0335E-CA17-41B8-A1C8-5DFEC0EAB288}"/>
              </a:ext>
            </a:extLst>
          </p:cNvPr>
          <p:cNvSpPr/>
          <p:nvPr/>
        </p:nvSpPr>
        <p:spPr>
          <a:xfrm>
            <a:off x="641079" y="2363297"/>
            <a:ext cx="2077813" cy="400110"/>
          </a:xfrm>
          <a:prstGeom prst="rect">
            <a:avLst/>
          </a:prstGeom>
        </p:spPr>
        <p:txBody>
          <a:bodyPr wrap="none">
            <a:spAutoFit/>
          </a:bodyPr>
          <a:lstStyle/>
          <a:p>
            <a:r>
              <a:rPr lang="en-US" sz="2000">
                <a:solidFill>
                  <a:schemeClr val="bg1"/>
                </a:solidFill>
              </a:rPr>
              <a:t>LYNX  </a:t>
            </a:r>
            <a:r>
              <a:rPr lang="en-US" sz="2000" b="1">
                <a:solidFill>
                  <a:schemeClr val="bg1"/>
                </a:solidFill>
              </a:rPr>
              <a:t>RED LINE</a:t>
            </a:r>
          </a:p>
        </p:txBody>
      </p:sp>
      <p:cxnSp>
        <p:nvCxnSpPr>
          <p:cNvPr id="26" name="Straight Connector 25">
            <a:extLst>
              <a:ext uri="{FF2B5EF4-FFF2-40B4-BE49-F238E27FC236}">
                <a16:creationId xmlns:a16="http://schemas.microsoft.com/office/drawing/2014/main" id="{DD872104-5AE1-4E8B-8BC4-99D9564FFD0F}"/>
              </a:ext>
            </a:extLst>
          </p:cNvPr>
          <p:cNvCxnSpPr/>
          <p:nvPr/>
        </p:nvCxnSpPr>
        <p:spPr>
          <a:xfrm>
            <a:off x="0" y="2155499"/>
            <a:ext cx="12192000" cy="0"/>
          </a:xfrm>
          <a:prstGeom prst="line">
            <a:avLst/>
          </a:prstGeom>
          <a:ln>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A06C34EA-DDC9-4BBD-A2A0-98FEAB8A119B}"/>
              </a:ext>
            </a:extLst>
          </p:cNvPr>
          <p:cNvSpPr/>
          <p:nvPr/>
        </p:nvSpPr>
        <p:spPr>
          <a:xfrm>
            <a:off x="736894" y="1975764"/>
            <a:ext cx="299836" cy="2998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73110082-A60C-4D51-AE00-F87F235675E1}"/>
              </a:ext>
            </a:extLst>
          </p:cNvPr>
          <p:cNvCxnSpPr>
            <a:cxnSpLocks/>
          </p:cNvCxnSpPr>
          <p:nvPr/>
        </p:nvCxnSpPr>
        <p:spPr>
          <a:xfrm flipH="1">
            <a:off x="2" y="6335117"/>
            <a:ext cx="10012678" cy="0"/>
          </a:xfrm>
          <a:prstGeom prst="line">
            <a:avLst/>
          </a:prstGeom>
          <a:ln>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7544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8EEEDDE-3EE7-4C04-8E7A-079B3E5438D6}"/>
              </a:ext>
            </a:extLst>
          </p:cNvPr>
          <p:cNvSpPr/>
          <p:nvPr/>
        </p:nvSpPr>
        <p:spPr>
          <a:xfrm>
            <a:off x="0" y="-2"/>
            <a:ext cx="12192001" cy="6858002"/>
          </a:xfrm>
          <a:prstGeom prst="rect">
            <a:avLst/>
          </a:prstGeom>
          <a:blipFill dpi="0" rotWithShape="1">
            <a:blip r:embed="rId2">
              <a:alphaModFix amt="88000"/>
            </a:blip>
            <a:srcRect/>
            <a:stretch>
              <a:fillRect l="2" r="-12729" b="-3337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29B1DBC-37C6-451A-8F0E-1DB7B1F76CAF}"/>
              </a:ext>
            </a:extLst>
          </p:cNvPr>
          <p:cNvSpPr/>
          <p:nvPr/>
        </p:nvSpPr>
        <p:spPr>
          <a:xfrm rot="10800000">
            <a:off x="3415228" y="-11255"/>
            <a:ext cx="8776763" cy="6869241"/>
          </a:xfrm>
          <a:prstGeom prst="rect">
            <a:avLst/>
          </a:prstGeom>
          <a:gradFill>
            <a:gsLst>
              <a:gs pos="0">
                <a:schemeClr val="accent6">
                  <a:alpha val="0"/>
                </a:schemeClr>
              </a:gs>
              <a:gs pos="100000">
                <a:schemeClr val="accent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700"/>
              </a:lnSpc>
            </a:pPr>
            <a:endParaRPr lang="en-US"/>
          </a:p>
        </p:txBody>
      </p:sp>
      <p:sp>
        <p:nvSpPr>
          <p:cNvPr id="7" name="Rectangle 6">
            <a:extLst>
              <a:ext uri="{FF2B5EF4-FFF2-40B4-BE49-F238E27FC236}">
                <a16:creationId xmlns:a16="http://schemas.microsoft.com/office/drawing/2014/main" id="{B1CC0280-D0AD-4A3F-9ABE-8D05D2ED3B8B}"/>
              </a:ext>
            </a:extLst>
          </p:cNvPr>
          <p:cNvSpPr/>
          <p:nvPr/>
        </p:nvSpPr>
        <p:spPr>
          <a:xfrm>
            <a:off x="3415217" y="-11243"/>
            <a:ext cx="8776783" cy="6869241"/>
          </a:xfrm>
          <a:prstGeom prst="rect">
            <a:avLst/>
          </a:prstGeom>
          <a:solidFill>
            <a:schemeClr val="accent6">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603A7C3-8DC2-4823-B0BB-E0EC2127A490}"/>
              </a:ext>
            </a:extLst>
          </p:cNvPr>
          <p:cNvSpPr txBox="1"/>
          <p:nvPr/>
        </p:nvSpPr>
        <p:spPr>
          <a:xfrm>
            <a:off x="3534955" y="459154"/>
            <a:ext cx="2170787" cy="1569660"/>
          </a:xfrm>
          <a:prstGeom prst="rect">
            <a:avLst/>
          </a:prstGeom>
          <a:noFill/>
        </p:spPr>
        <p:txBody>
          <a:bodyPr wrap="none" rtlCol="0">
            <a:spAutoFit/>
          </a:bodyPr>
          <a:lstStyle/>
          <a:p>
            <a:r>
              <a:rPr lang="en-US" sz="9600">
                <a:solidFill>
                  <a:schemeClr val="accent6">
                    <a:lumMod val="20000"/>
                    <a:lumOff val="80000"/>
                    <a:alpha val="16000"/>
                  </a:schemeClr>
                </a:solidFill>
                <a:latin typeface="AECOM Sans XBold" panose="020B0804020202020204" pitchFamily="34" charset="0"/>
                <a:cs typeface="AECOM Sans XBold" panose="020B0804020202020204" pitchFamily="34" charset="0"/>
              </a:rPr>
              <a:t>???</a:t>
            </a:r>
          </a:p>
        </p:txBody>
      </p:sp>
      <p:sp>
        <p:nvSpPr>
          <p:cNvPr id="4" name="Rectangle 3">
            <a:extLst>
              <a:ext uri="{FF2B5EF4-FFF2-40B4-BE49-F238E27FC236}">
                <a16:creationId xmlns:a16="http://schemas.microsoft.com/office/drawing/2014/main" id="{5D0EC26A-6315-4F83-8EEE-D4503B521352}"/>
              </a:ext>
            </a:extLst>
          </p:cNvPr>
          <p:cNvSpPr/>
          <p:nvPr/>
        </p:nvSpPr>
        <p:spPr>
          <a:xfrm>
            <a:off x="4006545" y="1243984"/>
            <a:ext cx="6481591" cy="707886"/>
          </a:xfrm>
          <a:prstGeom prst="rect">
            <a:avLst/>
          </a:prstGeom>
        </p:spPr>
        <p:txBody>
          <a:bodyPr wrap="square">
            <a:spAutoFit/>
          </a:bodyPr>
          <a:lstStyle/>
          <a:p>
            <a:r>
              <a:rPr lang="en-US" sz="2000">
                <a:solidFill>
                  <a:schemeClr val="bg1"/>
                </a:solidFill>
                <a:effectLst>
                  <a:outerShdw blurRad="38100" dist="38100" dir="2700000" algn="tl">
                    <a:srgbClr val="000000">
                      <a:alpha val="43137"/>
                    </a:srgbClr>
                  </a:outerShdw>
                </a:effectLst>
                <a:latin typeface="AECOM Sans XBold" panose="020B0804020202020204" pitchFamily="34" charset="0"/>
                <a:cs typeface="AECOM Sans XBold" panose="020B0804020202020204" pitchFamily="34" charset="0"/>
              </a:rPr>
              <a:t>What are the major challenges to reach a consensus on the ultimate goals of the project? </a:t>
            </a:r>
          </a:p>
        </p:txBody>
      </p:sp>
      <p:sp>
        <p:nvSpPr>
          <p:cNvPr id="55" name="Text Placeholder 5">
            <a:extLst>
              <a:ext uri="{FF2B5EF4-FFF2-40B4-BE49-F238E27FC236}">
                <a16:creationId xmlns:a16="http://schemas.microsoft.com/office/drawing/2014/main" id="{D4F978DA-F9F6-49F0-9530-F4CF96CB86FF}"/>
              </a:ext>
            </a:extLst>
          </p:cNvPr>
          <p:cNvSpPr txBox="1">
            <a:spLocks/>
          </p:cNvSpPr>
          <p:nvPr/>
        </p:nvSpPr>
        <p:spPr>
          <a:xfrm>
            <a:off x="4063687" y="2384748"/>
            <a:ext cx="5157787"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chemeClr val="bg1"/>
                </a:solidFill>
                <a:effectLst/>
                <a:uLnTx/>
                <a:uFillTx/>
                <a:latin typeface="AECOM Sans XBold" panose="020B0804020202020204" pitchFamily="34" charset="0"/>
                <a:cs typeface="AECOM Sans XBold" panose="020B0804020202020204" pitchFamily="34" charset="0"/>
              </a:rPr>
              <a:t>Challenge #1: </a:t>
            </a:r>
            <a:br>
              <a:rPr kumimoji="0" lang="en-US" sz="2400" b="1" i="0" u="none" strike="noStrike" kern="1200" cap="none" spc="0" normalizeH="0" baseline="0" noProof="0">
                <a:ln>
                  <a:noFill/>
                </a:ln>
                <a:solidFill>
                  <a:schemeClr val="bg1"/>
                </a:solidFill>
                <a:effectLst/>
                <a:uLnTx/>
                <a:uFillTx/>
                <a:latin typeface="AECOM Sans XBold" panose="020B0804020202020204" pitchFamily="34" charset="0"/>
                <a:cs typeface="AECOM Sans XBold" panose="020B0804020202020204" pitchFamily="34" charset="0"/>
              </a:rPr>
            </a:br>
            <a:r>
              <a:rPr kumimoji="0" lang="en-US" sz="2400" b="1" i="0" u="none" strike="noStrike" kern="1200" cap="none" spc="0" normalizeH="0" baseline="0" noProof="0">
                <a:ln>
                  <a:noFill/>
                </a:ln>
                <a:solidFill>
                  <a:schemeClr val="bg1"/>
                </a:solidFill>
                <a:effectLst/>
                <a:uLnTx/>
                <a:uFillTx/>
                <a:latin typeface="AECOM Sans XBold" panose="020B0804020202020204" pitchFamily="34" charset="0"/>
                <a:cs typeface="AECOM Sans XBold" panose="020B0804020202020204" pitchFamily="34" charset="0"/>
              </a:rPr>
              <a:t>Technical Issues</a:t>
            </a:r>
          </a:p>
        </p:txBody>
      </p:sp>
      <p:sp>
        <p:nvSpPr>
          <p:cNvPr id="56" name="Content Placeholder 4">
            <a:extLst>
              <a:ext uri="{FF2B5EF4-FFF2-40B4-BE49-F238E27FC236}">
                <a16:creationId xmlns:a16="http://schemas.microsoft.com/office/drawing/2014/main" id="{35CD27DC-D8F0-4759-8578-0B7E7978591F}"/>
              </a:ext>
            </a:extLst>
          </p:cNvPr>
          <p:cNvSpPr txBox="1">
            <a:spLocks/>
          </p:cNvSpPr>
          <p:nvPr/>
        </p:nvSpPr>
        <p:spPr>
          <a:xfrm>
            <a:off x="3821316" y="3296797"/>
            <a:ext cx="3868459" cy="14088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chemeClr val="bg1"/>
                </a:solidFill>
                <a:effectLst/>
                <a:uLnTx/>
                <a:uFillTx/>
                <a:ea typeface="+mn-ea"/>
                <a:cs typeface="+mn-cs"/>
              </a:rPr>
              <a:t>Guideway/infrastructure design</a:t>
            </a:r>
          </a:p>
          <a:p>
            <a:pPr marL="2857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chemeClr val="bg1"/>
                </a:solidFill>
                <a:effectLst/>
                <a:uLnTx/>
                <a:uFillTx/>
                <a:ea typeface="+mn-ea"/>
                <a:cs typeface="+mn-cs"/>
              </a:rPr>
              <a:t>Service planning</a:t>
            </a:r>
          </a:p>
          <a:p>
            <a:pPr marL="2857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chemeClr val="bg1"/>
                </a:solidFill>
                <a:effectLst/>
                <a:uLnTx/>
                <a:uFillTx/>
                <a:ea typeface="+mn-ea"/>
                <a:cs typeface="+mn-cs"/>
              </a:rPr>
              <a:t>Financial planning</a:t>
            </a:r>
          </a:p>
          <a:p>
            <a:pPr marL="2857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chemeClr val="bg1"/>
                </a:solidFill>
                <a:effectLst/>
                <a:uLnTx/>
                <a:uFillTx/>
                <a:ea typeface="+mn-ea"/>
                <a:cs typeface="+mn-cs"/>
              </a:rPr>
              <a:t>Last mile(s)</a:t>
            </a:r>
          </a:p>
        </p:txBody>
      </p:sp>
      <p:cxnSp>
        <p:nvCxnSpPr>
          <p:cNvPr id="13" name="Straight Connector 12">
            <a:extLst>
              <a:ext uri="{FF2B5EF4-FFF2-40B4-BE49-F238E27FC236}">
                <a16:creationId xmlns:a16="http://schemas.microsoft.com/office/drawing/2014/main" id="{1B7906ED-2ADC-4D50-86CD-BDF907FE23C9}"/>
              </a:ext>
            </a:extLst>
          </p:cNvPr>
          <p:cNvCxnSpPr>
            <a:cxnSpLocks/>
          </p:cNvCxnSpPr>
          <p:nvPr/>
        </p:nvCxnSpPr>
        <p:spPr>
          <a:xfrm>
            <a:off x="3415228" y="2333500"/>
            <a:ext cx="8776763" cy="0"/>
          </a:xfrm>
          <a:prstGeom prst="line">
            <a:avLst/>
          </a:prstGeom>
          <a:ln>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DC27688A-9B1D-40FC-80F4-ECEB613AC23B}"/>
              </a:ext>
            </a:extLst>
          </p:cNvPr>
          <p:cNvSpPr/>
          <p:nvPr/>
        </p:nvSpPr>
        <p:spPr>
          <a:xfrm>
            <a:off x="4154117" y="2244019"/>
            <a:ext cx="178963" cy="1789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73A63B74-4680-413F-8CB5-79617DAFF440}"/>
              </a:ext>
            </a:extLst>
          </p:cNvPr>
          <p:cNvGrpSpPr/>
          <p:nvPr/>
        </p:nvGrpSpPr>
        <p:grpSpPr>
          <a:xfrm>
            <a:off x="7824876" y="2244019"/>
            <a:ext cx="4018260" cy="2010341"/>
            <a:chOff x="7703689" y="2244019"/>
            <a:chExt cx="4018260" cy="2010341"/>
          </a:xfrm>
        </p:grpSpPr>
        <p:sp>
          <p:nvSpPr>
            <p:cNvPr id="66" name="Text Placeholder 5">
              <a:extLst>
                <a:ext uri="{FF2B5EF4-FFF2-40B4-BE49-F238E27FC236}">
                  <a16:creationId xmlns:a16="http://schemas.microsoft.com/office/drawing/2014/main" id="{0AE2A262-D126-4299-94D9-26318E4D38E0}"/>
                </a:ext>
              </a:extLst>
            </p:cNvPr>
            <p:cNvSpPr txBox="1">
              <a:spLocks/>
            </p:cNvSpPr>
            <p:nvPr/>
          </p:nvSpPr>
          <p:spPr>
            <a:xfrm>
              <a:off x="7946061" y="2384748"/>
              <a:ext cx="3775888"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lvl="0"/>
              <a:r>
                <a:rPr kumimoji="0" lang="en-US" sz="2400" b="1" i="0" u="none" strike="noStrike" kern="1200" cap="none" spc="0" normalizeH="0" baseline="0" noProof="0">
                  <a:ln>
                    <a:noFill/>
                  </a:ln>
                  <a:solidFill>
                    <a:schemeClr val="bg1"/>
                  </a:solidFill>
                  <a:effectLst/>
                  <a:uLnTx/>
                  <a:uFillTx/>
                  <a:latin typeface="AECOM Sans XBold" panose="020B0804020202020204" pitchFamily="34" charset="0"/>
                  <a:cs typeface="AECOM Sans XBold" panose="020B0804020202020204" pitchFamily="34" charset="0"/>
                </a:rPr>
                <a:t>Challenge #2: </a:t>
              </a:r>
              <a:br>
                <a:rPr lang="en-US">
                  <a:solidFill>
                    <a:schemeClr val="bg1"/>
                  </a:solidFill>
                  <a:latin typeface="AECOM Sans XBold" panose="020B0804020202020204" pitchFamily="34" charset="0"/>
                  <a:cs typeface="AECOM Sans XBold" panose="020B0804020202020204" pitchFamily="34" charset="0"/>
                </a:rPr>
              </a:br>
              <a:r>
                <a:rPr lang="en-US">
                  <a:solidFill>
                    <a:schemeClr val="bg1"/>
                  </a:solidFill>
                  <a:latin typeface="AECOM Sans XBold" panose="020B0804020202020204" pitchFamily="34" charset="0"/>
                  <a:cs typeface="AECOM Sans XBold" panose="020B0804020202020204" pitchFamily="34" charset="0"/>
                </a:rPr>
                <a:t>Community Consensus</a:t>
              </a:r>
              <a:endParaRPr kumimoji="0" lang="en-US" sz="2400" b="1" i="0" u="none" strike="noStrike" kern="1200" cap="none" spc="0" normalizeH="0" baseline="0" noProof="0">
                <a:ln>
                  <a:noFill/>
                </a:ln>
                <a:solidFill>
                  <a:schemeClr val="bg1"/>
                </a:solidFill>
                <a:effectLst/>
                <a:uLnTx/>
                <a:uFillTx/>
                <a:latin typeface="AECOM Sans XBold" panose="020B0804020202020204" pitchFamily="34" charset="0"/>
                <a:cs typeface="AECOM Sans XBold" panose="020B0804020202020204" pitchFamily="34" charset="0"/>
              </a:endParaRPr>
            </a:p>
          </p:txBody>
        </p:sp>
        <p:sp>
          <p:nvSpPr>
            <p:cNvPr id="67" name="Content Placeholder 4">
              <a:extLst>
                <a:ext uri="{FF2B5EF4-FFF2-40B4-BE49-F238E27FC236}">
                  <a16:creationId xmlns:a16="http://schemas.microsoft.com/office/drawing/2014/main" id="{0D348684-EF0A-41D7-BD98-69CD0A2565E3}"/>
                </a:ext>
              </a:extLst>
            </p:cNvPr>
            <p:cNvSpPr txBox="1">
              <a:spLocks/>
            </p:cNvSpPr>
            <p:nvPr/>
          </p:nvSpPr>
          <p:spPr>
            <a:xfrm>
              <a:off x="7703689" y="3296797"/>
              <a:ext cx="3775887" cy="957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1" indent="-285750"/>
              <a:r>
                <a:rPr lang="en-US" sz="1600">
                  <a:solidFill>
                    <a:schemeClr val="bg1"/>
                  </a:solidFill>
                </a:rPr>
                <a:t>Consistent, transparent, inclusive engagement</a:t>
              </a:r>
            </a:p>
          </p:txBody>
        </p:sp>
        <p:sp>
          <p:nvSpPr>
            <p:cNvPr id="68" name="Rectangle 67">
              <a:extLst>
                <a:ext uri="{FF2B5EF4-FFF2-40B4-BE49-F238E27FC236}">
                  <a16:creationId xmlns:a16="http://schemas.microsoft.com/office/drawing/2014/main" id="{162360B1-00C0-48BE-9BBA-58A422862531}"/>
                </a:ext>
              </a:extLst>
            </p:cNvPr>
            <p:cNvSpPr/>
            <p:nvPr/>
          </p:nvSpPr>
          <p:spPr>
            <a:xfrm>
              <a:off x="8036490" y="2244019"/>
              <a:ext cx="178963" cy="1789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841EDAD6-965E-411C-8AD0-374BFD660DEB}"/>
              </a:ext>
            </a:extLst>
          </p:cNvPr>
          <p:cNvGrpSpPr/>
          <p:nvPr/>
        </p:nvGrpSpPr>
        <p:grpSpPr>
          <a:xfrm>
            <a:off x="3909452" y="4837883"/>
            <a:ext cx="3582019" cy="1546801"/>
            <a:chOff x="3788265" y="4837883"/>
            <a:chExt cx="3582019" cy="1546801"/>
          </a:xfrm>
        </p:grpSpPr>
        <p:sp>
          <p:nvSpPr>
            <p:cNvPr id="22" name="Rectangle: Rounded Corners 21">
              <a:extLst>
                <a:ext uri="{FF2B5EF4-FFF2-40B4-BE49-F238E27FC236}">
                  <a16:creationId xmlns:a16="http://schemas.microsoft.com/office/drawing/2014/main" id="{FF466243-4B2C-4CDD-BBCF-917AFB5D495F}"/>
                </a:ext>
              </a:extLst>
            </p:cNvPr>
            <p:cNvSpPr/>
            <p:nvPr/>
          </p:nvSpPr>
          <p:spPr>
            <a:xfrm>
              <a:off x="3788265" y="4837894"/>
              <a:ext cx="3582019" cy="1408893"/>
            </a:xfrm>
            <a:prstGeom prst="roundRect">
              <a:avLst>
                <a:gd name="adj" fmla="val 806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EF0E7EC2-5CF7-49D3-B322-55CD7EEEEAF2}"/>
                </a:ext>
              </a:extLst>
            </p:cNvPr>
            <p:cNvSpPr txBox="1"/>
            <p:nvPr/>
          </p:nvSpPr>
          <p:spPr>
            <a:xfrm>
              <a:off x="4118769" y="5276688"/>
              <a:ext cx="2872171" cy="1107996"/>
            </a:xfrm>
            <a:prstGeom prst="rect">
              <a:avLst/>
            </a:prstGeom>
            <a:noFill/>
          </p:spPr>
          <p:txBody>
            <a:bodyPr wrap="square" rtlCol="0">
              <a:spAutoFit/>
            </a:bodyPr>
            <a:lstStyle/>
            <a:p>
              <a:pPr algn="ctr"/>
              <a:r>
                <a:rPr lang="en-US" sz="1600">
                  <a:solidFill>
                    <a:schemeClr val="bg1"/>
                  </a:solidFill>
                </a:rPr>
                <a:t>Segment the corridor to customize design and isolate key differentiators </a:t>
              </a:r>
            </a:p>
            <a:p>
              <a:pPr algn="ctr"/>
              <a:endParaRPr lang="en-US" sz="1600">
                <a:solidFill>
                  <a:schemeClr val="bg1"/>
                </a:solidFill>
              </a:endParaRPr>
            </a:p>
          </p:txBody>
        </p:sp>
        <p:sp>
          <p:nvSpPr>
            <p:cNvPr id="24" name="Rectangle: Top Corners Rounded 23">
              <a:extLst>
                <a:ext uri="{FF2B5EF4-FFF2-40B4-BE49-F238E27FC236}">
                  <a16:creationId xmlns:a16="http://schemas.microsoft.com/office/drawing/2014/main" id="{C649A3F6-2CCB-4CC2-8590-5C47A64B04D2}"/>
                </a:ext>
              </a:extLst>
            </p:cNvPr>
            <p:cNvSpPr/>
            <p:nvPr/>
          </p:nvSpPr>
          <p:spPr>
            <a:xfrm>
              <a:off x="3788265" y="4837883"/>
              <a:ext cx="3582019" cy="427777"/>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CF11985-5970-47D8-9827-451C444F6A55}"/>
                </a:ext>
              </a:extLst>
            </p:cNvPr>
            <p:cNvSpPr/>
            <p:nvPr/>
          </p:nvSpPr>
          <p:spPr>
            <a:xfrm>
              <a:off x="3942500" y="4874491"/>
              <a:ext cx="3247972" cy="369332"/>
            </a:xfrm>
            <a:prstGeom prst="rect">
              <a:avLst/>
            </a:prstGeom>
          </p:spPr>
          <p:txBody>
            <a:bodyPr wrap="square">
              <a:spAutoFit/>
            </a:bodyPr>
            <a:lstStyle/>
            <a:p>
              <a:pPr algn="ctr"/>
              <a:r>
                <a:rPr lang="en-US" b="1">
                  <a:solidFill>
                    <a:schemeClr val="bg1"/>
                  </a:solidFill>
                  <a:latin typeface="URW DIN Cond" panose="00000500000000000000" pitchFamily="50" charset="0"/>
                </a:rPr>
                <a:t>MEETING THE CHALLENGE #1</a:t>
              </a:r>
            </a:p>
          </p:txBody>
        </p:sp>
      </p:grpSp>
      <p:grpSp>
        <p:nvGrpSpPr>
          <p:cNvPr id="32" name="Group 31">
            <a:extLst>
              <a:ext uri="{FF2B5EF4-FFF2-40B4-BE49-F238E27FC236}">
                <a16:creationId xmlns:a16="http://schemas.microsoft.com/office/drawing/2014/main" id="{E10A5813-0F24-40D7-8FF8-4C43325631C0}"/>
              </a:ext>
            </a:extLst>
          </p:cNvPr>
          <p:cNvGrpSpPr/>
          <p:nvPr/>
        </p:nvGrpSpPr>
        <p:grpSpPr>
          <a:xfrm>
            <a:off x="8018744" y="4837883"/>
            <a:ext cx="3582019" cy="1408904"/>
            <a:chOff x="7897557" y="4837883"/>
            <a:chExt cx="3582019" cy="1408904"/>
          </a:xfrm>
        </p:grpSpPr>
        <p:sp>
          <p:nvSpPr>
            <p:cNvPr id="73" name="Rectangle: Rounded Corners 72">
              <a:extLst>
                <a:ext uri="{FF2B5EF4-FFF2-40B4-BE49-F238E27FC236}">
                  <a16:creationId xmlns:a16="http://schemas.microsoft.com/office/drawing/2014/main" id="{1426B4F3-C000-4DD8-8C08-849C52DABFEF}"/>
                </a:ext>
              </a:extLst>
            </p:cNvPr>
            <p:cNvSpPr/>
            <p:nvPr/>
          </p:nvSpPr>
          <p:spPr>
            <a:xfrm>
              <a:off x="7897557" y="4837894"/>
              <a:ext cx="3582019" cy="1408893"/>
            </a:xfrm>
            <a:prstGeom prst="roundRect">
              <a:avLst>
                <a:gd name="adj" fmla="val 806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a:extLst>
                <a:ext uri="{FF2B5EF4-FFF2-40B4-BE49-F238E27FC236}">
                  <a16:creationId xmlns:a16="http://schemas.microsoft.com/office/drawing/2014/main" id="{687B7ECC-9586-4B54-8BEC-39BA537E885E}"/>
                </a:ext>
              </a:extLst>
            </p:cNvPr>
            <p:cNvSpPr txBox="1"/>
            <p:nvPr/>
          </p:nvSpPr>
          <p:spPr>
            <a:xfrm>
              <a:off x="8228061" y="5425736"/>
              <a:ext cx="2872171" cy="584775"/>
            </a:xfrm>
            <a:prstGeom prst="rect">
              <a:avLst/>
            </a:prstGeom>
            <a:noFill/>
          </p:spPr>
          <p:txBody>
            <a:bodyPr wrap="square" rtlCol="0">
              <a:spAutoFit/>
            </a:bodyPr>
            <a:lstStyle/>
            <a:p>
              <a:pPr algn="ctr"/>
              <a:r>
                <a:rPr lang="en-US" sz="1600">
                  <a:solidFill>
                    <a:schemeClr val="bg1"/>
                  </a:solidFill>
                </a:rPr>
                <a:t>Integrate feedback </a:t>
              </a:r>
              <a:br>
                <a:rPr lang="en-US" sz="1600">
                  <a:solidFill>
                    <a:schemeClr val="bg1"/>
                  </a:solidFill>
                </a:rPr>
              </a:br>
              <a:r>
                <a:rPr lang="en-US" sz="1600">
                  <a:solidFill>
                    <a:schemeClr val="bg1"/>
                  </a:solidFill>
                </a:rPr>
                <a:t>into design</a:t>
              </a:r>
            </a:p>
          </p:txBody>
        </p:sp>
        <p:sp>
          <p:nvSpPr>
            <p:cNvPr id="76" name="Rectangle: Top Corners Rounded 75">
              <a:extLst>
                <a:ext uri="{FF2B5EF4-FFF2-40B4-BE49-F238E27FC236}">
                  <a16:creationId xmlns:a16="http://schemas.microsoft.com/office/drawing/2014/main" id="{0ADCDFED-20C1-4393-AC0C-0955865BE732}"/>
                </a:ext>
              </a:extLst>
            </p:cNvPr>
            <p:cNvSpPr/>
            <p:nvPr/>
          </p:nvSpPr>
          <p:spPr>
            <a:xfrm>
              <a:off x="7897557" y="4837883"/>
              <a:ext cx="3582019" cy="427777"/>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B59B081D-0EED-46BD-8B9A-705D9C55FC60}"/>
                </a:ext>
              </a:extLst>
            </p:cNvPr>
            <p:cNvSpPr/>
            <p:nvPr/>
          </p:nvSpPr>
          <p:spPr>
            <a:xfrm>
              <a:off x="8051792" y="4874491"/>
              <a:ext cx="3247972" cy="369332"/>
            </a:xfrm>
            <a:prstGeom prst="rect">
              <a:avLst/>
            </a:prstGeom>
          </p:spPr>
          <p:txBody>
            <a:bodyPr wrap="square">
              <a:spAutoFit/>
            </a:bodyPr>
            <a:lstStyle/>
            <a:p>
              <a:pPr algn="ctr"/>
              <a:r>
                <a:rPr lang="en-US" b="1">
                  <a:solidFill>
                    <a:schemeClr val="bg1"/>
                  </a:solidFill>
                  <a:latin typeface="URW DIN Cond" panose="00000500000000000000" pitchFamily="50" charset="0"/>
                </a:rPr>
                <a:t>MEETING THE CHALLENGE #2</a:t>
              </a:r>
            </a:p>
          </p:txBody>
        </p:sp>
      </p:grpSp>
      <p:grpSp>
        <p:nvGrpSpPr>
          <p:cNvPr id="79" name="Group 78">
            <a:extLst>
              <a:ext uri="{FF2B5EF4-FFF2-40B4-BE49-F238E27FC236}">
                <a16:creationId xmlns:a16="http://schemas.microsoft.com/office/drawing/2014/main" id="{4AA8305E-B350-4C8F-835C-A89A95429D14}"/>
              </a:ext>
            </a:extLst>
          </p:cNvPr>
          <p:cNvGrpSpPr/>
          <p:nvPr/>
        </p:nvGrpSpPr>
        <p:grpSpPr>
          <a:xfrm>
            <a:off x="10230626" y="353451"/>
            <a:ext cx="1962824" cy="492127"/>
            <a:chOff x="9031207" y="747075"/>
            <a:chExt cx="1745648" cy="437676"/>
          </a:xfrm>
        </p:grpSpPr>
        <p:sp>
          <p:nvSpPr>
            <p:cNvPr id="80" name="TextBox 79">
              <a:extLst>
                <a:ext uri="{FF2B5EF4-FFF2-40B4-BE49-F238E27FC236}">
                  <a16:creationId xmlns:a16="http://schemas.microsoft.com/office/drawing/2014/main" id="{C6370249-D99E-417F-8380-F6D70BE1C6F4}"/>
                </a:ext>
              </a:extLst>
            </p:cNvPr>
            <p:cNvSpPr txBox="1"/>
            <p:nvPr/>
          </p:nvSpPr>
          <p:spPr>
            <a:xfrm rot="5400000">
              <a:off x="10455371" y="863267"/>
              <a:ext cx="437676" cy="205292"/>
            </a:xfrm>
            <a:prstGeom prst="rect">
              <a:avLst/>
            </a:prstGeom>
            <a:solidFill>
              <a:schemeClr val="accent4"/>
            </a:solidFill>
            <a:ln w="12700">
              <a:solidFill>
                <a:schemeClr val="accent4"/>
              </a:solidFill>
            </a:ln>
          </p:spPr>
          <p:txBody>
            <a:bodyPr wrap="square" lIns="0" tIns="91440" rIns="0" bIns="0" rtlCol="0" anchor="b" anchorCtr="0">
              <a:spAutoFit/>
            </a:bodyPr>
            <a:lstStyle/>
            <a:p>
              <a:pPr algn="ctr"/>
              <a:r>
                <a:rPr lang="en-US" sz="900" b="1">
                  <a:solidFill>
                    <a:schemeClr val="accent6"/>
                  </a:solidFill>
                  <a:latin typeface="URW DIN Cond" panose="00000500000000000000" pitchFamily="50" charset="0"/>
                </a:rPr>
                <a:t>SPEAKER</a:t>
              </a:r>
            </a:p>
          </p:txBody>
        </p:sp>
        <p:sp>
          <p:nvSpPr>
            <p:cNvPr id="81" name="Rectangle 80">
              <a:extLst>
                <a:ext uri="{FF2B5EF4-FFF2-40B4-BE49-F238E27FC236}">
                  <a16:creationId xmlns:a16="http://schemas.microsoft.com/office/drawing/2014/main" id="{CEF40F9E-229C-4A52-9947-50F09A58B0AC}"/>
                </a:ext>
              </a:extLst>
            </p:cNvPr>
            <p:cNvSpPr/>
            <p:nvPr/>
          </p:nvSpPr>
          <p:spPr>
            <a:xfrm>
              <a:off x="9031207" y="806284"/>
              <a:ext cx="1051022" cy="355840"/>
            </a:xfrm>
            <a:prstGeom prst="rect">
              <a:avLst/>
            </a:prstGeom>
          </p:spPr>
          <p:txBody>
            <a:bodyPr wrap="square">
              <a:spAutoFit/>
            </a:bodyPr>
            <a:lstStyle/>
            <a:p>
              <a:pPr algn="r"/>
              <a:r>
                <a:rPr lang="en-US" sz="1000" b="1">
                  <a:solidFill>
                    <a:schemeClr val="bg1"/>
                  </a:solidFill>
                  <a:latin typeface="URW DIN Cond" panose="00000500000000000000" pitchFamily="50" charset="0"/>
                  <a:cs typeface="AECOM Sans XBold" panose="020B0804020202020204" pitchFamily="34" charset="0"/>
                </a:rPr>
                <a:t>Julia Suprock, AICP</a:t>
              </a:r>
            </a:p>
            <a:p>
              <a:pPr algn="r"/>
              <a:r>
                <a:rPr lang="en-US" sz="1000">
                  <a:solidFill>
                    <a:schemeClr val="bg1"/>
                  </a:solidFill>
                  <a:latin typeface="URW DIN Cond" panose="00000500000000000000" pitchFamily="50" charset="0"/>
                </a:rPr>
                <a:t>Planning Manager</a:t>
              </a:r>
            </a:p>
          </p:txBody>
        </p:sp>
        <p:sp>
          <p:nvSpPr>
            <p:cNvPr id="83" name="Rectangle 82">
              <a:extLst>
                <a:ext uri="{FF2B5EF4-FFF2-40B4-BE49-F238E27FC236}">
                  <a16:creationId xmlns:a16="http://schemas.microsoft.com/office/drawing/2014/main" id="{DE0F8A16-01D7-4E30-81C4-067B1E77EB48}"/>
                </a:ext>
              </a:extLst>
            </p:cNvPr>
            <p:cNvSpPr/>
            <p:nvPr/>
          </p:nvSpPr>
          <p:spPr>
            <a:xfrm>
              <a:off x="10128219" y="747075"/>
              <a:ext cx="437675" cy="437675"/>
            </a:xfrm>
            <a:prstGeom prst="rect">
              <a:avLst/>
            </a:prstGeom>
            <a:blipFill>
              <a:blip r:embed="rId3"/>
              <a:srcRect/>
              <a:stretch>
                <a:fillRect t="-3125" b="-3125"/>
              </a:stretch>
            </a:bli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84" name="Rectangle 83">
              <a:extLst>
                <a:ext uri="{FF2B5EF4-FFF2-40B4-BE49-F238E27FC236}">
                  <a16:creationId xmlns:a16="http://schemas.microsoft.com/office/drawing/2014/main" id="{139483B3-CD18-4644-8908-0A93AC514D27}"/>
                </a:ext>
              </a:extLst>
            </p:cNvPr>
            <p:cNvSpPr/>
            <p:nvPr/>
          </p:nvSpPr>
          <p:spPr>
            <a:xfrm>
              <a:off x="10082553" y="864148"/>
              <a:ext cx="93719" cy="93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sp>
        <p:nvSpPr>
          <p:cNvPr id="30" name="TextBox 29">
            <a:extLst>
              <a:ext uri="{FF2B5EF4-FFF2-40B4-BE49-F238E27FC236}">
                <a16:creationId xmlns:a16="http://schemas.microsoft.com/office/drawing/2014/main" id="{629DE036-BAD3-4AEA-B0BD-A7ECDF17B08E}"/>
              </a:ext>
            </a:extLst>
          </p:cNvPr>
          <p:cNvSpPr txBox="1"/>
          <p:nvPr/>
        </p:nvSpPr>
        <p:spPr>
          <a:xfrm>
            <a:off x="11841018" y="6604000"/>
            <a:ext cx="350982" cy="230832"/>
          </a:xfrm>
          <a:prstGeom prst="rect">
            <a:avLst/>
          </a:prstGeom>
          <a:noFill/>
        </p:spPr>
        <p:txBody>
          <a:bodyPr wrap="square" rtlCol="0">
            <a:spAutoFit/>
          </a:bodyPr>
          <a:lstStyle/>
          <a:p>
            <a:pPr algn="r"/>
            <a:fld id="{2F1A365D-142C-4E94-BFF5-EF4981D38585}" type="slidenum">
              <a:rPr lang="en-US" sz="900" b="1" smtClean="0">
                <a:solidFill>
                  <a:schemeClr val="bg1"/>
                </a:solidFill>
              </a:rPr>
              <a:pPr algn="r"/>
              <a:t>10</a:t>
            </a:fld>
            <a:endParaRPr lang="en-US" sz="900" b="1">
              <a:solidFill>
                <a:schemeClr val="bg1"/>
              </a:solidFill>
            </a:endParaRPr>
          </a:p>
        </p:txBody>
      </p:sp>
    </p:spTree>
    <p:extLst>
      <p:ext uri="{BB962C8B-B14F-4D97-AF65-F5344CB8AC3E}">
        <p14:creationId xmlns:p14="http://schemas.microsoft.com/office/powerpoint/2010/main" val="3238503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8EEEDDE-3EE7-4C04-8E7A-079B3E5438D6}"/>
              </a:ext>
            </a:extLst>
          </p:cNvPr>
          <p:cNvSpPr/>
          <p:nvPr/>
        </p:nvSpPr>
        <p:spPr>
          <a:xfrm>
            <a:off x="3326776" y="-2"/>
            <a:ext cx="8865225" cy="6858002"/>
          </a:xfrm>
          <a:prstGeom prst="rect">
            <a:avLst/>
          </a:prstGeom>
          <a:blipFill dpi="0" rotWithShape="1">
            <a:blip r:embed="rId2" cstate="print">
              <a:alphaModFix amt="74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29B1DBC-37C6-451A-8F0E-1DB7B1F76CAF}"/>
              </a:ext>
            </a:extLst>
          </p:cNvPr>
          <p:cNvSpPr/>
          <p:nvPr/>
        </p:nvSpPr>
        <p:spPr>
          <a:xfrm rot="10800000">
            <a:off x="3326767" y="-11257"/>
            <a:ext cx="8865232" cy="6869241"/>
          </a:xfrm>
          <a:prstGeom prst="rect">
            <a:avLst/>
          </a:prstGeom>
          <a:gradFill>
            <a:gsLst>
              <a:gs pos="0">
                <a:schemeClr val="accent6">
                  <a:alpha val="0"/>
                </a:schemeClr>
              </a:gs>
              <a:gs pos="100000">
                <a:schemeClr val="accent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700"/>
              </a:lnSpc>
            </a:pPr>
            <a:endParaRPr lang="en-US"/>
          </a:p>
        </p:txBody>
      </p:sp>
      <p:sp>
        <p:nvSpPr>
          <p:cNvPr id="6" name="Rectangle 5">
            <a:extLst>
              <a:ext uri="{FF2B5EF4-FFF2-40B4-BE49-F238E27FC236}">
                <a16:creationId xmlns:a16="http://schemas.microsoft.com/office/drawing/2014/main" id="{72A7A376-30F7-41DA-B452-B63173A1B9AA}"/>
              </a:ext>
            </a:extLst>
          </p:cNvPr>
          <p:cNvSpPr/>
          <p:nvPr/>
        </p:nvSpPr>
        <p:spPr>
          <a:xfrm>
            <a:off x="-50181" y="0"/>
            <a:ext cx="3376957" cy="6858000"/>
          </a:xfrm>
          <a:prstGeom prst="rect">
            <a:avLst/>
          </a:prstGeom>
          <a:blipFill>
            <a:blip r:embed="rId3"/>
            <a:srcRect/>
            <a:stretch>
              <a:fillRect l="-121253" t="-7053" r="-155045" b="-906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1CC0280-D0AD-4A3F-9ABE-8D05D2ED3B8B}"/>
              </a:ext>
            </a:extLst>
          </p:cNvPr>
          <p:cNvSpPr/>
          <p:nvPr/>
        </p:nvSpPr>
        <p:spPr>
          <a:xfrm>
            <a:off x="3326761" y="-11243"/>
            <a:ext cx="8871611" cy="6869241"/>
          </a:xfrm>
          <a:prstGeom prst="rect">
            <a:avLst/>
          </a:prstGeom>
          <a:solidFill>
            <a:schemeClr val="accent6">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E5967959-8282-414D-8242-022AF63B32E1}"/>
              </a:ext>
            </a:extLst>
          </p:cNvPr>
          <p:cNvCxnSpPr>
            <a:cxnSpLocks/>
            <a:stCxn id="17" idx="1"/>
          </p:cNvCxnSpPr>
          <p:nvPr/>
        </p:nvCxnSpPr>
        <p:spPr>
          <a:xfrm flipH="1">
            <a:off x="950351" y="975727"/>
            <a:ext cx="2202441" cy="0"/>
          </a:xfrm>
          <a:prstGeom prst="line">
            <a:avLst/>
          </a:prstGeom>
          <a:ln w="22225">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2AB49E7-5DEE-4673-B28D-581AB02314F1}"/>
              </a:ext>
            </a:extLst>
          </p:cNvPr>
          <p:cNvSpPr txBox="1"/>
          <p:nvPr/>
        </p:nvSpPr>
        <p:spPr>
          <a:xfrm>
            <a:off x="3495968" y="858925"/>
            <a:ext cx="2185639" cy="276999"/>
          </a:xfrm>
          <a:prstGeom prst="rect">
            <a:avLst/>
          </a:prstGeom>
          <a:noFill/>
        </p:spPr>
        <p:txBody>
          <a:bodyPr wrap="square" rtlCol="0">
            <a:spAutoFit/>
          </a:bodyPr>
          <a:lstStyle/>
          <a:p>
            <a:r>
              <a:rPr lang="en-US" sz="1200">
                <a:solidFill>
                  <a:schemeClr val="bg1"/>
                </a:solidFill>
                <a:latin typeface="URW DIN Cond" panose="00000500000000000000" pitchFamily="50" charset="0"/>
              </a:rPr>
              <a:t>MT. MOURNE</a:t>
            </a:r>
          </a:p>
        </p:txBody>
      </p:sp>
      <p:grpSp>
        <p:nvGrpSpPr>
          <p:cNvPr id="16" name="Group 15">
            <a:extLst>
              <a:ext uri="{FF2B5EF4-FFF2-40B4-BE49-F238E27FC236}">
                <a16:creationId xmlns:a16="http://schemas.microsoft.com/office/drawing/2014/main" id="{810FD7E5-77E9-4033-99C7-ACB120F51E7A}"/>
              </a:ext>
            </a:extLst>
          </p:cNvPr>
          <p:cNvGrpSpPr/>
          <p:nvPr/>
        </p:nvGrpSpPr>
        <p:grpSpPr>
          <a:xfrm>
            <a:off x="3152792" y="802883"/>
            <a:ext cx="345688" cy="369332"/>
            <a:chOff x="2341756" y="373566"/>
            <a:chExt cx="345688" cy="369332"/>
          </a:xfrm>
        </p:grpSpPr>
        <p:sp>
          <p:nvSpPr>
            <p:cNvPr id="17" name="Rectangle 16">
              <a:extLst>
                <a:ext uri="{FF2B5EF4-FFF2-40B4-BE49-F238E27FC236}">
                  <a16:creationId xmlns:a16="http://schemas.microsoft.com/office/drawing/2014/main" id="{F4826A4B-A1F4-473A-8B78-8C8856CD9426}"/>
                </a:ext>
              </a:extLst>
            </p:cNvPr>
            <p:cNvSpPr/>
            <p:nvPr/>
          </p:nvSpPr>
          <p:spPr>
            <a:xfrm>
              <a:off x="2341756" y="373566"/>
              <a:ext cx="345688" cy="3456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BFB88F2-F6B8-46DD-A1A3-9AF584F87875}"/>
                </a:ext>
              </a:extLst>
            </p:cNvPr>
            <p:cNvSpPr txBox="1"/>
            <p:nvPr/>
          </p:nvSpPr>
          <p:spPr>
            <a:xfrm>
              <a:off x="2491740" y="373566"/>
              <a:ext cx="45719" cy="369332"/>
            </a:xfrm>
            <a:prstGeom prst="rect">
              <a:avLst/>
            </a:prstGeom>
            <a:noFill/>
          </p:spPr>
          <p:txBody>
            <a:bodyPr wrap="square" rtlCol="0">
              <a:spAutoFit/>
            </a:bodyPr>
            <a:lstStyle/>
            <a:p>
              <a:pPr algn="ctr"/>
              <a:r>
                <a:rPr lang="en-US">
                  <a:solidFill>
                    <a:schemeClr val="bg1"/>
                  </a:solidFill>
                </a:rPr>
                <a:t>1</a:t>
              </a:r>
            </a:p>
          </p:txBody>
        </p:sp>
      </p:grpSp>
      <p:sp>
        <p:nvSpPr>
          <p:cNvPr id="28" name="TextBox 27">
            <a:extLst>
              <a:ext uri="{FF2B5EF4-FFF2-40B4-BE49-F238E27FC236}">
                <a16:creationId xmlns:a16="http://schemas.microsoft.com/office/drawing/2014/main" id="{183B16A7-FFE3-4B11-B0A8-74AC79690A0E}"/>
              </a:ext>
            </a:extLst>
          </p:cNvPr>
          <p:cNvSpPr txBox="1"/>
          <p:nvPr/>
        </p:nvSpPr>
        <p:spPr>
          <a:xfrm>
            <a:off x="3495968" y="2131416"/>
            <a:ext cx="2185639" cy="276999"/>
          </a:xfrm>
          <a:prstGeom prst="rect">
            <a:avLst/>
          </a:prstGeom>
          <a:noFill/>
        </p:spPr>
        <p:txBody>
          <a:bodyPr wrap="square" rtlCol="0">
            <a:spAutoFit/>
          </a:bodyPr>
          <a:lstStyle/>
          <a:p>
            <a:r>
              <a:rPr lang="en-US" sz="1200">
                <a:solidFill>
                  <a:schemeClr val="bg1"/>
                </a:solidFill>
                <a:latin typeface="URW DIN Cond" panose="00000500000000000000" pitchFamily="50" charset="0"/>
              </a:rPr>
              <a:t>DAVIDSON</a:t>
            </a:r>
          </a:p>
        </p:txBody>
      </p:sp>
      <p:grpSp>
        <p:nvGrpSpPr>
          <p:cNvPr id="29" name="Group 28">
            <a:extLst>
              <a:ext uri="{FF2B5EF4-FFF2-40B4-BE49-F238E27FC236}">
                <a16:creationId xmlns:a16="http://schemas.microsoft.com/office/drawing/2014/main" id="{56D5AFFF-9B3A-4FBC-827D-C6971580FF4E}"/>
              </a:ext>
            </a:extLst>
          </p:cNvPr>
          <p:cNvGrpSpPr/>
          <p:nvPr/>
        </p:nvGrpSpPr>
        <p:grpSpPr>
          <a:xfrm>
            <a:off x="3152792" y="2083162"/>
            <a:ext cx="345688" cy="369332"/>
            <a:chOff x="2341756" y="373566"/>
            <a:chExt cx="345688" cy="369332"/>
          </a:xfrm>
        </p:grpSpPr>
        <p:sp>
          <p:nvSpPr>
            <p:cNvPr id="30" name="Rectangle 29">
              <a:extLst>
                <a:ext uri="{FF2B5EF4-FFF2-40B4-BE49-F238E27FC236}">
                  <a16:creationId xmlns:a16="http://schemas.microsoft.com/office/drawing/2014/main" id="{31143E94-B67A-4D59-9C7A-810EC5BC4E82}"/>
                </a:ext>
              </a:extLst>
            </p:cNvPr>
            <p:cNvSpPr/>
            <p:nvPr/>
          </p:nvSpPr>
          <p:spPr>
            <a:xfrm>
              <a:off x="2341756" y="373566"/>
              <a:ext cx="345688" cy="3456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A87CD660-B2E9-4437-B338-00A1DC4F3774}"/>
                </a:ext>
              </a:extLst>
            </p:cNvPr>
            <p:cNvSpPr txBox="1"/>
            <p:nvPr/>
          </p:nvSpPr>
          <p:spPr>
            <a:xfrm>
              <a:off x="2491740" y="373566"/>
              <a:ext cx="45719" cy="369332"/>
            </a:xfrm>
            <a:prstGeom prst="rect">
              <a:avLst/>
            </a:prstGeom>
            <a:noFill/>
          </p:spPr>
          <p:txBody>
            <a:bodyPr wrap="square" rtlCol="0">
              <a:spAutoFit/>
            </a:bodyPr>
            <a:lstStyle/>
            <a:p>
              <a:pPr algn="ctr"/>
              <a:r>
                <a:rPr lang="en-US">
                  <a:solidFill>
                    <a:schemeClr val="bg1"/>
                  </a:solidFill>
                </a:rPr>
                <a:t>2</a:t>
              </a:r>
            </a:p>
          </p:txBody>
        </p:sp>
      </p:grpSp>
      <p:sp>
        <p:nvSpPr>
          <p:cNvPr id="33" name="TextBox 32">
            <a:extLst>
              <a:ext uri="{FF2B5EF4-FFF2-40B4-BE49-F238E27FC236}">
                <a16:creationId xmlns:a16="http://schemas.microsoft.com/office/drawing/2014/main" id="{FEAD08D0-612E-41BF-B4B9-E132D46306C4}"/>
              </a:ext>
            </a:extLst>
          </p:cNvPr>
          <p:cNvSpPr txBox="1"/>
          <p:nvPr/>
        </p:nvSpPr>
        <p:spPr>
          <a:xfrm>
            <a:off x="3495968" y="3397785"/>
            <a:ext cx="2185639" cy="276999"/>
          </a:xfrm>
          <a:prstGeom prst="rect">
            <a:avLst/>
          </a:prstGeom>
          <a:noFill/>
        </p:spPr>
        <p:txBody>
          <a:bodyPr wrap="square" rtlCol="0">
            <a:spAutoFit/>
          </a:bodyPr>
          <a:lstStyle/>
          <a:p>
            <a:r>
              <a:rPr lang="en-US" sz="1200">
                <a:solidFill>
                  <a:schemeClr val="bg1"/>
                </a:solidFill>
                <a:latin typeface="URW DIN Cond" panose="00000500000000000000" pitchFamily="50" charset="0"/>
              </a:rPr>
              <a:t>CORNELIUS</a:t>
            </a:r>
          </a:p>
        </p:txBody>
      </p:sp>
      <p:grpSp>
        <p:nvGrpSpPr>
          <p:cNvPr id="34" name="Group 33">
            <a:extLst>
              <a:ext uri="{FF2B5EF4-FFF2-40B4-BE49-F238E27FC236}">
                <a16:creationId xmlns:a16="http://schemas.microsoft.com/office/drawing/2014/main" id="{6D946A47-C1C5-4951-8C65-DB48DC92BB17}"/>
              </a:ext>
            </a:extLst>
          </p:cNvPr>
          <p:cNvGrpSpPr/>
          <p:nvPr/>
        </p:nvGrpSpPr>
        <p:grpSpPr>
          <a:xfrm>
            <a:off x="3152792" y="3363441"/>
            <a:ext cx="345688" cy="369332"/>
            <a:chOff x="2341756" y="373566"/>
            <a:chExt cx="345688" cy="369332"/>
          </a:xfrm>
        </p:grpSpPr>
        <p:sp>
          <p:nvSpPr>
            <p:cNvPr id="35" name="Rectangle 34">
              <a:extLst>
                <a:ext uri="{FF2B5EF4-FFF2-40B4-BE49-F238E27FC236}">
                  <a16:creationId xmlns:a16="http://schemas.microsoft.com/office/drawing/2014/main" id="{2811B09B-133D-4D59-A0D0-81618169C659}"/>
                </a:ext>
              </a:extLst>
            </p:cNvPr>
            <p:cNvSpPr/>
            <p:nvPr/>
          </p:nvSpPr>
          <p:spPr>
            <a:xfrm>
              <a:off x="2341756" y="373566"/>
              <a:ext cx="345688" cy="3456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35692F10-5E0B-440B-9238-E4A471EDF909}"/>
                </a:ext>
              </a:extLst>
            </p:cNvPr>
            <p:cNvSpPr txBox="1"/>
            <p:nvPr/>
          </p:nvSpPr>
          <p:spPr>
            <a:xfrm>
              <a:off x="2491740" y="373566"/>
              <a:ext cx="45719" cy="369332"/>
            </a:xfrm>
            <a:prstGeom prst="rect">
              <a:avLst/>
            </a:prstGeom>
            <a:noFill/>
          </p:spPr>
          <p:txBody>
            <a:bodyPr wrap="square" rtlCol="0">
              <a:spAutoFit/>
            </a:bodyPr>
            <a:lstStyle/>
            <a:p>
              <a:pPr algn="ctr"/>
              <a:r>
                <a:rPr lang="en-US">
                  <a:solidFill>
                    <a:schemeClr val="bg1"/>
                  </a:solidFill>
                </a:rPr>
                <a:t>3</a:t>
              </a:r>
            </a:p>
          </p:txBody>
        </p:sp>
      </p:grpSp>
      <p:sp>
        <p:nvSpPr>
          <p:cNvPr id="38" name="TextBox 37">
            <a:extLst>
              <a:ext uri="{FF2B5EF4-FFF2-40B4-BE49-F238E27FC236}">
                <a16:creationId xmlns:a16="http://schemas.microsoft.com/office/drawing/2014/main" id="{A1EB750A-E5BB-49B6-90F8-9135E1003A13}"/>
              </a:ext>
            </a:extLst>
          </p:cNvPr>
          <p:cNvSpPr txBox="1"/>
          <p:nvPr/>
        </p:nvSpPr>
        <p:spPr>
          <a:xfrm>
            <a:off x="3495969" y="4597647"/>
            <a:ext cx="1616922" cy="646331"/>
          </a:xfrm>
          <a:prstGeom prst="rect">
            <a:avLst/>
          </a:prstGeom>
          <a:noFill/>
        </p:spPr>
        <p:txBody>
          <a:bodyPr wrap="square" rtlCol="0">
            <a:spAutoFit/>
          </a:bodyPr>
          <a:lstStyle/>
          <a:p>
            <a:r>
              <a:rPr lang="en-US" sz="1200">
                <a:solidFill>
                  <a:schemeClr val="bg1"/>
                </a:solidFill>
                <a:latin typeface="URW DIN Cond" panose="00000500000000000000" pitchFamily="50" charset="0"/>
              </a:rPr>
              <a:t>HUNTERSVILLE </a:t>
            </a:r>
            <a:br>
              <a:rPr lang="en-US" sz="1200">
                <a:solidFill>
                  <a:schemeClr val="bg1"/>
                </a:solidFill>
                <a:latin typeface="URW DIN Cond" panose="00000500000000000000" pitchFamily="50" charset="0"/>
              </a:rPr>
            </a:br>
            <a:r>
              <a:rPr lang="en-US" sz="1200">
                <a:solidFill>
                  <a:schemeClr val="bg1"/>
                </a:solidFill>
                <a:latin typeface="URW DIN Cond" panose="00000500000000000000" pitchFamily="50" charset="0"/>
              </a:rPr>
              <a:t>GATEWAY/</a:t>
            </a:r>
            <a:br>
              <a:rPr lang="en-US" sz="1200">
                <a:solidFill>
                  <a:schemeClr val="bg1"/>
                </a:solidFill>
                <a:latin typeface="URW DIN Cond" panose="00000500000000000000" pitchFamily="50" charset="0"/>
              </a:rPr>
            </a:br>
            <a:r>
              <a:rPr lang="en-US" sz="1200">
                <a:solidFill>
                  <a:schemeClr val="bg1"/>
                </a:solidFill>
                <a:latin typeface="URW DIN Cond" panose="00000500000000000000" pitchFamily="50" charset="0"/>
              </a:rPr>
              <a:t>STUMPTOWN ROAD</a:t>
            </a:r>
          </a:p>
        </p:txBody>
      </p:sp>
      <p:grpSp>
        <p:nvGrpSpPr>
          <p:cNvPr id="39" name="Group 38">
            <a:extLst>
              <a:ext uri="{FF2B5EF4-FFF2-40B4-BE49-F238E27FC236}">
                <a16:creationId xmlns:a16="http://schemas.microsoft.com/office/drawing/2014/main" id="{CFDC6C1C-2B62-4F2D-98D1-73A713A0C508}"/>
              </a:ext>
            </a:extLst>
          </p:cNvPr>
          <p:cNvGrpSpPr/>
          <p:nvPr/>
        </p:nvGrpSpPr>
        <p:grpSpPr>
          <a:xfrm>
            <a:off x="3152792" y="4643720"/>
            <a:ext cx="345688" cy="369332"/>
            <a:chOff x="2341756" y="373566"/>
            <a:chExt cx="345688" cy="369332"/>
          </a:xfrm>
        </p:grpSpPr>
        <p:sp>
          <p:nvSpPr>
            <p:cNvPr id="40" name="Rectangle 39">
              <a:extLst>
                <a:ext uri="{FF2B5EF4-FFF2-40B4-BE49-F238E27FC236}">
                  <a16:creationId xmlns:a16="http://schemas.microsoft.com/office/drawing/2014/main" id="{F9E22111-E1A1-45CF-8507-7B20C60F7069}"/>
                </a:ext>
              </a:extLst>
            </p:cNvPr>
            <p:cNvSpPr/>
            <p:nvPr/>
          </p:nvSpPr>
          <p:spPr>
            <a:xfrm>
              <a:off x="2341756" y="373566"/>
              <a:ext cx="345688" cy="3456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AA516340-36F6-4994-AF71-FF2913227314}"/>
                </a:ext>
              </a:extLst>
            </p:cNvPr>
            <p:cNvSpPr txBox="1"/>
            <p:nvPr/>
          </p:nvSpPr>
          <p:spPr>
            <a:xfrm>
              <a:off x="2491740" y="373566"/>
              <a:ext cx="45719" cy="369332"/>
            </a:xfrm>
            <a:prstGeom prst="rect">
              <a:avLst/>
            </a:prstGeom>
            <a:noFill/>
          </p:spPr>
          <p:txBody>
            <a:bodyPr wrap="square" rtlCol="0">
              <a:spAutoFit/>
            </a:bodyPr>
            <a:lstStyle/>
            <a:p>
              <a:pPr algn="ctr"/>
              <a:r>
                <a:rPr lang="en-US">
                  <a:solidFill>
                    <a:schemeClr val="bg1"/>
                  </a:solidFill>
                </a:rPr>
                <a:t>4</a:t>
              </a:r>
            </a:p>
          </p:txBody>
        </p:sp>
      </p:grpSp>
      <p:sp>
        <p:nvSpPr>
          <p:cNvPr id="43" name="TextBox 42">
            <a:extLst>
              <a:ext uri="{FF2B5EF4-FFF2-40B4-BE49-F238E27FC236}">
                <a16:creationId xmlns:a16="http://schemas.microsoft.com/office/drawing/2014/main" id="{F6A58163-43BD-429B-911D-1E930A3D3A99}"/>
              </a:ext>
            </a:extLst>
          </p:cNvPr>
          <p:cNvSpPr txBox="1"/>
          <p:nvPr/>
        </p:nvSpPr>
        <p:spPr>
          <a:xfrm>
            <a:off x="3495969" y="5970163"/>
            <a:ext cx="1766914" cy="276999"/>
          </a:xfrm>
          <a:prstGeom prst="rect">
            <a:avLst/>
          </a:prstGeom>
          <a:noFill/>
        </p:spPr>
        <p:txBody>
          <a:bodyPr wrap="square" rtlCol="0">
            <a:spAutoFit/>
          </a:bodyPr>
          <a:lstStyle/>
          <a:p>
            <a:r>
              <a:rPr lang="en-US" sz="1200">
                <a:solidFill>
                  <a:schemeClr val="bg1"/>
                </a:solidFill>
                <a:latin typeface="URW DIN Cond" panose="00000500000000000000" pitchFamily="50" charset="0"/>
              </a:rPr>
              <a:t>GATEWAY STATION</a:t>
            </a:r>
          </a:p>
        </p:txBody>
      </p:sp>
      <p:grpSp>
        <p:nvGrpSpPr>
          <p:cNvPr id="44" name="Group 43">
            <a:extLst>
              <a:ext uri="{FF2B5EF4-FFF2-40B4-BE49-F238E27FC236}">
                <a16:creationId xmlns:a16="http://schemas.microsoft.com/office/drawing/2014/main" id="{06D8D427-4283-432A-9697-4D45CEB7E2CD}"/>
              </a:ext>
            </a:extLst>
          </p:cNvPr>
          <p:cNvGrpSpPr/>
          <p:nvPr/>
        </p:nvGrpSpPr>
        <p:grpSpPr>
          <a:xfrm>
            <a:off x="3152792" y="5923997"/>
            <a:ext cx="345688" cy="369332"/>
            <a:chOff x="2341756" y="373566"/>
            <a:chExt cx="345688" cy="369332"/>
          </a:xfrm>
        </p:grpSpPr>
        <p:sp>
          <p:nvSpPr>
            <p:cNvPr id="45" name="Rectangle 44">
              <a:extLst>
                <a:ext uri="{FF2B5EF4-FFF2-40B4-BE49-F238E27FC236}">
                  <a16:creationId xmlns:a16="http://schemas.microsoft.com/office/drawing/2014/main" id="{D173954B-23C4-4D69-A135-FE61F8EA8842}"/>
                </a:ext>
              </a:extLst>
            </p:cNvPr>
            <p:cNvSpPr/>
            <p:nvPr/>
          </p:nvSpPr>
          <p:spPr>
            <a:xfrm>
              <a:off x="2341756" y="373566"/>
              <a:ext cx="345688" cy="3456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60218D0D-D9C0-4792-B12B-8939BA5545F5}"/>
                </a:ext>
              </a:extLst>
            </p:cNvPr>
            <p:cNvSpPr txBox="1"/>
            <p:nvPr/>
          </p:nvSpPr>
          <p:spPr>
            <a:xfrm>
              <a:off x="2491740" y="373566"/>
              <a:ext cx="45719" cy="369332"/>
            </a:xfrm>
            <a:prstGeom prst="rect">
              <a:avLst/>
            </a:prstGeom>
            <a:noFill/>
          </p:spPr>
          <p:txBody>
            <a:bodyPr wrap="square" rtlCol="0">
              <a:spAutoFit/>
            </a:bodyPr>
            <a:lstStyle/>
            <a:p>
              <a:pPr algn="ctr"/>
              <a:r>
                <a:rPr lang="en-US">
                  <a:solidFill>
                    <a:schemeClr val="bg1"/>
                  </a:solidFill>
                </a:rPr>
                <a:t>5</a:t>
              </a:r>
            </a:p>
          </p:txBody>
        </p:sp>
      </p:grpSp>
      <p:cxnSp>
        <p:nvCxnSpPr>
          <p:cNvPr id="60" name="Connector: Elbow 59">
            <a:extLst>
              <a:ext uri="{FF2B5EF4-FFF2-40B4-BE49-F238E27FC236}">
                <a16:creationId xmlns:a16="http://schemas.microsoft.com/office/drawing/2014/main" id="{ABD5E394-68C7-4BB9-A41E-2BCCF52055A8}"/>
              </a:ext>
            </a:extLst>
          </p:cNvPr>
          <p:cNvCxnSpPr>
            <a:cxnSpLocks/>
            <a:stCxn id="30" idx="1"/>
            <a:endCxn id="64" idx="6"/>
          </p:cNvCxnSpPr>
          <p:nvPr/>
        </p:nvCxnSpPr>
        <p:spPr>
          <a:xfrm rot="10800000">
            <a:off x="875928" y="1432914"/>
            <a:ext cx="2276864" cy="823092"/>
          </a:xfrm>
          <a:prstGeom prst="bentConnector3">
            <a:avLst>
              <a:gd name="adj1" fmla="val 41774"/>
            </a:avLst>
          </a:prstGeom>
          <a:ln w="22225">
            <a:solidFill>
              <a:schemeClr val="accent3"/>
            </a:solidFil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24056451-25D8-4E26-A397-177EB6FAD1AE}"/>
              </a:ext>
            </a:extLst>
          </p:cNvPr>
          <p:cNvSpPr/>
          <p:nvPr/>
        </p:nvSpPr>
        <p:spPr>
          <a:xfrm>
            <a:off x="576194" y="1283047"/>
            <a:ext cx="299734" cy="29973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2F36BE37-EC4C-459B-AE50-111037329DAF}"/>
              </a:ext>
            </a:extLst>
          </p:cNvPr>
          <p:cNvSpPr/>
          <p:nvPr/>
        </p:nvSpPr>
        <p:spPr>
          <a:xfrm>
            <a:off x="463758" y="1689001"/>
            <a:ext cx="299734" cy="29973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69D56657-BDB9-4AE3-8A14-537564DBEB6B}"/>
              </a:ext>
            </a:extLst>
          </p:cNvPr>
          <p:cNvSpPr/>
          <p:nvPr/>
        </p:nvSpPr>
        <p:spPr>
          <a:xfrm>
            <a:off x="650617" y="2818202"/>
            <a:ext cx="299734" cy="29973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06EC2478-0B9B-4E4A-BB33-67C3786FF8DA}"/>
              </a:ext>
            </a:extLst>
          </p:cNvPr>
          <p:cNvSpPr/>
          <p:nvPr/>
        </p:nvSpPr>
        <p:spPr>
          <a:xfrm>
            <a:off x="914584" y="6333126"/>
            <a:ext cx="299734" cy="29973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2" name="Connector: Elbow 71">
            <a:extLst>
              <a:ext uri="{FF2B5EF4-FFF2-40B4-BE49-F238E27FC236}">
                <a16:creationId xmlns:a16="http://schemas.microsoft.com/office/drawing/2014/main" id="{AE139392-AF29-4A17-AFBA-7313837141BF}"/>
              </a:ext>
            </a:extLst>
          </p:cNvPr>
          <p:cNvCxnSpPr>
            <a:cxnSpLocks/>
            <a:stCxn id="35" idx="1"/>
            <a:endCxn id="69" idx="6"/>
          </p:cNvCxnSpPr>
          <p:nvPr/>
        </p:nvCxnSpPr>
        <p:spPr>
          <a:xfrm rot="10800000">
            <a:off x="763492" y="1838869"/>
            <a:ext cx="2389300" cy="1697417"/>
          </a:xfrm>
          <a:prstGeom prst="bentConnector3">
            <a:avLst>
              <a:gd name="adj1" fmla="val 50000"/>
            </a:avLst>
          </a:prstGeom>
          <a:ln w="222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8" name="Connector: Elbow 77">
            <a:extLst>
              <a:ext uri="{FF2B5EF4-FFF2-40B4-BE49-F238E27FC236}">
                <a16:creationId xmlns:a16="http://schemas.microsoft.com/office/drawing/2014/main" id="{F494473E-96FE-4ACF-8747-938EA95839E4}"/>
              </a:ext>
            </a:extLst>
          </p:cNvPr>
          <p:cNvCxnSpPr>
            <a:cxnSpLocks/>
            <a:stCxn id="40" idx="1"/>
            <a:endCxn id="70" idx="6"/>
          </p:cNvCxnSpPr>
          <p:nvPr/>
        </p:nvCxnSpPr>
        <p:spPr>
          <a:xfrm rot="10800000">
            <a:off x="950352" y="2968070"/>
            <a:ext cx="2202441" cy="1848495"/>
          </a:xfrm>
          <a:prstGeom prst="bentConnector3">
            <a:avLst>
              <a:gd name="adj1" fmla="val 72510"/>
            </a:avLst>
          </a:prstGeom>
          <a:ln w="222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2" name="Connector: Elbow 81">
            <a:extLst>
              <a:ext uri="{FF2B5EF4-FFF2-40B4-BE49-F238E27FC236}">
                <a16:creationId xmlns:a16="http://schemas.microsoft.com/office/drawing/2014/main" id="{63FD309A-61C1-4EDB-A841-2F14A63F17EE}"/>
              </a:ext>
            </a:extLst>
          </p:cNvPr>
          <p:cNvCxnSpPr>
            <a:cxnSpLocks/>
            <a:stCxn id="45" idx="1"/>
            <a:endCxn id="71" idx="6"/>
          </p:cNvCxnSpPr>
          <p:nvPr/>
        </p:nvCxnSpPr>
        <p:spPr>
          <a:xfrm rot="10800000" flipV="1">
            <a:off x="1214318" y="6096841"/>
            <a:ext cx="1938474" cy="386152"/>
          </a:xfrm>
          <a:prstGeom prst="bentConnector3">
            <a:avLst>
              <a:gd name="adj1" fmla="val 50000"/>
            </a:avLst>
          </a:prstGeom>
          <a:ln w="22225">
            <a:solidFill>
              <a:schemeClr val="accent3"/>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2619E13B-ECCD-4AB7-886E-AAC0EB544488}"/>
              </a:ext>
            </a:extLst>
          </p:cNvPr>
          <p:cNvSpPr txBox="1"/>
          <p:nvPr/>
        </p:nvSpPr>
        <p:spPr>
          <a:xfrm>
            <a:off x="4672500" y="591358"/>
            <a:ext cx="2170787" cy="1569660"/>
          </a:xfrm>
          <a:prstGeom prst="rect">
            <a:avLst/>
          </a:prstGeom>
          <a:noFill/>
        </p:spPr>
        <p:txBody>
          <a:bodyPr wrap="none" rtlCol="0">
            <a:spAutoFit/>
          </a:bodyPr>
          <a:lstStyle/>
          <a:p>
            <a:r>
              <a:rPr lang="en-US" sz="9600">
                <a:solidFill>
                  <a:schemeClr val="accent6">
                    <a:lumMod val="20000"/>
                    <a:lumOff val="80000"/>
                    <a:alpha val="16000"/>
                  </a:schemeClr>
                </a:solidFill>
                <a:latin typeface="AECOM Sans XBold" panose="020B0804020202020204" pitchFamily="34" charset="0"/>
                <a:cs typeface="AECOM Sans XBold" panose="020B0804020202020204" pitchFamily="34" charset="0"/>
              </a:rPr>
              <a:t>???</a:t>
            </a:r>
          </a:p>
        </p:txBody>
      </p:sp>
      <p:sp>
        <p:nvSpPr>
          <p:cNvPr id="59" name="Rectangle 58">
            <a:extLst>
              <a:ext uri="{FF2B5EF4-FFF2-40B4-BE49-F238E27FC236}">
                <a16:creationId xmlns:a16="http://schemas.microsoft.com/office/drawing/2014/main" id="{179FED6E-09BE-43A5-A7D0-0C3A7079219B}"/>
              </a:ext>
            </a:extLst>
          </p:cNvPr>
          <p:cNvSpPr/>
          <p:nvPr/>
        </p:nvSpPr>
        <p:spPr>
          <a:xfrm>
            <a:off x="5144091" y="1376188"/>
            <a:ext cx="6217474" cy="1015663"/>
          </a:xfrm>
          <a:prstGeom prst="rect">
            <a:avLst/>
          </a:prstGeom>
        </p:spPr>
        <p:txBody>
          <a:bodyPr wrap="square">
            <a:spAutoFit/>
          </a:bodyPr>
          <a:lstStyle/>
          <a:p>
            <a:r>
              <a:rPr lang="en-US" sz="2000">
                <a:solidFill>
                  <a:schemeClr val="bg1"/>
                </a:solidFill>
                <a:effectLst>
                  <a:outerShdw blurRad="38100" dist="38100" dir="2700000" algn="tl">
                    <a:srgbClr val="000000">
                      <a:alpha val="43137"/>
                    </a:srgbClr>
                  </a:outerShdw>
                </a:effectLst>
                <a:latin typeface="AECOM Sans XBold" panose="020B0804020202020204" pitchFamily="34" charset="0"/>
                <a:cs typeface="AECOM Sans XBold" panose="020B0804020202020204" pitchFamily="34" charset="0"/>
              </a:rPr>
              <a:t>What do the goals of this phase of the project need to portray, and what are the biggest challenges to achieve those goals?</a:t>
            </a:r>
          </a:p>
        </p:txBody>
      </p:sp>
      <p:sp>
        <p:nvSpPr>
          <p:cNvPr id="23" name="Oval 22">
            <a:extLst>
              <a:ext uri="{FF2B5EF4-FFF2-40B4-BE49-F238E27FC236}">
                <a16:creationId xmlns:a16="http://schemas.microsoft.com/office/drawing/2014/main" id="{A9A4EE1D-0F2B-4E42-91B7-6476F76930DF}"/>
              </a:ext>
            </a:extLst>
          </p:cNvPr>
          <p:cNvSpPr/>
          <p:nvPr/>
        </p:nvSpPr>
        <p:spPr>
          <a:xfrm>
            <a:off x="4942992" y="3698449"/>
            <a:ext cx="1975243" cy="1975243"/>
          </a:xfrm>
          <a:prstGeom prst="ellipse">
            <a:avLst/>
          </a:prstGeom>
          <a:solidFill>
            <a:schemeClr val="tx2">
              <a:alpha val="92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715AEB8A-12A1-4EB8-8DE3-1254801EF6D9}"/>
              </a:ext>
            </a:extLst>
          </p:cNvPr>
          <p:cNvSpPr/>
          <p:nvPr/>
        </p:nvSpPr>
        <p:spPr>
          <a:xfrm>
            <a:off x="7222161" y="3698449"/>
            <a:ext cx="1975243" cy="1975243"/>
          </a:xfrm>
          <a:prstGeom prst="ellipse">
            <a:avLst/>
          </a:prstGeom>
          <a:solidFill>
            <a:schemeClr val="tx2">
              <a:alpha val="92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25625085-B82A-4EA9-8746-1E3B3D9CEA6F}"/>
              </a:ext>
            </a:extLst>
          </p:cNvPr>
          <p:cNvSpPr/>
          <p:nvPr/>
        </p:nvSpPr>
        <p:spPr>
          <a:xfrm>
            <a:off x="9501330" y="3698449"/>
            <a:ext cx="1975243" cy="1975243"/>
          </a:xfrm>
          <a:prstGeom prst="ellipse">
            <a:avLst/>
          </a:prstGeom>
          <a:solidFill>
            <a:schemeClr val="tx2">
              <a:alpha val="92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77C302F-4625-4D89-8586-64EB1FB2169B}"/>
              </a:ext>
            </a:extLst>
          </p:cNvPr>
          <p:cNvSpPr/>
          <p:nvPr/>
        </p:nvSpPr>
        <p:spPr>
          <a:xfrm>
            <a:off x="5079840" y="4224405"/>
            <a:ext cx="1692052" cy="923330"/>
          </a:xfrm>
          <a:prstGeom prst="rect">
            <a:avLst/>
          </a:prstGeom>
        </p:spPr>
        <p:txBody>
          <a:bodyPr wrap="square">
            <a:spAutoFit/>
          </a:bodyPr>
          <a:lstStyle/>
          <a:p>
            <a:pPr marL="0" lvl="1" algn="ctr">
              <a:spcAft>
                <a:spcPts val="600"/>
              </a:spcAft>
              <a:buClr>
                <a:schemeClr val="accent3"/>
              </a:buClr>
            </a:pPr>
            <a:r>
              <a:rPr lang="en-US">
                <a:solidFill>
                  <a:schemeClr val="bg1"/>
                </a:solidFill>
              </a:rPr>
              <a:t>Engaging and reflecting the community</a:t>
            </a:r>
          </a:p>
        </p:txBody>
      </p:sp>
      <p:sp>
        <p:nvSpPr>
          <p:cNvPr id="74" name="Rectangle 73">
            <a:extLst>
              <a:ext uri="{FF2B5EF4-FFF2-40B4-BE49-F238E27FC236}">
                <a16:creationId xmlns:a16="http://schemas.microsoft.com/office/drawing/2014/main" id="{CB72B122-3FB2-435D-9107-19EFD1993A9C}"/>
              </a:ext>
            </a:extLst>
          </p:cNvPr>
          <p:cNvSpPr/>
          <p:nvPr/>
        </p:nvSpPr>
        <p:spPr>
          <a:xfrm>
            <a:off x="5867056" y="3160466"/>
            <a:ext cx="4553248" cy="523220"/>
          </a:xfrm>
          <a:prstGeom prst="rect">
            <a:avLst/>
          </a:prstGeom>
        </p:spPr>
        <p:txBody>
          <a:bodyPr wrap="square">
            <a:spAutoFit/>
          </a:bodyPr>
          <a:lstStyle/>
          <a:p>
            <a:pPr marL="0" lvl="1" algn="ctr">
              <a:spcAft>
                <a:spcPts val="600"/>
              </a:spcAft>
              <a:buClr>
                <a:schemeClr val="accent3"/>
              </a:buClr>
            </a:pPr>
            <a:r>
              <a:rPr lang="en-US" sz="2800">
                <a:solidFill>
                  <a:schemeClr val="tx2">
                    <a:lumMod val="60000"/>
                    <a:lumOff val="40000"/>
                  </a:schemeClr>
                </a:solidFill>
                <a:latin typeface="AECOM Sans XBold" panose="020B0804020202020204" pitchFamily="34" charset="0"/>
                <a:cs typeface="AECOM Sans XBold" panose="020B0804020202020204" pitchFamily="34" charset="0"/>
              </a:rPr>
              <a:t>PLANNING GOALS</a:t>
            </a:r>
          </a:p>
        </p:txBody>
      </p:sp>
      <p:sp>
        <p:nvSpPr>
          <p:cNvPr id="75" name="Rectangle 74">
            <a:extLst>
              <a:ext uri="{FF2B5EF4-FFF2-40B4-BE49-F238E27FC236}">
                <a16:creationId xmlns:a16="http://schemas.microsoft.com/office/drawing/2014/main" id="{93DCBEC2-D2CC-4872-8EC7-7D2199244EAA}"/>
              </a:ext>
            </a:extLst>
          </p:cNvPr>
          <p:cNvSpPr/>
          <p:nvPr/>
        </p:nvSpPr>
        <p:spPr>
          <a:xfrm>
            <a:off x="7363756" y="4224405"/>
            <a:ext cx="1692052" cy="923330"/>
          </a:xfrm>
          <a:prstGeom prst="rect">
            <a:avLst/>
          </a:prstGeom>
        </p:spPr>
        <p:txBody>
          <a:bodyPr wrap="square">
            <a:spAutoFit/>
          </a:bodyPr>
          <a:lstStyle/>
          <a:p>
            <a:pPr marL="0" lvl="1" algn="ctr">
              <a:spcAft>
                <a:spcPts val="600"/>
              </a:spcAft>
              <a:buClr>
                <a:schemeClr val="accent3"/>
              </a:buClr>
            </a:pPr>
            <a:r>
              <a:rPr lang="en-US">
                <a:solidFill>
                  <a:schemeClr val="bg1"/>
                </a:solidFill>
              </a:rPr>
              <a:t>Future proofing for the long term </a:t>
            </a:r>
          </a:p>
        </p:txBody>
      </p:sp>
      <p:sp>
        <p:nvSpPr>
          <p:cNvPr id="76" name="Rectangle 75">
            <a:extLst>
              <a:ext uri="{FF2B5EF4-FFF2-40B4-BE49-F238E27FC236}">
                <a16:creationId xmlns:a16="http://schemas.microsoft.com/office/drawing/2014/main" id="{80525E19-6C45-4CAD-9D95-70F3415A472F}"/>
              </a:ext>
            </a:extLst>
          </p:cNvPr>
          <p:cNvSpPr/>
          <p:nvPr/>
        </p:nvSpPr>
        <p:spPr>
          <a:xfrm>
            <a:off x="9642925" y="4224405"/>
            <a:ext cx="1692052" cy="923330"/>
          </a:xfrm>
          <a:prstGeom prst="rect">
            <a:avLst/>
          </a:prstGeom>
        </p:spPr>
        <p:txBody>
          <a:bodyPr wrap="square">
            <a:spAutoFit/>
          </a:bodyPr>
          <a:lstStyle/>
          <a:p>
            <a:pPr marL="0" lvl="1" algn="ctr">
              <a:spcAft>
                <a:spcPts val="600"/>
              </a:spcAft>
              <a:buClr>
                <a:schemeClr val="accent3"/>
              </a:buClr>
            </a:pPr>
            <a:r>
              <a:rPr lang="en-US">
                <a:solidFill>
                  <a:schemeClr val="bg1"/>
                </a:solidFill>
              </a:rPr>
              <a:t>Optimizing for federal funding</a:t>
            </a:r>
          </a:p>
        </p:txBody>
      </p:sp>
      <p:grpSp>
        <p:nvGrpSpPr>
          <p:cNvPr id="77" name="Group 76">
            <a:extLst>
              <a:ext uri="{FF2B5EF4-FFF2-40B4-BE49-F238E27FC236}">
                <a16:creationId xmlns:a16="http://schemas.microsoft.com/office/drawing/2014/main" id="{2382A824-100D-404C-9AAD-22B97FCE6522}"/>
              </a:ext>
            </a:extLst>
          </p:cNvPr>
          <p:cNvGrpSpPr/>
          <p:nvPr/>
        </p:nvGrpSpPr>
        <p:grpSpPr>
          <a:xfrm>
            <a:off x="10230626" y="226451"/>
            <a:ext cx="1962824" cy="492127"/>
            <a:chOff x="9031207" y="747075"/>
            <a:chExt cx="1745648" cy="437676"/>
          </a:xfrm>
        </p:grpSpPr>
        <p:sp>
          <p:nvSpPr>
            <p:cNvPr id="79" name="TextBox 78">
              <a:extLst>
                <a:ext uri="{FF2B5EF4-FFF2-40B4-BE49-F238E27FC236}">
                  <a16:creationId xmlns:a16="http://schemas.microsoft.com/office/drawing/2014/main" id="{632AFB94-01F8-4FCF-8127-42AE16F41FAC}"/>
                </a:ext>
              </a:extLst>
            </p:cNvPr>
            <p:cNvSpPr txBox="1"/>
            <p:nvPr/>
          </p:nvSpPr>
          <p:spPr>
            <a:xfrm rot="5400000">
              <a:off x="10455371" y="863267"/>
              <a:ext cx="437676" cy="205292"/>
            </a:xfrm>
            <a:prstGeom prst="rect">
              <a:avLst/>
            </a:prstGeom>
            <a:solidFill>
              <a:schemeClr val="accent4"/>
            </a:solidFill>
            <a:ln w="12700">
              <a:solidFill>
                <a:schemeClr val="accent4"/>
              </a:solidFill>
            </a:ln>
          </p:spPr>
          <p:txBody>
            <a:bodyPr wrap="square" lIns="0" tIns="91440" rIns="0" bIns="0" rtlCol="0" anchor="b" anchorCtr="0">
              <a:spAutoFit/>
            </a:bodyPr>
            <a:lstStyle/>
            <a:p>
              <a:pPr algn="ctr"/>
              <a:r>
                <a:rPr lang="en-US" sz="900" b="1">
                  <a:solidFill>
                    <a:schemeClr val="accent6"/>
                  </a:solidFill>
                  <a:latin typeface="URW DIN Cond" panose="00000500000000000000" pitchFamily="50" charset="0"/>
                </a:rPr>
                <a:t>SPEAKER</a:t>
              </a:r>
            </a:p>
          </p:txBody>
        </p:sp>
        <p:sp>
          <p:nvSpPr>
            <p:cNvPr id="80" name="Rectangle 79">
              <a:extLst>
                <a:ext uri="{FF2B5EF4-FFF2-40B4-BE49-F238E27FC236}">
                  <a16:creationId xmlns:a16="http://schemas.microsoft.com/office/drawing/2014/main" id="{BCD46D90-F8A5-449D-B19D-0A21AB32E58A}"/>
                </a:ext>
              </a:extLst>
            </p:cNvPr>
            <p:cNvSpPr/>
            <p:nvPr/>
          </p:nvSpPr>
          <p:spPr>
            <a:xfrm>
              <a:off x="9031207" y="806284"/>
              <a:ext cx="1051022" cy="355840"/>
            </a:xfrm>
            <a:prstGeom prst="rect">
              <a:avLst/>
            </a:prstGeom>
          </p:spPr>
          <p:txBody>
            <a:bodyPr wrap="square">
              <a:spAutoFit/>
            </a:bodyPr>
            <a:lstStyle/>
            <a:p>
              <a:pPr algn="r"/>
              <a:r>
                <a:rPr lang="en-US" sz="1000" b="1">
                  <a:solidFill>
                    <a:schemeClr val="bg1"/>
                  </a:solidFill>
                  <a:latin typeface="URW DIN Cond" panose="00000500000000000000" pitchFamily="50" charset="0"/>
                  <a:cs typeface="AECOM Sans XBold" panose="020B0804020202020204" pitchFamily="34" charset="0"/>
                </a:rPr>
                <a:t>Julia Suprock, AICP</a:t>
              </a:r>
            </a:p>
            <a:p>
              <a:pPr algn="r"/>
              <a:r>
                <a:rPr lang="en-US" sz="1000">
                  <a:solidFill>
                    <a:schemeClr val="bg1"/>
                  </a:solidFill>
                  <a:latin typeface="URW DIN Cond" panose="00000500000000000000" pitchFamily="50" charset="0"/>
                </a:rPr>
                <a:t>Planning Manager</a:t>
              </a:r>
            </a:p>
          </p:txBody>
        </p:sp>
        <p:sp>
          <p:nvSpPr>
            <p:cNvPr id="81" name="Rectangle 80">
              <a:extLst>
                <a:ext uri="{FF2B5EF4-FFF2-40B4-BE49-F238E27FC236}">
                  <a16:creationId xmlns:a16="http://schemas.microsoft.com/office/drawing/2014/main" id="{81A3F883-180F-45D7-900A-4C135C9658B1}"/>
                </a:ext>
              </a:extLst>
            </p:cNvPr>
            <p:cNvSpPr/>
            <p:nvPr/>
          </p:nvSpPr>
          <p:spPr>
            <a:xfrm>
              <a:off x="10128219" y="747075"/>
              <a:ext cx="437675" cy="437675"/>
            </a:xfrm>
            <a:prstGeom prst="rect">
              <a:avLst/>
            </a:prstGeom>
            <a:blipFill>
              <a:blip r:embed="rId4"/>
              <a:srcRect/>
              <a:stretch>
                <a:fillRect t="-3125" b="-3125"/>
              </a:stretch>
            </a:bli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83" name="Rectangle 82">
              <a:extLst>
                <a:ext uri="{FF2B5EF4-FFF2-40B4-BE49-F238E27FC236}">
                  <a16:creationId xmlns:a16="http://schemas.microsoft.com/office/drawing/2014/main" id="{B8449A97-AEBE-496D-9CC8-01183C6AC889}"/>
                </a:ext>
              </a:extLst>
            </p:cNvPr>
            <p:cNvSpPr/>
            <p:nvPr/>
          </p:nvSpPr>
          <p:spPr>
            <a:xfrm>
              <a:off x="10082553" y="864148"/>
              <a:ext cx="93719" cy="93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cxnSp>
        <p:nvCxnSpPr>
          <p:cNvPr id="84" name="Straight Connector 83">
            <a:extLst>
              <a:ext uri="{FF2B5EF4-FFF2-40B4-BE49-F238E27FC236}">
                <a16:creationId xmlns:a16="http://schemas.microsoft.com/office/drawing/2014/main" id="{5142F4C1-1CE0-4CE7-8581-8B2FF634AFD8}"/>
              </a:ext>
            </a:extLst>
          </p:cNvPr>
          <p:cNvCxnSpPr>
            <a:cxnSpLocks/>
          </p:cNvCxnSpPr>
          <p:nvPr/>
        </p:nvCxnSpPr>
        <p:spPr>
          <a:xfrm>
            <a:off x="4672500" y="2639783"/>
            <a:ext cx="6994363" cy="0"/>
          </a:xfrm>
          <a:prstGeom prst="line">
            <a:avLst/>
          </a:prstGeom>
          <a:ln>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36041561-BF93-49D9-A313-22187AB369BA}"/>
              </a:ext>
            </a:extLst>
          </p:cNvPr>
          <p:cNvSpPr txBox="1"/>
          <p:nvPr/>
        </p:nvSpPr>
        <p:spPr>
          <a:xfrm>
            <a:off x="11841018" y="6604000"/>
            <a:ext cx="350982" cy="230832"/>
          </a:xfrm>
          <a:prstGeom prst="rect">
            <a:avLst/>
          </a:prstGeom>
          <a:noFill/>
        </p:spPr>
        <p:txBody>
          <a:bodyPr wrap="square" rtlCol="0">
            <a:spAutoFit/>
          </a:bodyPr>
          <a:lstStyle/>
          <a:p>
            <a:pPr algn="r"/>
            <a:fld id="{2F1A365D-142C-4E94-BFF5-EF4981D38585}" type="slidenum">
              <a:rPr lang="en-US" sz="900" b="1" smtClean="0">
                <a:solidFill>
                  <a:schemeClr val="bg1"/>
                </a:solidFill>
              </a:rPr>
              <a:pPr algn="r"/>
              <a:t>11</a:t>
            </a:fld>
            <a:endParaRPr lang="en-US" sz="900" b="1">
              <a:solidFill>
                <a:schemeClr val="bg1"/>
              </a:solidFill>
            </a:endParaRPr>
          </a:p>
        </p:txBody>
      </p:sp>
      <p:grpSp>
        <p:nvGrpSpPr>
          <p:cNvPr id="2" name="Group 1">
            <a:extLst>
              <a:ext uri="{FF2B5EF4-FFF2-40B4-BE49-F238E27FC236}">
                <a16:creationId xmlns:a16="http://schemas.microsoft.com/office/drawing/2014/main" id="{2433C344-A7C3-4E54-A50D-446D39C7B326}"/>
              </a:ext>
            </a:extLst>
          </p:cNvPr>
          <p:cNvGrpSpPr/>
          <p:nvPr/>
        </p:nvGrpSpPr>
        <p:grpSpPr>
          <a:xfrm>
            <a:off x="702318" y="73891"/>
            <a:ext cx="11496055" cy="1167916"/>
            <a:chOff x="702318" y="73891"/>
            <a:chExt cx="11496055" cy="1167916"/>
          </a:xfrm>
        </p:grpSpPr>
        <p:grpSp>
          <p:nvGrpSpPr>
            <p:cNvPr id="11" name="Group 10">
              <a:extLst>
                <a:ext uri="{FF2B5EF4-FFF2-40B4-BE49-F238E27FC236}">
                  <a16:creationId xmlns:a16="http://schemas.microsoft.com/office/drawing/2014/main" id="{7945FA13-810C-4B1A-85A1-66D468F44616}"/>
                </a:ext>
              </a:extLst>
            </p:cNvPr>
            <p:cNvGrpSpPr/>
            <p:nvPr/>
          </p:nvGrpSpPr>
          <p:grpSpPr>
            <a:xfrm>
              <a:off x="702318" y="73891"/>
              <a:ext cx="4979289" cy="320129"/>
              <a:chOff x="702318" y="73891"/>
              <a:chExt cx="4979289" cy="320129"/>
            </a:xfrm>
          </p:grpSpPr>
          <p:cxnSp>
            <p:nvCxnSpPr>
              <p:cNvPr id="52" name="Straight Connector 51">
                <a:extLst>
                  <a:ext uri="{FF2B5EF4-FFF2-40B4-BE49-F238E27FC236}">
                    <a16:creationId xmlns:a16="http://schemas.microsoft.com/office/drawing/2014/main" id="{6352D7CC-1BEF-4F06-B47B-C9BD875BA013}"/>
                  </a:ext>
                </a:extLst>
              </p:cNvPr>
              <p:cNvCxnSpPr>
                <a:cxnSpLocks/>
              </p:cNvCxnSpPr>
              <p:nvPr/>
            </p:nvCxnSpPr>
            <p:spPr>
              <a:xfrm flipH="1" flipV="1">
                <a:off x="973689" y="226404"/>
                <a:ext cx="2530408" cy="21698"/>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0DBABEE7-BDB1-4D1E-9397-A33C8544E964}"/>
                  </a:ext>
                </a:extLst>
              </p:cNvPr>
              <p:cNvSpPr txBox="1"/>
              <p:nvPr/>
            </p:nvSpPr>
            <p:spPr>
              <a:xfrm>
                <a:off x="3495968" y="90503"/>
                <a:ext cx="2185639" cy="276999"/>
              </a:xfrm>
              <a:prstGeom prst="rect">
                <a:avLst/>
              </a:prstGeom>
              <a:noFill/>
            </p:spPr>
            <p:txBody>
              <a:bodyPr wrap="square" rtlCol="0">
                <a:spAutoFit/>
              </a:bodyPr>
              <a:lstStyle/>
              <a:p>
                <a:r>
                  <a:rPr lang="en-US" sz="1200">
                    <a:solidFill>
                      <a:schemeClr val="bg1"/>
                    </a:solidFill>
                    <a:latin typeface="URW DIN Cond" panose="00000500000000000000" pitchFamily="50" charset="0"/>
                  </a:rPr>
                  <a:t>MOORESVILLE</a:t>
                </a:r>
              </a:p>
            </p:txBody>
          </p:sp>
          <p:pic>
            <p:nvPicPr>
              <p:cNvPr id="8" name="Picture 7">
                <a:extLst>
                  <a:ext uri="{FF2B5EF4-FFF2-40B4-BE49-F238E27FC236}">
                    <a16:creationId xmlns:a16="http://schemas.microsoft.com/office/drawing/2014/main" id="{539BA16C-F9D3-472D-AD7A-4C78D6E3AB11}"/>
                  </a:ext>
                </a:extLst>
              </p:cNvPr>
              <p:cNvPicPr>
                <a:picLocks noChangeAspect="1"/>
              </p:cNvPicPr>
              <p:nvPr/>
            </p:nvPicPr>
            <p:blipFill>
              <a:blip r:embed="rId5"/>
              <a:srcRect/>
              <a:stretch/>
            </p:blipFill>
            <p:spPr>
              <a:xfrm>
                <a:off x="702318" y="73891"/>
                <a:ext cx="321074" cy="320129"/>
              </a:xfrm>
              <a:prstGeom prst="rect">
                <a:avLst/>
              </a:prstGeom>
              <a:effectLst>
                <a:outerShdw blurRad="12700" dist="12700" dir="2700000" algn="tl" rotWithShape="0">
                  <a:prstClr val="black">
                    <a:alpha val="89000"/>
                  </a:prstClr>
                </a:outerShdw>
              </a:effectLst>
            </p:spPr>
          </p:pic>
        </p:grpSp>
        <p:grpSp>
          <p:nvGrpSpPr>
            <p:cNvPr id="55" name="Group 54">
              <a:extLst>
                <a:ext uri="{FF2B5EF4-FFF2-40B4-BE49-F238E27FC236}">
                  <a16:creationId xmlns:a16="http://schemas.microsoft.com/office/drawing/2014/main" id="{E633A98D-577C-40D8-A5BE-5558DCEB86E6}"/>
                </a:ext>
              </a:extLst>
            </p:cNvPr>
            <p:cNvGrpSpPr/>
            <p:nvPr/>
          </p:nvGrpSpPr>
          <p:grpSpPr>
            <a:xfrm>
              <a:off x="10235549" y="747299"/>
              <a:ext cx="1962824" cy="494508"/>
              <a:chOff x="10230626" y="671965"/>
              <a:chExt cx="1962824" cy="494508"/>
            </a:xfrm>
          </p:grpSpPr>
          <p:sp>
            <p:nvSpPr>
              <p:cNvPr id="56" name="Rectangle 55">
                <a:extLst>
                  <a:ext uri="{FF2B5EF4-FFF2-40B4-BE49-F238E27FC236}">
                    <a16:creationId xmlns:a16="http://schemas.microsoft.com/office/drawing/2014/main" id="{5FC2F28A-FC9A-47BF-9285-BED5ADE4D5B6}"/>
                  </a:ext>
                </a:extLst>
              </p:cNvPr>
              <p:cNvSpPr/>
              <p:nvPr/>
            </p:nvSpPr>
            <p:spPr>
              <a:xfrm>
                <a:off x="11468841" y="671965"/>
                <a:ext cx="493776" cy="493776"/>
              </a:xfrm>
              <a:prstGeom prst="rect">
                <a:avLst/>
              </a:prstGeom>
              <a:blipFill>
                <a:blip r:embed="rId6"/>
                <a:stretch>
                  <a:fillRect/>
                </a:stretch>
              </a:blip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BFDD6D7E-A93E-4207-B530-F919F2BF51AF}"/>
                  </a:ext>
                </a:extLst>
              </p:cNvPr>
              <p:cNvSpPr/>
              <p:nvPr/>
            </p:nvSpPr>
            <p:spPr>
              <a:xfrm>
                <a:off x="10230626" y="740922"/>
                <a:ext cx="1181780" cy="400110"/>
              </a:xfrm>
              <a:prstGeom prst="rect">
                <a:avLst/>
              </a:prstGeom>
            </p:spPr>
            <p:txBody>
              <a:bodyPr wrap="square">
                <a:spAutoFit/>
              </a:bodyPr>
              <a:lstStyle/>
              <a:p>
                <a:pPr algn="r"/>
                <a:r>
                  <a:rPr lang="en-US" sz="1000" b="1">
                    <a:solidFill>
                      <a:schemeClr val="bg1"/>
                    </a:solidFill>
                    <a:latin typeface="URW DIN Cond" panose="00000500000000000000" pitchFamily="50" charset="0"/>
                    <a:cs typeface="AECOM Sans XBold" panose="020B0804020202020204" pitchFamily="34" charset="0"/>
                  </a:rPr>
                  <a:t>Mariate Echeverry</a:t>
                </a:r>
              </a:p>
              <a:p>
                <a:pPr algn="r"/>
                <a:r>
                  <a:rPr lang="en-US" sz="1000">
                    <a:solidFill>
                      <a:schemeClr val="bg1"/>
                    </a:solidFill>
                    <a:latin typeface="URW DIN Cond" panose="00000500000000000000" pitchFamily="50" charset="0"/>
                  </a:rPr>
                  <a:t>Deputy Project Manager</a:t>
                </a:r>
              </a:p>
            </p:txBody>
          </p:sp>
          <p:sp>
            <p:nvSpPr>
              <p:cNvPr id="61" name="Rectangle 60">
                <a:extLst>
                  <a:ext uri="{FF2B5EF4-FFF2-40B4-BE49-F238E27FC236}">
                    <a16:creationId xmlns:a16="http://schemas.microsoft.com/office/drawing/2014/main" id="{0C4DA07C-D339-4052-ABE8-26A486F9CE47}"/>
                  </a:ext>
                </a:extLst>
              </p:cNvPr>
              <p:cNvSpPr/>
              <p:nvPr/>
            </p:nvSpPr>
            <p:spPr>
              <a:xfrm>
                <a:off x="11412770" y="805985"/>
                <a:ext cx="105379" cy="10537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62" name="TextBox 61">
                <a:extLst>
                  <a:ext uri="{FF2B5EF4-FFF2-40B4-BE49-F238E27FC236}">
                    <a16:creationId xmlns:a16="http://schemas.microsoft.com/office/drawing/2014/main" id="{6FF0E5F2-69FA-4C64-94A8-0D14257E3438}"/>
                  </a:ext>
                </a:extLst>
              </p:cNvPr>
              <p:cNvSpPr txBox="1"/>
              <p:nvPr/>
            </p:nvSpPr>
            <p:spPr>
              <a:xfrm rot="5400000">
                <a:off x="11831970" y="804994"/>
                <a:ext cx="492127" cy="230832"/>
              </a:xfrm>
              <a:prstGeom prst="rect">
                <a:avLst/>
              </a:prstGeom>
              <a:solidFill>
                <a:schemeClr val="accent4"/>
              </a:solidFill>
              <a:ln w="12700">
                <a:solidFill>
                  <a:schemeClr val="accent4"/>
                </a:solidFill>
              </a:ln>
            </p:spPr>
            <p:txBody>
              <a:bodyPr wrap="square" lIns="0" tIns="91440" rIns="0" bIns="0" rtlCol="0" anchor="b" anchorCtr="0">
                <a:spAutoFit/>
              </a:bodyPr>
              <a:lstStyle/>
              <a:p>
                <a:pPr algn="ctr"/>
                <a:r>
                  <a:rPr lang="en-US" sz="900" b="1">
                    <a:solidFill>
                      <a:schemeClr val="accent6"/>
                    </a:solidFill>
                    <a:latin typeface="URW DIN Cond" panose="00000500000000000000" pitchFamily="50" charset="0"/>
                  </a:rPr>
                  <a:t>SPEAKER</a:t>
                </a:r>
              </a:p>
            </p:txBody>
          </p:sp>
        </p:grpSp>
      </p:grpSp>
    </p:spTree>
    <p:extLst>
      <p:ext uri="{BB962C8B-B14F-4D97-AF65-F5344CB8AC3E}">
        <p14:creationId xmlns:p14="http://schemas.microsoft.com/office/powerpoint/2010/main" val="1337289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8EEEDDE-3EE7-4C04-8E7A-079B3E5438D6}"/>
              </a:ext>
            </a:extLst>
          </p:cNvPr>
          <p:cNvSpPr/>
          <p:nvPr/>
        </p:nvSpPr>
        <p:spPr>
          <a:xfrm>
            <a:off x="3326776" y="-2"/>
            <a:ext cx="8865225" cy="6858002"/>
          </a:xfrm>
          <a:prstGeom prst="rect">
            <a:avLst/>
          </a:prstGeom>
          <a:blipFill dpi="0" rotWithShape="1">
            <a:blip r:embed="rId2" cstate="print">
              <a:alphaModFix amt="74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29B1DBC-37C6-451A-8F0E-1DB7B1F76CAF}"/>
              </a:ext>
            </a:extLst>
          </p:cNvPr>
          <p:cNvSpPr/>
          <p:nvPr/>
        </p:nvSpPr>
        <p:spPr>
          <a:xfrm rot="10800000">
            <a:off x="3326767" y="-11257"/>
            <a:ext cx="8865232" cy="6869241"/>
          </a:xfrm>
          <a:prstGeom prst="rect">
            <a:avLst/>
          </a:prstGeom>
          <a:gradFill>
            <a:gsLst>
              <a:gs pos="0">
                <a:schemeClr val="accent6">
                  <a:alpha val="0"/>
                </a:schemeClr>
              </a:gs>
              <a:gs pos="100000">
                <a:schemeClr val="accent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700"/>
              </a:lnSpc>
            </a:pPr>
            <a:endParaRPr lang="en-US"/>
          </a:p>
        </p:txBody>
      </p:sp>
      <p:sp>
        <p:nvSpPr>
          <p:cNvPr id="6" name="Rectangle 5">
            <a:extLst>
              <a:ext uri="{FF2B5EF4-FFF2-40B4-BE49-F238E27FC236}">
                <a16:creationId xmlns:a16="http://schemas.microsoft.com/office/drawing/2014/main" id="{72A7A376-30F7-41DA-B452-B63173A1B9AA}"/>
              </a:ext>
            </a:extLst>
          </p:cNvPr>
          <p:cNvSpPr/>
          <p:nvPr/>
        </p:nvSpPr>
        <p:spPr>
          <a:xfrm>
            <a:off x="-50181" y="0"/>
            <a:ext cx="3376957" cy="6858000"/>
          </a:xfrm>
          <a:prstGeom prst="rect">
            <a:avLst/>
          </a:prstGeom>
          <a:blipFill>
            <a:blip r:embed="rId3"/>
            <a:srcRect/>
            <a:stretch>
              <a:fillRect l="-121253" t="-7053" r="-155045" b="-906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1CC0280-D0AD-4A3F-9ABE-8D05D2ED3B8B}"/>
              </a:ext>
            </a:extLst>
          </p:cNvPr>
          <p:cNvSpPr/>
          <p:nvPr/>
        </p:nvSpPr>
        <p:spPr>
          <a:xfrm>
            <a:off x="3326761" y="-11243"/>
            <a:ext cx="8871611" cy="6869241"/>
          </a:xfrm>
          <a:prstGeom prst="rect">
            <a:avLst/>
          </a:prstGeom>
          <a:solidFill>
            <a:schemeClr val="accent6">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E5967959-8282-414D-8242-022AF63B32E1}"/>
              </a:ext>
            </a:extLst>
          </p:cNvPr>
          <p:cNvCxnSpPr>
            <a:cxnSpLocks/>
            <a:stCxn id="17" idx="1"/>
          </p:cNvCxnSpPr>
          <p:nvPr/>
        </p:nvCxnSpPr>
        <p:spPr>
          <a:xfrm flipH="1">
            <a:off x="965560" y="975727"/>
            <a:ext cx="2187232" cy="0"/>
          </a:xfrm>
          <a:prstGeom prst="line">
            <a:avLst/>
          </a:prstGeom>
          <a:ln w="22225">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2AB49E7-5DEE-4673-B28D-581AB02314F1}"/>
              </a:ext>
            </a:extLst>
          </p:cNvPr>
          <p:cNvSpPr txBox="1"/>
          <p:nvPr/>
        </p:nvSpPr>
        <p:spPr>
          <a:xfrm>
            <a:off x="3495968" y="858925"/>
            <a:ext cx="2185639" cy="276999"/>
          </a:xfrm>
          <a:prstGeom prst="rect">
            <a:avLst/>
          </a:prstGeom>
          <a:noFill/>
        </p:spPr>
        <p:txBody>
          <a:bodyPr wrap="square" rtlCol="0">
            <a:spAutoFit/>
          </a:bodyPr>
          <a:lstStyle/>
          <a:p>
            <a:r>
              <a:rPr lang="en-US" sz="1200">
                <a:solidFill>
                  <a:schemeClr val="bg1"/>
                </a:solidFill>
                <a:latin typeface="URW DIN Cond" panose="00000500000000000000" pitchFamily="50" charset="0"/>
              </a:rPr>
              <a:t>MT. MOURNE</a:t>
            </a:r>
          </a:p>
        </p:txBody>
      </p:sp>
      <p:grpSp>
        <p:nvGrpSpPr>
          <p:cNvPr id="16" name="Group 15">
            <a:extLst>
              <a:ext uri="{FF2B5EF4-FFF2-40B4-BE49-F238E27FC236}">
                <a16:creationId xmlns:a16="http://schemas.microsoft.com/office/drawing/2014/main" id="{810FD7E5-77E9-4033-99C7-ACB120F51E7A}"/>
              </a:ext>
            </a:extLst>
          </p:cNvPr>
          <p:cNvGrpSpPr/>
          <p:nvPr/>
        </p:nvGrpSpPr>
        <p:grpSpPr>
          <a:xfrm>
            <a:off x="3152792" y="802883"/>
            <a:ext cx="345688" cy="369332"/>
            <a:chOff x="2341756" y="373566"/>
            <a:chExt cx="345688" cy="369332"/>
          </a:xfrm>
        </p:grpSpPr>
        <p:sp>
          <p:nvSpPr>
            <p:cNvPr id="17" name="Rectangle 16">
              <a:extLst>
                <a:ext uri="{FF2B5EF4-FFF2-40B4-BE49-F238E27FC236}">
                  <a16:creationId xmlns:a16="http://schemas.microsoft.com/office/drawing/2014/main" id="{F4826A4B-A1F4-473A-8B78-8C8856CD9426}"/>
                </a:ext>
              </a:extLst>
            </p:cNvPr>
            <p:cNvSpPr/>
            <p:nvPr/>
          </p:nvSpPr>
          <p:spPr>
            <a:xfrm>
              <a:off x="2341756" y="373566"/>
              <a:ext cx="345688" cy="3456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BFB88F2-F6B8-46DD-A1A3-9AF584F87875}"/>
                </a:ext>
              </a:extLst>
            </p:cNvPr>
            <p:cNvSpPr txBox="1"/>
            <p:nvPr/>
          </p:nvSpPr>
          <p:spPr>
            <a:xfrm>
              <a:off x="2491740" y="373566"/>
              <a:ext cx="45719" cy="369332"/>
            </a:xfrm>
            <a:prstGeom prst="rect">
              <a:avLst/>
            </a:prstGeom>
            <a:noFill/>
          </p:spPr>
          <p:txBody>
            <a:bodyPr wrap="square" rtlCol="0">
              <a:spAutoFit/>
            </a:bodyPr>
            <a:lstStyle/>
            <a:p>
              <a:pPr algn="ctr"/>
              <a:r>
                <a:rPr lang="en-US">
                  <a:solidFill>
                    <a:schemeClr val="bg1"/>
                  </a:solidFill>
                </a:rPr>
                <a:t>1</a:t>
              </a:r>
            </a:p>
          </p:txBody>
        </p:sp>
      </p:grpSp>
      <p:sp>
        <p:nvSpPr>
          <p:cNvPr id="28" name="TextBox 27">
            <a:extLst>
              <a:ext uri="{FF2B5EF4-FFF2-40B4-BE49-F238E27FC236}">
                <a16:creationId xmlns:a16="http://schemas.microsoft.com/office/drawing/2014/main" id="{183B16A7-FFE3-4B11-B0A8-74AC79690A0E}"/>
              </a:ext>
            </a:extLst>
          </p:cNvPr>
          <p:cNvSpPr txBox="1"/>
          <p:nvPr/>
        </p:nvSpPr>
        <p:spPr>
          <a:xfrm>
            <a:off x="3495968" y="2131416"/>
            <a:ext cx="2185639" cy="276999"/>
          </a:xfrm>
          <a:prstGeom prst="rect">
            <a:avLst/>
          </a:prstGeom>
          <a:noFill/>
        </p:spPr>
        <p:txBody>
          <a:bodyPr wrap="square" rtlCol="0">
            <a:spAutoFit/>
          </a:bodyPr>
          <a:lstStyle/>
          <a:p>
            <a:r>
              <a:rPr lang="en-US" sz="1200">
                <a:solidFill>
                  <a:schemeClr val="bg1"/>
                </a:solidFill>
                <a:latin typeface="URW DIN Cond" panose="00000500000000000000" pitchFamily="50" charset="0"/>
              </a:rPr>
              <a:t>DAVIDSON</a:t>
            </a:r>
          </a:p>
        </p:txBody>
      </p:sp>
      <p:grpSp>
        <p:nvGrpSpPr>
          <p:cNvPr id="29" name="Group 28">
            <a:extLst>
              <a:ext uri="{FF2B5EF4-FFF2-40B4-BE49-F238E27FC236}">
                <a16:creationId xmlns:a16="http://schemas.microsoft.com/office/drawing/2014/main" id="{56D5AFFF-9B3A-4FBC-827D-C6971580FF4E}"/>
              </a:ext>
            </a:extLst>
          </p:cNvPr>
          <p:cNvGrpSpPr/>
          <p:nvPr/>
        </p:nvGrpSpPr>
        <p:grpSpPr>
          <a:xfrm>
            <a:off x="3152792" y="2083162"/>
            <a:ext cx="345688" cy="369332"/>
            <a:chOff x="2341756" y="373566"/>
            <a:chExt cx="345688" cy="369332"/>
          </a:xfrm>
        </p:grpSpPr>
        <p:sp>
          <p:nvSpPr>
            <p:cNvPr id="30" name="Rectangle 29">
              <a:extLst>
                <a:ext uri="{FF2B5EF4-FFF2-40B4-BE49-F238E27FC236}">
                  <a16:creationId xmlns:a16="http://schemas.microsoft.com/office/drawing/2014/main" id="{31143E94-B67A-4D59-9C7A-810EC5BC4E82}"/>
                </a:ext>
              </a:extLst>
            </p:cNvPr>
            <p:cNvSpPr/>
            <p:nvPr/>
          </p:nvSpPr>
          <p:spPr>
            <a:xfrm>
              <a:off x="2341756" y="373566"/>
              <a:ext cx="345688" cy="3456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A87CD660-B2E9-4437-B338-00A1DC4F3774}"/>
                </a:ext>
              </a:extLst>
            </p:cNvPr>
            <p:cNvSpPr txBox="1"/>
            <p:nvPr/>
          </p:nvSpPr>
          <p:spPr>
            <a:xfrm>
              <a:off x="2491740" y="373566"/>
              <a:ext cx="45719" cy="369332"/>
            </a:xfrm>
            <a:prstGeom prst="rect">
              <a:avLst/>
            </a:prstGeom>
            <a:noFill/>
          </p:spPr>
          <p:txBody>
            <a:bodyPr wrap="square" rtlCol="0">
              <a:spAutoFit/>
            </a:bodyPr>
            <a:lstStyle/>
            <a:p>
              <a:pPr algn="ctr"/>
              <a:r>
                <a:rPr lang="en-US">
                  <a:solidFill>
                    <a:schemeClr val="bg1"/>
                  </a:solidFill>
                </a:rPr>
                <a:t>2</a:t>
              </a:r>
            </a:p>
          </p:txBody>
        </p:sp>
      </p:grpSp>
      <p:sp>
        <p:nvSpPr>
          <p:cNvPr id="33" name="TextBox 32">
            <a:extLst>
              <a:ext uri="{FF2B5EF4-FFF2-40B4-BE49-F238E27FC236}">
                <a16:creationId xmlns:a16="http://schemas.microsoft.com/office/drawing/2014/main" id="{FEAD08D0-612E-41BF-B4B9-E132D46306C4}"/>
              </a:ext>
            </a:extLst>
          </p:cNvPr>
          <p:cNvSpPr txBox="1"/>
          <p:nvPr/>
        </p:nvSpPr>
        <p:spPr>
          <a:xfrm>
            <a:off x="3495968" y="3397785"/>
            <a:ext cx="2185639" cy="276999"/>
          </a:xfrm>
          <a:prstGeom prst="rect">
            <a:avLst/>
          </a:prstGeom>
          <a:noFill/>
        </p:spPr>
        <p:txBody>
          <a:bodyPr wrap="square" rtlCol="0">
            <a:spAutoFit/>
          </a:bodyPr>
          <a:lstStyle/>
          <a:p>
            <a:r>
              <a:rPr lang="en-US" sz="1200">
                <a:solidFill>
                  <a:schemeClr val="bg1"/>
                </a:solidFill>
                <a:latin typeface="URW DIN Cond" panose="00000500000000000000" pitchFamily="50" charset="0"/>
              </a:rPr>
              <a:t>CORNELIUS</a:t>
            </a:r>
          </a:p>
        </p:txBody>
      </p:sp>
      <p:grpSp>
        <p:nvGrpSpPr>
          <p:cNvPr id="34" name="Group 33">
            <a:extLst>
              <a:ext uri="{FF2B5EF4-FFF2-40B4-BE49-F238E27FC236}">
                <a16:creationId xmlns:a16="http://schemas.microsoft.com/office/drawing/2014/main" id="{6D946A47-C1C5-4951-8C65-DB48DC92BB17}"/>
              </a:ext>
            </a:extLst>
          </p:cNvPr>
          <p:cNvGrpSpPr/>
          <p:nvPr/>
        </p:nvGrpSpPr>
        <p:grpSpPr>
          <a:xfrm>
            <a:off x="3152792" y="3363441"/>
            <a:ext cx="345688" cy="369332"/>
            <a:chOff x="2341756" y="373566"/>
            <a:chExt cx="345688" cy="369332"/>
          </a:xfrm>
        </p:grpSpPr>
        <p:sp>
          <p:nvSpPr>
            <p:cNvPr id="35" name="Rectangle 34">
              <a:extLst>
                <a:ext uri="{FF2B5EF4-FFF2-40B4-BE49-F238E27FC236}">
                  <a16:creationId xmlns:a16="http://schemas.microsoft.com/office/drawing/2014/main" id="{2811B09B-133D-4D59-A0D0-81618169C659}"/>
                </a:ext>
              </a:extLst>
            </p:cNvPr>
            <p:cNvSpPr/>
            <p:nvPr/>
          </p:nvSpPr>
          <p:spPr>
            <a:xfrm>
              <a:off x="2341756" y="373566"/>
              <a:ext cx="345688" cy="3456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35692F10-5E0B-440B-9238-E4A471EDF909}"/>
                </a:ext>
              </a:extLst>
            </p:cNvPr>
            <p:cNvSpPr txBox="1"/>
            <p:nvPr/>
          </p:nvSpPr>
          <p:spPr>
            <a:xfrm>
              <a:off x="2491740" y="373566"/>
              <a:ext cx="45719" cy="369332"/>
            </a:xfrm>
            <a:prstGeom prst="rect">
              <a:avLst/>
            </a:prstGeom>
            <a:noFill/>
          </p:spPr>
          <p:txBody>
            <a:bodyPr wrap="square" rtlCol="0">
              <a:spAutoFit/>
            </a:bodyPr>
            <a:lstStyle/>
            <a:p>
              <a:pPr algn="ctr"/>
              <a:r>
                <a:rPr lang="en-US">
                  <a:solidFill>
                    <a:schemeClr val="bg1"/>
                  </a:solidFill>
                </a:rPr>
                <a:t>3</a:t>
              </a:r>
            </a:p>
          </p:txBody>
        </p:sp>
      </p:grpSp>
      <p:sp>
        <p:nvSpPr>
          <p:cNvPr id="38" name="TextBox 37">
            <a:extLst>
              <a:ext uri="{FF2B5EF4-FFF2-40B4-BE49-F238E27FC236}">
                <a16:creationId xmlns:a16="http://schemas.microsoft.com/office/drawing/2014/main" id="{A1EB750A-E5BB-49B6-90F8-9135E1003A13}"/>
              </a:ext>
            </a:extLst>
          </p:cNvPr>
          <p:cNvSpPr txBox="1"/>
          <p:nvPr/>
        </p:nvSpPr>
        <p:spPr>
          <a:xfrm>
            <a:off x="3495969" y="4597647"/>
            <a:ext cx="1616922" cy="646331"/>
          </a:xfrm>
          <a:prstGeom prst="rect">
            <a:avLst/>
          </a:prstGeom>
          <a:noFill/>
        </p:spPr>
        <p:txBody>
          <a:bodyPr wrap="square" rtlCol="0">
            <a:spAutoFit/>
          </a:bodyPr>
          <a:lstStyle/>
          <a:p>
            <a:r>
              <a:rPr lang="en-US" sz="1200">
                <a:solidFill>
                  <a:schemeClr val="bg1"/>
                </a:solidFill>
                <a:latin typeface="URW DIN Cond" panose="00000500000000000000" pitchFamily="50" charset="0"/>
              </a:rPr>
              <a:t>HUNTERSVILLE </a:t>
            </a:r>
            <a:br>
              <a:rPr lang="en-US" sz="1200">
                <a:solidFill>
                  <a:schemeClr val="bg1"/>
                </a:solidFill>
                <a:latin typeface="URW DIN Cond" panose="00000500000000000000" pitchFamily="50" charset="0"/>
              </a:rPr>
            </a:br>
            <a:r>
              <a:rPr lang="en-US" sz="1200">
                <a:solidFill>
                  <a:schemeClr val="bg1"/>
                </a:solidFill>
                <a:latin typeface="URW DIN Cond" panose="00000500000000000000" pitchFamily="50" charset="0"/>
              </a:rPr>
              <a:t>GATEWAY /</a:t>
            </a:r>
            <a:br>
              <a:rPr lang="en-US" sz="1200">
                <a:solidFill>
                  <a:schemeClr val="bg1"/>
                </a:solidFill>
                <a:latin typeface="URW DIN Cond" panose="00000500000000000000" pitchFamily="50" charset="0"/>
              </a:rPr>
            </a:br>
            <a:r>
              <a:rPr lang="en-US" sz="1200">
                <a:solidFill>
                  <a:schemeClr val="bg1"/>
                </a:solidFill>
                <a:latin typeface="URW DIN Cond" panose="00000500000000000000" pitchFamily="50" charset="0"/>
              </a:rPr>
              <a:t>STUMPTOWN ROAD</a:t>
            </a:r>
          </a:p>
        </p:txBody>
      </p:sp>
      <p:grpSp>
        <p:nvGrpSpPr>
          <p:cNvPr id="39" name="Group 38">
            <a:extLst>
              <a:ext uri="{FF2B5EF4-FFF2-40B4-BE49-F238E27FC236}">
                <a16:creationId xmlns:a16="http://schemas.microsoft.com/office/drawing/2014/main" id="{CFDC6C1C-2B62-4F2D-98D1-73A713A0C508}"/>
              </a:ext>
            </a:extLst>
          </p:cNvPr>
          <p:cNvGrpSpPr/>
          <p:nvPr/>
        </p:nvGrpSpPr>
        <p:grpSpPr>
          <a:xfrm>
            <a:off x="3152792" y="4643720"/>
            <a:ext cx="345688" cy="369332"/>
            <a:chOff x="2341756" y="373566"/>
            <a:chExt cx="345688" cy="369332"/>
          </a:xfrm>
        </p:grpSpPr>
        <p:sp>
          <p:nvSpPr>
            <p:cNvPr id="40" name="Rectangle 39">
              <a:extLst>
                <a:ext uri="{FF2B5EF4-FFF2-40B4-BE49-F238E27FC236}">
                  <a16:creationId xmlns:a16="http://schemas.microsoft.com/office/drawing/2014/main" id="{F9E22111-E1A1-45CF-8507-7B20C60F7069}"/>
                </a:ext>
              </a:extLst>
            </p:cNvPr>
            <p:cNvSpPr/>
            <p:nvPr/>
          </p:nvSpPr>
          <p:spPr>
            <a:xfrm>
              <a:off x="2341756" y="373566"/>
              <a:ext cx="345688" cy="3456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AA516340-36F6-4994-AF71-FF2913227314}"/>
                </a:ext>
              </a:extLst>
            </p:cNvPr>
            <p:cNvSpPr txBox="1"/>
            <p:nvPr/>
          </p:nvSpPr>
          <p:spPr>
            <a:xfrm>
              <a:off x="2491740" y="373566"/>
              <a:ext cx="45719" cy="369332"/>
            </a:xfrm>
            <a:prstGeom prst="rect">
              <a:avLst/>
            </a:prstGeom>
            <a:noFill/>
          </p:spPr>
          <p:txBody>
            <a:bodyPr wrap="square" rtlCol="0">
              <a:spAutoFit/>
            </a:bodyPr>
            <a:lstStyle/>
            <a:p>
              <a:pPr algn="ctr"/>
              <a:r>
                <a:rPr lang="en-US">
                  <a:solidFill>
                    <a:schemeClr val="bg1"/>
                  </a:solidFill>
                </a:rPr>
                <a:t>4</a:t>
              </a:r>
            </a:p>
          </p:txBody>
        </p:sp>
      </p:grpSp>
      <p:sp>
        <p:nvSpPr>
          <p:cNvPr id="43" name="TextBox 42">
            <a:extLst>
              <a:ext uri="{FF2B5EF4-FFF2-40B4-BE49-F238E27FC236}">
                <a16:creationId xmlns:a16="http://schemas.microsoft.com/office/drawing/2014/main" id="{F6A58163-43BD-429B-911D-1E930A3D3A99}"/>
              </a:ext>
            </a:extLst>
          </p:cNvPr>
          <p:cNvSpPr txBox="1"/>
          <p:nvPr/>
        </p:nvSpPr>
        <p:spPr>
          <a:xfrm>
            <a:off x="3495969" y="5970163"/>
            <a:ext cx="1766914" cy="276999"/>
          </a:xfrm>
          <a:prstGeom prst="rect">
            <a:avLst/>
          </a:prstGeom>
          <a:noFill/>
        </p:spPr>
        <p:txBody>
          <a:bodyPr wrap="square" rtlCol="0">
            <a:spAutoFit/>
          </a:bodyPr>
          <a:lstStyle/>
          <a:p>
            <a:r>
              <a:rPr lang="en-US" sz="1200">
                <a:solidFill>
                  <a:schemeClr val="bg1"/>
                </a:solidFill>
                <a:latin typeface="URW DIN Cond" panose="00000500000000000000" pitchFamily="50" charset="0"/>
              </a:rPr>
              <a:t>GATEWAY STATION</a:t>
            </a:r>
          </a:p>
        </p:txBody>
      </p:sp>
      <p:grpSp>
        <p:nvGrpSpPr>
          <p:cNvPr id="44" name="Group 43">
            <a:extLst>
              <a:ext uri="{FF2B5EF4-FFF2-40B4-BE49-F238E27FC236}">
                <a16:creationId xmlns:a16="http://schemas.microsoft.com/office/drawing/2014/main" id="{06D8D427-4283-432A-9697-4D45CEB7E2CD}"/>
              </a:ext>
            </a:extLst>
          </p:cNvPr>
          <p:cNvGrpSpPr/>
          <p:nvPr/>
        </p:nvGrpSpPr>
        <p:grpSpPr>
          <a:xfrm>
            <a:off x="3152792" y="5923997"/>
            <a:ext cx="345688" cy="369332"/>
            <a:chOff x="2341756" y="373566"/>
            <a:chExt cx="345688" cy="369332"/>
          </a:xfrm>
        </p:grpSpPr>
        <p:sp>
          <p:nvSpPr>
            <p:cNvPr id="45" name="Rectangle 44">
              <a:extLst>
                <a:ext uri="{FF2B5EF4-FFF2-40B4-BE49-F238E27FC236}">
                  <a16:creationId xmlns:a16="http://schemas.microsoft.com/office/drawing/2014/main" id="{D173954B-23C4-4D69-A135-FE61F8EA8842}"/>
                </a:ext>
              </a:extLst>
            </p:cNvPr>
            <p:cNvSpPr/>
            <p:nvPr/>
          </p:nvSpPr>
          <p:spPr>
            <a:xfrm>
              <a:off x="2341756" y="373566"/>
              <a:ext cx="345688" cy="3456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60218D0D-D9C0-4792-B12B-8939BA5545F5}"/>
                </a:ext>
              </a:extLst>
            </p:cNvPr>
            <p:cNvSpPr txBox="1"/>
            <p:nvPr/>
          </p:nvSpPr>
          <p:spPr>
            <a:xfrm>
              <a:off x="2491740" y="373566"/>
              <a:ext cx="45719" cy="369332"/>
            </a:xfrm>
            <a:prstGeom prst="rect">
              <a:avLst/>
            </a:prstGeom>
            <a:noFill/>
          </p:spPr>
          <p:txBody>
            <a:bodyPr wrap="square" rtlCol="0">
              <a:spAutoFit/>
            </a:bodyPr>
            <a:lstStyle/>
            <a:p>
              <a:pPr algn="ctr"/>
              <a:r>
                <a:rPr lang="en-US">
                  <a:solidFill>
                    <a:schemeClr val="bg1"/>
                  </a:solidFill>
                </a:rPr>
                <a:t>5</a:t>
              </a:r>
            </a:p>
          </p:txBody>
        </p:sp>
      </p:grpSp>
      <p:cxnSp>
        <p:nvCxnSpPr>
          <p:cNvPr id="60" name="Connector: Elbow 59">
            <a:extLst>
              <a:ext uri="{FF2B5EF4-FFF2-40B4-BE49-F238E27FC236}">
                <a16:creationId xmlns:a16="http://schemas.microsoft.com/office/drawing/2014/main" id="{ABD5E394-68C7-4BB9-A41E-2BCCF52055A8}"/>
              </a:ext>
            </a:extLst>
          </p:cNvPr>
          <p:cNvCxnSpPr>
            <a:cxnSpLocks/>
            <a:stCxn id="30" idx="1"/>
            <a:endCxn id="64" idx="6"/>
          </p:cNvCxnSpPr>
          <p:nvPr/>
        </p:nvCxnSpPr>
        <p:spPr>
          <a:xfrm rot="10800000">
            <a:off x="875928" y="1432914"/>
            <a:ext cx="2276864" cy="823092"/>
          </a:xfrm>
          <a:prstGeom prst="bentConnector3">
            <a:avLst>
              <a:gd name="adj1" fmla="val 41774"/>
            </a:avLst>
          </a:prstGeom>
          <a:ln w="22225">
            <a:solidFill>
              <a:schemeClr val="accent3"/>
            </a:solidFil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24056451-25D8-4E26-A397-177EB6FAD1AE}"/>
              </a:ext>
            </a:extLst>
          </p:cNvPr>
          <p:cNvSpPr/>
          <p:nvPr/>
        </p:nvSpPr>
        <p:spPr>
          <a:xfrm>
            <a:off x="576194" y="1283047"/>
            <a:ext cx="299734" cy="29973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2F36BE37-EC4C-459B-AE50-111037329DAF}"/>
              </a:ext>
            </a:extLst>
          </p:cNvPr>
          <p:cNvSpPr/>
          <p:nvPr/>
        </p:nvSpPr>
        <p:spPr>
          <a:xfrm>
            <a:off x="463758" y="1689001"/>
            <a:ext cx="299734" cy="29973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69D56657-BDB9-4AE3-8A14-537564DBEB6B}"/>
              </a:ext>
            </a:extLst>
          </p:cNvPr>
          <p:cNvSpPr/>
          <p:nvPr/>
        </p:nvSpPr>
        <p:spPr>
          <a:xfrm>
            <a:off x="650617" y="2818202"/>
            <a:ext cx="299734" cy="29973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06EC2478-0B9B-4E4A-BB33-67C3786FF8DA}"/>
              </a:ext>
            </a:extLst>
          </p:cNvPr>
          <p:cNvSpPr/>
          <p:nvPr/>
        </p:nvSpPr>
        <p:spPr>
          <a:xfrm>
            <a:off x="914584" y="6333126"/>
            <a:ext cx="299734" cy="29973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2" name="Connector: Elbow 71">
            <a:extLst>
              <a:ext uri="{FF2B5EF4-FFF2-40B4-BE49-F238E27FC236}">
                <a16:creationId xmlns:a16="http://schemas.microsoft.com/office/drawing/2014/main" id="{AE139392-AF29-4A17-AFBA-7313837141BF}"/>
              </a:ext>
            </a:extLst>
          </p:cNvPr>
          <p:cNvCxnSpPr>
            <a:cxnSpLocks/>
            <a:stCxn id="35" idx="1"/>
            <a:endCxn id="69" idx="6"/>
          </p:cNvCxnSpPr>
          <p:nvPr/>
        </p:nvCxnSpPr>
        <p:spPr>
          <a:xfrm rot="10800000">
            <a:off x="763492" y="1838869"/>
            <a:ext cx="2389300" cy="1697417"/>
          </a:xfrm>
          <a:prstGeom prst="bentConnector3">
            <a:avLst>
              <a:gd name="adj1" fmla="val 50000"/>
            </a:avLst>
          </a:prstGeom>
          <a:ln w="222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8" name="Connector: Elbow 77">
            <a:extLst>
              <a:ext uri="{FF2B5EF4-FFF2-40B4-BE49-F238E27FC236}">
                <a16:creationId xmlns:a16="http://schemas.microsoft.com/office/drawing/2014/main" id="{F494473E-96FE-4ACF-8747-938EA95839E4}"/>
              </a:ext>
            </a:extLst>
          </p:cNvPr>
          <p:cNvCxnSpPr>
            <a:cxnSpLocks/>
            <a:stCxn id="40" idx="1"/>
            <a:endCxn id="70" idx="6"/>
          </p:cNvCxnSpPr>
          <p:nvPr/>
        </p:nvCxnSpPr>
        <p:spPr>
          <a:xfrm rot="10800000">
            <a:off x="950352" y="2968070"/>
            <a:ext cx="2202441" cy="1848495"/>
          </a:xfrm>
          <a:prstGeom prst="bentConnector3">
            <a:avLst>
              <a:gd name="adj1" fmla="val 72510"/>
            </a:avLst>
          </a:prstGeom>
          <a:ln w="222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2" name="Connector: Elbow 81">
            <a:extLst>
              <a:ext uri="{FF2B5EF4-FFF2-40B4-BE49-F238E27FC236}">
                <a16:creationId xmlns:a16="http://schemas.microsoft.com/office/drawing/2014/main" id="{63FD309A-61C1-4EDB-A841-2F14A63F17EE}"/>
              </a:ext>
            </a:extLst>
          </p:cNvPr>
          <p:cNvCxnSpPr>
            <a:cxnSpLocks/>
            <a:stCxn id="45" idx="1"/>
            <a:endCxn id="71" idx="6"/>
          </p:cNvCxnSpPr>
          <p:nvPr/>
        </p:nvCxnSpPr>
        <p:spPr>
          <a:xfrm rot="10800000" flipV="1">
            <a:off x="1214318" y="6096841"/>
            <a:ext cx="1938474" cy="386152"/>
          </a:xfrm>
          <a:prstGeom prst="bentConnector3">
            <a:avLst>
              <a:gd name="adj1" fmla="val 50000"/>
            </a:avLst>
          </a:prstGeom>
          <a:ln w="22225">
            <a:solidFill>
              <a:schemeClr val="accent3"/>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2619E13B-ECCD-4AB7-886E-AAC0EB544488}"/>
              </a:ext>
            </a:extLst>
          </p:cNvPr>
          <p:cNvSpPr txBox="1"/>
          <p:nvPr/>
        </p:nvSpPr>
        <p:spPr>
          <a:xfrm>
            <a:off x="4606398" y="932885"/>
            <a:ext cx="2170787" cy="1569660"/>
          </a:xfrm>
          <a:prstGeom prst="rect">
            <a:avLst/>
          </a:prstGeom>
          <a:noFill/>
        </p:spPr>
        <p:txBody>
          <a:bodyPr wrap="none" rtlCol="0">
            <a:spAutoFit/>
          </a:bodyPr>
          <a:lstStyle/>
          <a:p>
            <a:r>
              <a:rPr lang="en-US" sz="9600">
                <a:solidFill>
                  <a:schemeClr val="accent6">
                    <a:lumMod val="20000"/>
                    <a:lumOff val="80000"/>
                    <a:alpha val="16000"/>
                  </a:schemeClr>
                </a:solidFill>
                <a:latin typeface="AECOM Sans XBold" panose="020B0804020202020204" pitchFamily="34" charset="0"/>
                <a:cs typeface="AECOM Sans XBold" panose="020B0804020202020204" pitchFamily="34" charset="0"/>
              </a:rPr>
              <a:t>???</a:t>
            </a:r>
          </a:p>
        </p:txBody>
      </p:sp>
      <p:sp>
        <p:nvSpPr>
          <p:cNvPr id="59" name="Rectangle 58">
            <a:extLst>
              <a:ext uri="{FF2B5EF4-FFF2-40B4-BE49-F238E27FC236}">
                <a16:creationId xmlns:a16="http://schemas.microsoft.com/office/drawing/2014/main" id="{179FED6E-09BE-43A5-A7D0-0C3A7079219B}"/>
              </a:ext>
            </a:extLst>
          </p:cNvPr>
          <p:cNvSpPr/>
          <p:nvPr/>
        </p:nvSpPr>
        <p:spPr>
          <a:xfrm>
            <a:off x="5077989" y="1541396"/>
            <a:ext cx="6217474" cy="584775"/>
          </a:xfrm>
          <a:prstGeom prst="rect">
            <a:avLst/>
          </a:prstGeom>
        </p:spPr>
        <p:txBody>
          <a:bodyPr wrap="square">
            <a:spAutoFit/>
          </a:bodyPr>
          <a:lstStyle/>
          <a:p>
            <a:r>
              <a:rPr lang="en-US" sz="3200">
                <a:solidFill>
                  <a:schemeClr val="bg1"/>
                </a:solidFill>
                <a:effectLst>
                  <a:outerShdw blurRad="38100" dist="38100" dir="2700000" algn="tl">
                    <a:srgbClr val="000000">
                      <a:alpha val="43137"/>
                    </a:srgbClr>
                  </a:outerShdw>
                </a:effectLst>
                <a:latin typeface="AECOM Sans XBold" panose="020B0804020202020204" pitchFamily="34" charset="0"/>
                <a:cs typeface="AECOM Sans XBold" panose="020B0804020202020204" pitchFamily="34" charset="0"/>
              </a:rPr>
              <a:t>What are the critical issues?</a:t>
            </a:r>
          </a:p>
        </p:txBody>
      </p:sp>
      <p:sp>
        <p:nvSpPr>
          <p:cNvPr id="49" name="Rectangle 48">
            <a:extLst>
              <a:ext uri="{FF2B5EF4-FFF2-40B4-BE49-F238E27FC236}">
                <a16:creationId xmlns:a16="http://schemas.microsoft.com/office/drawing/2014/main" id="{58AF16BE-E060-4A4C-BDC0-F825933D40C8}"/>
              </a:ext>
            </a:extLst>
          </p:cNvPr>
          <p:cNvSpPr/>
          <p:nvPr/>
        </p:nvSpPr>
        <p:spPr>
          <a:xfrm>
            <a:off x="-50188" y="-11261"/>
            <a:ext cx="12242181" cy="4819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0" name="TextBox 49">
            <a:extLst>
              <a:ext uri="{FF2B5EF4-FFF2-40B4-BE49-F238E27FC236}">
                <a16:creationId xmlns:a16="http://schemas.microsoft.com/office/drawing/2014/main" id="{5011F96A-9595-485F-B359-CA3D108DD0FA}"/>
              </a:ext>
            </a:extLst>
          </p:cNvPr>
          <p:cNvSpPr txBox="1"/>
          <p:nvPr/>
        </p:nvSpPr>
        <p:spPr>
          <a:xfrm>
            <a:off x="4406188" y="59331"/>
            <a:ext cx="3114955" cy="400110"/>
          </a:xfrm>
          <a:prstGeom prst="rect">
            <a:avLst/>
          </a:prstGeom>
          <a:noFill/>
        </p:spPr>
        <p:txBody>
          <a:bodyPr wrap="none" rtlCol="0">
            <a:spAutoFit/>
          </a:bodyPr>
          <a:lstStyle/>
          <a:p>
            <a:r>
              <a:rPr lang="en-US" sz="2000" b="1">
                <a:solidFill>
                  <a:schemeClr val="bg1"/>
                </a:solidFill>
                <a:latin typeface="AECOM Sans XBold" panose="020B0804020202020204" pitchFamily="34" charset="0"/>
                <a:cs typeface="AECOM Sans XBold" panose="020B0804020202020204" pitchFamily="34" charset="0"/>
              </a:rPr>
              <a:t>Critical Considerations</a:t>
            </a:r>
          </a:p>
        </p:txBody>
      </p:sp>
      <p:grpSp>
        <p:nvGrpSpPr>
          <p:cNvPr id="51" name="Group 50">
            <a:extLst>
              <a:ext uri="{FF2B5EF4-FFF2-40B4-BE49-F238E27FC236}">
                <a16:creationId xmlns:a16="http://schemas.microsoft.com/office/drawing/2014/main" id="{641B1487-D36C-49DF-9476-922265E6D3FF}"/>
              </a:ext>
            </a:extLst>
          </p:cNvPr>
          <p:cNvGrpSpPr/>
          <p:nvPr/>
        </p:nvGrpSpPr>
        <p:grpSpPr>
          <a:xfrm>
            <a:off x="10230626" y="576095"/>
            <a:ext cx="1962824" cy="492127"/>
            <a:chOff x="9031207" y="747075"/>
            <a:chExt cx="1745648" cy="437676"/>
          </a:xfrm>
        </p:grpSpPr>
        <p:sp>
          <p:nvSpPr>
            <p:cNvPr id="52" name="TextBox 51">
              <a:extLst>
                <a:ext uri="{FF2B5EF4-FFF2-40B4-BE49-F238E27FC236}">
                  <a16:creationId xmlns:a16="http://schemas.microsoft.com/office/drawing/2014/main" id="{B048F7E0-1AB8-4352-802B-75352E490C14}"/>
                </a:ext>
              </a:extLst>
            </p:cNvPr>
            <p:cNvSpPr txBox="1"/>
            <p:nvPr/>
          </p:nvSpPr>
          <p:spPr>
            <a:xfrm rot="5400000">
              <a:off x="10455371" y="863267"/>
              <a:ext cx="437676" cy="205292"/>
            </a:xfrm>
            <a:prstGeom prst="rect">
              <a:avLst/>
            </a:prstGeom>
            <a:solidFill>
              <a:schemeClr val="accent4"/>
            </a:solidFill>
            <a:ln w="12700">
              <a:solidFill>
                <a:schemeClr val="accent4"/>
              </a:solidFill>
            </a:ln>
          </p:spPr>
          <p:txBody>
            <a:bodyPr wrap="square" lIns="0" tIns="91440" rIns="0" bIns="0" rtlCol="0" anchor="b" anchorCtr="0">
              <a:spAutoFit/>
            </a:bodyPr>
            <a:lstStyle/>
            <a:p>
              <a:pPr algn="ctr"/>
              <a:r>
                <a:rPr lang="en-US" sz="900" b="1">
                  <a:solidFill>
                    <a:schemeClr val="accent6"/>
                  </a:solidFill>
                  <a:latin typeface="URW DIN Cond" panose="00000500000000000000" pitchFamily="50" charset="0"/>
                </a:rPr>
                <a:t>SPEAKER</a:t>
              </a:r>
            </a:p>
          </p:txBody>
        </p:sp>
        <p:sp>
          <p:nvSpPr>
            <p:cNvPr id="53" name="Rectangle 52">
              <a:extLst>
                <a:ext uri="{FF2B5EF4-FFF2-40B4-BE49-F238E27FC236}">
                  <a16:creationId xmlns:a16="http://schemas.microsoft.com/office/drawing/2014/main" id="{CC6E505A-8B59-426E-8D45-850EDC3F9A38}"/>
                </a:ext>
              </a:extLst>
            </p:cNvPr>
            <p:cNvSpPr/>
            <p:nvPr/>
          </p:nvSpPr>
          <p:spPr>
            <a:xfrm>
              <a:off x="9031207" y="806284"/>
              <a:ext cx="1051022" cy="355840"/>
            </a:xfrm>
            <a:prstGeom prst="rect">
              <a:avLst/>
            </a:prstGeom>
          </p:spPr>
          <p:txBody>
            <a:bodyPr wrap="square">
              <a:spAutoFit/>
            </a:bodyPr>
            <a:lstStyle/>
            <a:p>
              <a:pPr algn="r"/>
              <a:r>
                <a:rPr lang="en-US" sz="1000" b="1">
                  <a:solidFill>
                    <a:schemeClr val="bg1"/>
                  </a:solidFill>
                  <a:latin typeface="URW DIN Cond" panose="00000500000000000000" pitchFamily="50" charset="0"/>
                  <a:cs typeface="AECOM Sans XBold" panose="020B0804020202020204" pitchFamily="34" charset="0"/>
                </a:rPr>
                <a:t>Julia Suprock, AICP</a:t>
              </a:r>
            </a:p>
            <a:p>
              <a:pPr algn="r"/>
              <a:r>
                <a:rPr lang="en-US" sz="1000">
                  <a:solidFill>
                    <a:schemeClr val="bg1"/>
                  </a:solidFill>
                  <a:latin typeface="URW DIN Cond" panose="00000500000000000000" pitchFamily="50" charset="0"/>
                </a:rPr>
                <a:t>Planning Manager</a:t>
              </a:r>
            </a:p>
          </p:txBody>
        </p:sp>
        <p:sp>
          <p:nvSpPr>
            <p:cNvPr id="54" name="Rectangle 53">
              <a:extLst>
                <a:ext uri="{FF2B5EF4-FFF2-40B4-BE49-F238E27FC236}">
                  <a16:creationId xmlns:a16="http://schemas.microsoft.com/office/drawing/2014/main" id="{0AECAB18-4455-41D8-B841-4B3BA4EB28CA}"/>
                </a:ext>
              </a:extLst>
            </p:cNvPr>
            <p:cNvSpPr/>
            <p:nvPr/>
          </p:nvSpPr>
          <p:spPr>
            <a:xfrm>
              <a:off x="10128219" y="747075"/>
              <a:ext cx="437675" cy="437675"/>
            </a:xfrm>
            <a:prstGeom prst="rect">
              <a:avLst/>
            </a:prstGeom>
            <a:blipFill>
              <a:blip r:embed="rId4"/>
              <a:srcRect/>
              <a:stretch>
                <a:fillRect t="-3125" b="-3125"/>
              </a:stretch>
            </a:bli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55" name="Rectangle 54">
              <a:extLst>
                <a:ext uri="{FF2B5EF4-FFF2-40B4-BE49-F238E27FC236}">
                  <a16:creationId xmlns:a16="http://schemas.microsoft.com/office/drawing/2014/main" id="{DFA15A34-A1B5-4F22-B3D3-C3A8A5E43D07}"/>
                </a:ext>
              </a:extLst>
            </p:cNvPr>
            <p:cNvSpPr/>
            <p:nvPr/>
          </p:nvSpPr>
          <p:spPr>
            <a:xfrm>
              <a:off x="10082553" y="864148"/>
              <a:ext cx="93719" cy="93719"/>
            </a:xfrm>
            <a:prstGeom prst="rect">
              <a:avLst/>
            </a:prstGeom>
            <a:solidFill>
              <a:schemeClr val="accent3"/>
            </a:solidFill>
            <a:ln w="3175">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sp>
        <p:nvSpPr>
          <p:cNvPr id="61" name="Content Placeholder 2">
            <a:extLst>
              <a:ext uri="{FF2B5EF4-FFF2-40B4-BE49-F238E27FC236}">
                <a16:creationId xmlns:a16="http://schemas.microsoft.com/office/drawing/2014/main" id="{7E11F83F-D030-46DA-8976-D4D5F8AFEF25}"/>
              </a:ext>
            </a:extLst>
          </p:cNvPr>
          <p:cNvSpPr txBox="1">
            <a:spLocks/>
          </p:cNvSpPr>
          <p:nvPr/>
        </p:nvSpPr>
        <p:spPr>
          <a:xfrm>
            <a:off x="5040610" y="2948472"/>
            <a:ext cx="6994363" cy="3282572"/>
          </a:xfrm>
          <a:prstGeom prst="rect">
            <a:avLst/>
          </a:prstGeom>
        </p:spPr>
        <p:txBody>
          <a:bodyPr vert="horz" lIns="0" tIns="0" rIns="0" bIns="0" rtlCol="0">
            <a:noAutofit/>
          </a:bodyPr>
          <a:lstStyle>
            <a:lvl1pPr marL="171442" indent="-182880" algn="l" defTabSz="685766" rtl="0" eaLnBrk="1" latinLnBrk="0" hangingPunct="1">
              <a:lnSpc>
                <a:spcPct val="100000"/>
              </a:lnSpc>
              <a:spcBef>
                <a:spcPts val="750"/>
              </a:spcBef>
              <a:buClr>
                <a:schemeClr val="accent3"/>
              </a:buClr>
              <a:buFont typeface="Arial" panose="020B0604020202020204" pitchFamily="34" charset="0"/>
              <a:buChar char="•"/>
              <a:defRPr sz="2000" b="0" i="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1pPr>
            <a:lvl2pPr marL="401638" indent="-195263" algn="l" defTabSz="685766" rtl="0" eaLnBrk="1" latinLnBrk="0" hangingPunct="1">
              <a:lnSpc>
                <a:spcPct val="100000"/>
              </a:lnSpc>
              <a:spcBef>
                <a:spcPts val="300"/>
              </a:spcBef>
              <a:buFont typeface="AECOM Sans Light" panose="020B0404020202020204" pitchFamily="34" charset="0"/>
              <a:buChar char="‒"/>
              <a:defRPr sz="1800" b="0" i="0" kern="1200">
                <a:solidFill>
                  <a:schemeClr val="tx1"/>
                </a:solidFill>
                <a:latin typeface="AECOM Sans Light" panose="020B0404020202020204" pitchFamily="34" charset="0"/>
                <a:ea typeface="AECOM Sans Light" panose="020B0404020202020204" pitchFamily="34" charset="0"/>
                <a:cs typeface="AECOM Sans Light" panose="020B0404020202020204" pitchFamily="34" charset="0"/>
              </a:defRPr>
            </a:lvl2pPr>
            <a:lvl3pPr marL="631825" indent="-230188" algn="l" defTabSz="685766" rtl="0" eaLnBrk="1" latinLnBrk="0" hangingPunct="1">
              <a:lnSpc>
                <a:spcPct val="100000"/>
              </a:lnSpc>
              <a:spcBef>
                <a:spcPts val="300"/>
              </a:spcBef>
              <a:buFont typeface="Arial" panose="020B0604020202020204" pitchFamily="34" charset="0"/>
              <a:buChar char="•"/>
              <a:defRPr sz="1600" b="0" i="0" kern="1200">
                <a:solidFill>
                  <a:schemeClr val="tx1"/>
                </a:solidFill>
                <a:latin typeface="AECOM Sans Light" panose="020B0404020202020204" pitchFamily="34" charset="0"/>
                <a:ea typeface="AECOM Sans Light" panose="020B0404020202020204" pitchFamily="34" charset="0"/>
                <a:cs typeface="AECOM Sans Light" panose="020B0404020202020204" pitchFamily="34" charset="0"/>
              </a:defRPr>
            </a:lvl3pPr>
            <a:lvl4pPr marL="854075" indent="-222250" algn="l" defTabSz="685766" rtl="0" eaLnBrk="1" latinLnBrk="0" hangingPunct="1">
              <a:lnSpc>
                <a:spcPct val="100000"/>
              </a:lnSpc>
              <a:spcBef>
                <a:spcPts val="300"/>
              </a:spcBef>
              <a:buFont typeface="Symbol" panose="05050102010706020507" pitchFamily="18" charset="2"/>
              <a:buChar char=""/>
              <a:defRPr lang="en-US" sz="1600" b="0" i="0" kern="1200">
                <a:solidFill>
                  <a:schemeClr val="tx1"/>
                </a:solidFill>
                <a:effectLst/>
                <a:latin typeface="AECOM Sans Light" panose="020B0404020202020204" pitchFamily="34" charset="0"/>
                <a:ea typeface="AECOM Sans Light" panose="020B0404020202020204" pitchFamily="34" charset="0"/>
                <a:cs typeface="AECOM Sans Light" panose="020B0404020202020204" pitchFamily="34" charset="0"/>
              </a:defRPr>
            </a:lvl4pPr>
            <a:lvl5pPr marL="1005840" indent="-137160" algn="l" defTabSz="685766" rtl="0" eaLnBrk="1" latinLnBrk="0" hangingPunct="1">
              <a:lnSpc>
                <a:spcPct val="90000"/>
              </a:lnSpc>
              <a:spcBef>
                <a:spcPts val="300"/>
              </a:spcBef>
              <a:buFont typeface="Arial"/>
              <a:buChar char="•"/>
              <a:defRPr sz="1400" b="0" i="0" kern="1200">
                <a:solidFill>
                  <a:schemeClr val="tx1"/>
                </a:solidFill>
                <a:latin typeface="AECOM Sans Light" panose="020B0404020202020204" pitchFamily="34" charset="0"/>
                <a:ea typeface="AECOM Sans Light" panose="020B0404020202020204" pitchFamily="34" charset="0"/>
                <a:cs typeface="AECOM Sans Light" panose="020B0404020202020204" pitchFamily="34" charset="0"/>
              </a:defRPr>
            </a:lvl5pPr>
            <a:lvl6pPr marL="1885856"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sz="1800" b="1">
                <a:solidFill>
                  <a:schemeClr val="bg1"/>
                </a:solidFill>
              </a:rPr>
              <a:t>Improve Northern Communities’ connection with Charlotte</a:t>
            </a:r>
          </a:p>
          <a:p>
            <a:pPr lvl="1"/>
            <a:r>
              <a:rPr lang="en-US" sz="1600">
                <a:solidFill>
                  <a:schemeClr val="bg1"/>
                </a:solidFill>
              </a:rPr>
              <a:t>Different markets, different users</a:t>
            </a:r>
          </a:p>
          <a:p>
            <a:pPr lvl="1">
              <a:spcAft>
                <a:spcPts val="1800"/>
              </a:spcAft>
            </a:pPr>
            <a:r>
              <a:rPr lang="en-US" sz="1600">
                <a:solidFill>
                  <a:schemeClr val="bg1"/>
                </a:solidFill>
              </a:rPr>
              <a:t>Connections to/from the BRT</a:t>
            </a:r>
          </a:p>
          <a:p>
            <a:r>
              <a:rPr lang="en-US" sz="1800" b="1">
                <a:solidFill>
                  <a:schemeClr val="bg1"/>
                </a:solidFill>
              </a:rPr>
              <a:t>Support the Northern Communities’ growth goals</a:t>
            </a:r>
          </a:p>
          <a:p>
            <a:pPr lvl="1">
              <a:spcAft>
                <a:spcPts val="1800"/>
              </a:spcAft>
            </a:pPr>
            <a:r>
              <a:rPr lang="en-US" sz="1600">
                <a:solidFill>
                  <a:schemeClr val="bg1"/>
                </a:solidFill>
              </a:rPr>
              <a:t>Context sensitive growth that reflects each community’s values</a:t>
            </a:r>
          </a:p>
          <a:p>
            <a:r>
              <a:rPr lang="en-US" sz="1800" b="1">
                <a:solidFill>
                  <a:schemeClr val="bg1"/>
                </a:solidFill>
              </a:rPr>
              <a:t>Align with the Regional Connect Beyond Plan</a:t>
            </a:r>
          </a:p>
          <a:p>
            <a:pPr lvl="1"/>
            <a:r>
              <a:rPr lang="en-US" sz="1600">
                <a:solidFill>
                  <a:schemeClr val="bg1"/>
                </a:solidFill>
              </a:rPr>
              <a:t>Integrate with and support existing plans</a:t>
            </a:r>
          </a:p>
          <a:p>
            <a:endParaRPr lang="en-US" sz="1100">
              <a:solidFill>
                <a:schemeClr val="bg1"/>
              </a:solidFill>
            </a:endParaRPr>
          </a:p>
        </p:txBody>
      </p:sp>
      <p:cxnSp>
        <p:nvCxnSpPr>
          <p:cNvPr id="62" name="Straight Connector 61">
            <a:extLst>
              <a:ext uri="{FF2B5EF4-FFF2-40B4-BE49-F238E27FC236}">
                <a16:creationId xmlns:a16="http://schemas.microsoft.com/office/drawing/2014/main" id="{DA943E9E-B01A-4A6D-BABE-6D7076B98805}"/>
              </a:ext>
            </a:extLst>
          </p:cNvPr>
          <p:cNvCxnSpPr>
            <a:cxnSpLocks/>
          </p:cNvCxnSpPr>
          <p:nvPr/>
        </p:nvCxnSpPr>
        <p:spPr>
          <a:xfrm>
            <a:off x="4606398" y="2391067"/>
            <a:ext cx="6994363" cy="0"/>
          </a:xfrm>
          <a:prstGeom prst="line">
            <a:avLst/>
          </a:prstGeom>
          <a:ln>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A964DE4D-7280-4C3B-89AA-462F864C384C}"/>
              </a:ext>
            </a:extLst>
          </p:cNvPr>
          <p:cNvSpPr txBox="1"/>
          <p:nvPr/>
        </p:nvSpPr>
        <p:spPr>
          <a:xfrm>
            <a:off x="11841018" y="6604000"/>
            <a:ext cx="350982" cy="230832"/>
          </a:xfrm>
          <a:prstGeom prst="rect">
            <a:avLst/>
          </a:prstGeom>
          <a:noFill/>
        </p:spPr>
        <p:txBody>
          <a:bodyPr wrap="square" rtlCol="0">
            <a:spAutoFit/>
          </a:bodyPr>
          <a:lstStyle/>
          <a:p>
            <a:pPr algn="r"/>
            <a:fld id="{2F1A365D-142C-4E94-BFF5-EF4981D38585}" type="slidenum">
              <a:rPr lang="en-US" sz="900" b="1" smtClean="0">
                <a:solidFill>
                  <a:schemeClr val="bg1"/>
                </a:solidFill>
              </a:rPr>
              <a:pPr algn="r"/>
              <a:t>12</a:t>
            </a:fld>
            <a:endParaRPr lang="en-US" sz="900" b="1">
              <a:solidFill>
                <a:schemeClr val="bg1"/>
              </a:solidFill>
            </a:endParaRPr>
          </a:p>
        </p:txBody>
      </p:sp>
    </p:spTree>
    <p:extLst>
      <p:ext uri="{BB962C8B-B14F-4D97-AF65-F5344CB8AC3E}">
        <p14:creationId xmlns:p14="http://schemas.microsoft.com/office/powerpoint/2010/main" val="3915377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6F58033-9318-42C7-A1C2-CDAC83238B9C}"/>
              </a:ext>
            </a:extLst>
          </p:cNvPr>
          <p:cNvSpPr/>
          <p:nvPr/>
        </p:nvSpPr>
        <p:spPr>
          <a:xfrm>
            <a:off x="0" y="1144993"/>
            <a:ext cx="12191999" cy="40117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A612EB39-638E-46B3-A30A-31C36FED2474}"/>
              </a:ext>
            </a:extLst>
          </p:cNvPr>
          <p:cNvSpPr>
            <a:spLocks noGrp="1"/>
          </p:cNvSpPr>
          <p:nvPr>
            <p:ph type="title"/>
          </p:nvPr>
        </p:nvSpPr>
        <p:spPr>
          <a:xfrm>
            <a:off x="457200" y="390859"/>
            <a:ext cx="11275600" cy="711602"/>
          </a:xfrm>
        </p:spPr>
        <p:txBody>
          <a:bodyPr/>
          <a:lstStyle/>
          <a:p>
            <a:r>
              <a:rPr lang="en-US"/>
              <a:t>Planning Schedule</a:t>
            </a:r>
          </a:p>
        </p:txBody>
      </p:sp>
      <p:grpSp>
        <p:nvGrpSpPr>
          <p:cNvPr id="60" name="Group 59">
            <a:extLst>
              <a:ext uri="{FF2B5EF4-FFF2-40B4-BE49-F238E27FC236}">
                <a16:creationId xmlns:a16="http://schemas.microsoft.com/office/drawing/2014/main" id="{7901E083-AA0F-42A8-BEAA-6DE6A54A1FC8}"/>
              </a:ext>
            </a:extLst>
          </p:cNvPr>
          <p:cNvGrpSpPr/>
          <p:nvPr/>
        </p:nvGrpSpPr>
        <p:grpSpPr>
          <a:xfrm>
            <a:off x="10230626" y="515223"/>
            <a:ext cx="1962824" cy="492127"/>
            <a:chOff x="9031207" y="747075"/>
            <a:chExt cx="1745648" cy="437676"/>
          </a:xfrm>
        </p:grpSpPr>
        <p:sp>
          <p:nvSpPr>
            <p:cNvPr id="61" name="TextBox 60">
              <a:extLst>
                <a:ext uri="{FF2B5EF4-FFF2-40B4-BE49-F238E27FC236}">
                  <a16:creationId xmlns:a16="http://schemas.microsoft.com/office/drawing/2014/main" id="{DEF8AE0A-9147-4D55-95BF-1B26B5BB2EEA}"/>
                </a:ext>
              </a:extLst>
            </p:cNvPr>
            <p:cNvSpPr txBox="1"/>
            <p:nvPr/>
          </p:nvSpPr>
          <p:spPr>
            <a:xfrm rot="5400000">
              <a:off x="10455371" y="863267"/>
              <a:ext cx="437676" cy="205292"/>
            </a:xfrm>
            <a:prstGeom prst="rect">
              <a:avLst/>
            </a:prstGeom>
            <a:solidFill>
              <a:schemeClr val="accent4"/>
            </a:solidFill>
            <a:ln w="12700">
              <a:solidFill>
                <a:schemeClr val="accent4"/>
              </a:solidFill>
            </a:ln>
          </p:spPr>
          <p:txBody>
            <a:bodyPr wrap="square" lIns="0" tIns="91440" rIns="0" bIns="0" rtlCol="0" anchor="b" anchorCtr="0">
              <a:spAutoFit/>
            </a:bodyPr>
            <a:lstStyle/>
            <a:p>
              <a:pPr algn="ctr"/>
              <a:r>
                <a:rPr lang="en-US" sz="900" b="1">
                  <a:solidFill>
                    <a:schemeClr val="accent6"/>
                  </a:solidFill>
                  <a:latin typeface="URW DIN Cond" panose="00000500000000000000" pitchFamily="50" charset="0"/>
                </a:rPr>
                <a:t>SPEAKER</a:t>
              </a:r>
            </a:p>
          </p:txBody>
        </p:sp>
        <p:sp>
          <p:nvSpPr>
            <p:cNvPr id="62" name="Rectangle 61">
              <a:extLst>
                <a:ext uri="{FF2B5EF4-FFF2-40B4-BE49-F238E27FC236}">
                  <a16:creationId xmlns:a16="http://schemas.microsoft.com/office/drawing/2014/main" id="{44724434-2E29-4CBE-8857-34DEDB481703}"/>
                </a:ext>
              </a:extLst>
            </p:cNvPr>
            <p:cNvSpPr/>
            <p:nvPr/>
          </p:nvSpPr>
          <p:spPr>
            <a:xfrm>
              <a:off x="9031207" y="806284"/>
              <a:ext cx="1051022" cy="355840"/>
            </a:xfrm>
            <a:prstGeom prst="rect">
              <a:avLst/>
            </a:prstGeom>
          </p:spPr>
          <p:txBody>
            <a:bodyPr wrap="square">
              <a:spAutoFit/>
            </a:bodyPr>
            <a:lstStyle/>
            <a:p>
              <a:pPr algn="r"/>
              <a:r>
                <a:rPr lang="en-US" sz="1000" b="1">
                  <a:solidFill>
                    <a:schemeClr val="bg1"/>
                  </a:solidFill>
                  <a:latin typeface="URW DIN Cond" panose="00000500000000000000" pitchFamily="50" charset="0"/>
                  <a:cs typeface="AECOM Sans XBold" panose="020B0804020202020204" pitchFamily="34" charset="0"/>
                </a:rPr>
                <a:t>Julia Suprock, AICP</a:t>
              </a:r>
            </a:p>
            <a:p>
              <a:pPr algn="r"/>
              <a:r>
                <a:rPr lang="en-US" sz="1000">
                  <a:solidFill>
                    <a:schemeClr val="bg1"/>
                  </a:solidFill>
                  <a:latin typeface="URW DIN Cond" panose="00000500000000000000" pitchFamily="50" charset="0"/>
                </a:rPr>
                <a:t>Planning Manager</a:t>
              </a:r>
            </a:p>
          </p:txBody>
        </p:sp>
        <p:sp>
          <p:nvSpPr>
            <p:cNvPr id="63" name="Rectangle 62">
              <a:extLst>
                <a:ext uri="{FF2B5EF4-FFF2-40B4-BE49-F238E27FC236}">
                  <a16:creationId xmlns:a16="http://schemas.microsoft.com/office/drawing/2014/main" id="{9F883035-0C64-44BA-AF3A-1870CB396153}"/>
                </a:ext>
              </a:extLst>
            </p:cNvPr>
            <p:cNvSpPr/>
            <p:nvPr/>
          </p:nvSpPr>
          <p:spPr>
            <a:xfrm>
              <a:off x="10128219" y="747075"/>
              <a:ext cx="437675" cy="437675"/>
            </a:xfrm>
            <a:prstGeom prst="rect">
              <a:avLst/>
            </a:prstGeom>
            <a:blipFill>
              <a:blip r:embed="rId2"/>
              <a:srcRect/>
              <a:stretch>
                <a:fillRect t="-3125" b="-3125"/>
              </a:stretch>
            </a:bli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64" name="Rectangle 63">
              <a:extLst>
                <a:ext uri="{FF2B5EF4-FFF2-40B4-BE49-F238E27FC236}">
                  <a16:creationId xmlns:a16="http://schemas.microsoft.com/office/drawing/2014/main" id="{7F4AF377-0523-45AB-8D3E-0DCF7AD33F6F}"/>
                </a:ext>
              </a:extLst>
            </p:cNvPr>
            <p:cNvSpPr/>
            <p:nvPr/>
          </p:nvSpPr>
          <p:spPr>
            <a:xfrm>
              <a:off x="10082553" y="864148"/>
              <a:ext cx="93719" cy="93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sp>
        <p:nvSpPr>
          <p:cNvPr id="55" name="TextBox 54">
            <a:extLst>
              <a:ext uri="{FF2B5EF4-FFF2-40B4-BE49-F238E27FC236}">
                <a16:creationId xmlns:a16="http://schemas.microsoft.com/office/drawing/2014/main" id="{D10CAAC9-9EA3-4880-B402-5AE0069E9068}"/>
              </a:ext>
            </a:extLst>
          </p:cNvPr>
          <p:cNvSpPr txBox="1"/>
          <p:nvPr/>
        </p:nvSpPr>
        <p:spPr>
          <a:xfrm>
            <a:off x="11841018" y="6604000"/>
            <a:ext cx="350982" cy="230832"/>
          </a:xfrm>
          <a:prstGeom prst="rect">
            <a:avLst/>
          </a:prstGeom>
          <a:noFill/>
        </p:spPr>
        <p:txBody>
          <a:bodyPr wrap="square" rtlCol="0">
            <a:spAutoFit/>
          </a:bodyPr>
          <a:lstStyle/>
          <a:p>
            <a:pPr algn="r"/>
            <a:fld id="{2F1A365D-142C-4E94-BFF5-EF4981D38585}" type="slidenum">
              <a:rPr lang="en-US" sz="900" b="1" smtClean="0">
                <a:solidFill>
                  <a:schemeClr val="accent4"/>
                </a:solidFill>
              </a:rPr>
              <a:pPr algn="r"/>
              <a:t>13</a:t>
            </a:fld>
            <a:endParaRPr lang="en-US" sz="900" b="1">
              <a:solidFill>
                <a:schemeClr val="accent4"/>
              </a:solidFill>
            </a:endParaRPr>
          </a:p>
        </p:txBody>
      </p:sp>
      <p:pic>
        <p:nvPicPr>
          <p:cNvPr id="4" name="Picture 3">
            <a:extLst>
              <a:ext uri="{FF2B5EF4-FFF2-40B4-BE49-F238E27FC236}">
                <a16:creationId xmlns:a16="http://schemas.microsoft.com/office/drawing/2014/main" id="{7E444AB1-27C9-47FC-9A22-7CAFE5A943C7}"/>
              </a:ext>
            </a:extLst>
          </p:cNvPr>
          <p:cNvPicPr>
            <a:picLocks noChangeAspect="1"/>
          </p:cNvPicPr>
          <p:nvPr/>
        </p:nvPicPr>
        <p:blipFill>
          <a:blip r:embed="rId3"/>
          <a:srcRect/>
          <a:stretch/>
        </p:blipFill>
        <p:spPr>
          <a:xfrm>
            <a:off x="457200" y="999837"/>
            <a:ext cx="10933706" cy="5904201"/>
          </a:xfrm>
          <a:prstGeom prst="rect">
            <a:avLst/>
          </a:prstGeom>
        </p:spPr>
      </p:pic>
      <p:sp>
        <p:nvSpPr>
          <p:cNvPr id="6" name="Rectangle 5">
            <a:extLst>
              <a:ext uri="{FF2B5EF4-FFF2-40B4-BE49-F238E27FC236}">
                <a16:creationId xmlns:a16="http://schemas.microsoft.com/office/drawing/2014/main" id="{1EEF13EE-0AC0-44CE-BA41-B15A880D8EF2}"/>
              </a:ext>
            </a:extLst>
          </p:cNvPr>
          <p:cNvSpPr/>
          <p:nvPr/>
        </p:nvSpPr>
        <p:spPr>
          <a:xfrm>
            <a:off x="6751674" y="6477769"/>
            <a:ext cx="4157331" cy="229403"/>
          </a:xfrm>
          <a:prstGeom prst="rect">
            <a:avLst/>
          </a:prstGeom>
          <a:noFill/>
          <a:ln>
            <a:solidFill>
              <a:schemeClr val="accent4">
                <a:lumMod val="20000"/>
                <a:lumOff val="8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13393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aphic 3">
            <a:extLst>
              <a:ext uri="{FF2B5EF4-FFF2-40B4-BE49-F238E27FC236}">
                <a16:creationId xmlns:a16="http://schemas.microsoft.com/office/drawing/2014/main" id="{E734F9D4-1631-4DF6-AD91-9DA6FA422CC1}"/>
              </a:ext>
            </a:extLst>
          </p:cNvPr>
          <p:cNvGrpSpPr/>
          <p:nvPr/>
        </p:nvGrpSpPr>
        <p:grpSpPr>
          <a:xfrm>
            <a:off x="457200" y="1858248"/>
            <a:ext cx="10620943" cy="4161610"/>
            <a:chOff x="690921" y="1998920"/>
            <a:chExt cx="10620943" cy="4161610"/>
          </a:xfrm>
          <a:solidFill>
            <a:schemeClr val="accent1"/>
          </a:solidFill>
        </p:grpSpPr>
        <p:grpSp>
          <p:nvGrpSpPr>
            <p:cNvPr id="54" name="Graphic 3">
              <a:extLst>
                <a:ext uri="{FF2B5EF4-FFF2-40B4-BE49-F238E27FC236}">
                  <a16:creationId xmlns:a16="http://schemas.microsoft.com/office/drawing/2014/main" id="{E734F9D4-1631-4DF6-AD91-9DA6FA422CC1}"/>
                </a:ext>
              </a:extLst>
            </p:cNvPr>
            <p:cNvGrpSpPr/>
            <p:nvPr/>
          </p:nvGrpSpPr>
          <p:grpSpPr>
            <a:xfrm>
              <a:off x="1303800" y="2357007"/>
              <a:ext cx="10008064" cy="3803523"/>
              <a:chOff x="1303800" y="2357007"/>
              <a:chExt cx="10008064" cy="3803523"/>
            </a:xfrm>
            <a:solidFill>
              <a:schemeClr val="accent1"/>
            </a:solidFill>
          </p:grpSpPr>
          <p:grpSp>
            <p:nvGrpSpPr>
              <p:cNvPr id="73" name="Graphic 3">
                <a:extLst>
                  <a:ext uri="{FF2B5EF4-FFF2-40B4-BE49-F238E27FC236}">
                    <a16:creationId xmlns:a16="http://schemas.microsoft.com/office/drawing/2014/main" id="{E734F9D4-1631-4DF6-AD91-9DA6FA422CC1}"/>
                  </a:ext>
                </a:extLst>
              </p:cNvPr>
              <p:cNvGrpSpPr/>
              <p:nvPr/>
            </p:nvGrpSpPr>
            <p:grpSpPr>
              <a:xfrm>
                <a:off x="1303800" y="2357007"/>
                <a:ext cx="10008064" cy="1764610"/>
                <a:chOff x="1303800" y="2357007"/>
                <a:chExt cx="10008064" cy="1764610"/>
              </a:xfrm>
              <a:solidFill>
                <a:srgbClr val="CFD1D7"/>
              </a:solidFill>
            </p:grpSpPr>
            <p:sp>
              <p:nvSpPr>
                <p:cNvPr id="74" name="Freeform: Shape 73">
                  <a:extLst>
                    <a:ext uri="{FF2B5EF4-FFF2-40B4-BE49-F238E27FC236}">
                      <a16:creationId xmlns:a16="http://schemas.microsoft.com/office/drawing/2014/main" id="{18954C95-D4A5-44C8-8744-92DAC8E7B117}"/>
                    </a:ext>
                  </a:extLst>
                </p:cNvPr>
                <p:cNvSpPr/>
                <p:nvPr/>
              </p:nvSpPr>
              <p:spPr>
                <a:xfrm>
                  <a:off x="1303800" y="3239455"/>
                  <a:ext cx="9296481" cy="14346"/>
                </a:xfrm>
                <a:custGeom>
                  <a:avLst/>
                  <a:gdLst>
                    <a:gd name="connsiteX0" fmla="*/ 0 w 9296480"/>
                    <a:gd name="connsiteY0" fmla="*/ 0 h 0"/>
                    <a:gd name="connsiteX1" fmla="*/ 9307384 w 9296480"/>
                    <a:gd name="connsiteY1" fmla="*/ 0 h 0"/>
                  </a:gdLst>
                  <a:ahLst/>
                  <a:cxnLst>
                    <a:cxn ang="0">
                      <a:pos x="connsiteX0" y="connsiteY0"/>
                    </a:cxn>
                    <a:cxn ang="0">
                      <a:pos x="connsiteX1" y="connsiteY1"/>
                    </a:cxn>
                  </a:cxnLst>
                  <a:rect l="l" t="t" r="r" b="b"/>
                  <a:pathLst>
                    <a:path w="9296480">
                      <a:moveTo>
                        <a:pt x="0" y="0"/>
                      </a:moveTo>
                      <a:lnTo>
                        <a:pt x="9307384" y="0"/>
                      </a:lnTo>
                    </a:path>
                  </a:pathLst>
                </a:custGeom>
                <a:ln w="653245" cap="rnd">
                  <a:solidFill>
                    <a:srgbClr val="CFD1D7"/>
                  </a:solid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88C712F5-8FFB-45DD-A158-1A285D2823F9}"/>
                    </a:ext>
                  </a:extLst>
                </p:cNvPr>
                <p:cNvSpPr/>
                <p:nvPr/>
              </p:nvSpPr>
              <p:spPr>
                <a:xfrm>
                  <a:off x="10365000" y="2357007"/>
                  <a:ext cx="946864" cy="1764610"/>
                </a:xfrm>
                <a:custGeom>
                  <a:avLst/>
                  <a:gdLst>
                    <a:gd name="connsiteX0" fmla="*/ 949159 w 946863"/>
                    <a:gd name="connsiteY0" fmla="*/ 882448 h 1764609"/>
                    <a:gd name="connsiteX1" fmla="*/ 0 w 946863"/>
                    <a:gd name="connsiteY1" fmla="*/ 0 h 1764609"/>
                    <a:gd name="connsiteX2" fmla="*/ 0 w 946863"/>
                    <a:gd name="connsiteY2" fmla="*/ 1764753 h 1764609"/>
                  </a:gdLst>
                  <a:ahLst/>
                  <a:cxnLst>
                    <a:cxn ang="0">
                      <a:pos x="connsiteX0" y="connsiteY0"/>
                    </a:cxn>
                    <a:cxn ang="0">
                      <a:pos x="connsiteX1" y="connsiteY1"/>
                    </a:cxn>
                    <a:cxn ang="0">
                      <a:pos x="connsiteX2" y="connsiteY2"/>
                    </a:cxn>
                  </a:cxnLst>
                  <a:rect l="l" t="t" r="r" b="b"/>
                  <a:pathLst>
                    <a:path w="946863" h="1764609">
                      <a:moveTo>
                        <a:pt x="949159" y="882448"/>
                      </a:moveTo>
                      <a:lnTo>
                        <a:pt x="0" y="0"/>
                      </a:lnTo>
                      <a:lnTo>
                        <a:pt x="0" y="1764753"/>
                      </a:lnTo>
                      <a:close/>
                    </a:path>
                  </a:pathLst>
                </a:custGeom>
                <a:solidFill>
                  <a:srgbClr val="CFD1D7"/>
                </a:solidFill>
                <a:ln w="14344" cap="flat">
                  <a:noFill/>
                  <a:prstDash val="solid"/>
                  <a:miter/>
                </a:ln>
              </p:spPr>
              <p:txBody>
                <a:bodyPr rtlCol="0" anchor="ctr"/>
                <a:lstStyle/>
                <a:p>
                  <a:endParaRPr lang="en-US"/>
                </a:p>
              </p:txBody>
            </p:sp>
          </p:grpSp>
          <p:grpSp>
            <p:nvGrpSpPr>
              <p:cNvPr id="76" name="Graphic 3">
                <a:extLst>
                  <a:ext uri="{FF2B5EF4-FFF2-40B4-BE49-F238E27FC236}">
                    <a16:creationId xmlns:a16="http://schemas.microsoft.com/office/drawing/2014/main" id="{E734F9D4-1631-4DF6-AD91-9DA6FA422CC1}"/>
                  </a:ext>
                </a:extLst>
              </p:cNvPr>
              <p:cNvGrpSpPr/>
              <p:nvPr/>
            </p:nvGrpSpPr>
            <p:grpSpPr>
              <a:xfrm>
                <a:off x="1303800" y="3373307"/>
                <a:ext cx="10008064" cy="1764610"/>
                <a:chOff x="1303800" y="3373307"/>
                <a:chExt cx="10008064" cy="1764610"/>
              </a:xfrm>
              <a:solidFill>
                <a:srgbClr val="FDD4C2"/>
              </a:solidFill>
            </p:grpSpPr>
            <p:sp>
              <p:nvSpPr>
                <p:cNvPr id="77" name="Freeform: Shape 76">
                  <a:extLst>
                    <a:ext uri="{FF2B5EF4-FFF2-40B4-BE49-F238E27FC236}">
                      <a16:creationId xmlns:a16="http://schemas.microsoft.com/office/drawing/2014/main" id="{80D2210F-12DC-4FB8-B883-F1155BB6F793}"/>
                    </a:ext>
                  </a:extLst>
                </p:cNvPr>
                <p:cNvSpPr/>
                <p:nvPr/>
              </p:nvSpPr>
              <p:spPr>
                <a:xfrm>
                  <a:off x="1303800" y="4255612"/>
                  <a:ext cx="9296481" cy="14346"/>
                </a:xfrm>
                <a:custGeom>
                  <a:avLst/>
                  <a:gdLst>
                    <a:gd name="connsiteX0" fmla="*/ 0 w 9296480"/>
                    <a:gd name="connsiteY0" fmla="*/ 0 h 0"/>
                    <a:gd name="connsiteX1" fmla="*/ 9307384 w 9296480"/>
                    <a:gd name="connsiteY1" fmla="*/ 0 h 0"/>
                  </a:gdLst>
                  <a:ahLst/>
                  <a:cxnLst>
                    <a:cxn ang="0">
                      <a:pos x="connsiteX0" y="connsiteY0"/>
                    </a:cxn>
                    <a:cxn ang="0">
                      <a:pos x="connsiteX1" y="connsiteY1"/>
                    </a:cxn>
                  </a:cxnLst>
                  <a:rect l="l" t="t" r="r" b="b"/>
                  <a:pathLst>
                    <a:path w="9296480">
                      <a:moveTo>
                        <a:pt x="0" y="0"/>
                      </a:moveTo>
                      <a:lnTo>
                        <a:pt x="9307384" y="0"/>
                      </a:lnTo>
                    </a:path>
                  </a:pathLst>
                </a:custGeom>
                <a:ln w="653245" cap="rnd">
                  <a:solidFill>
                    <a:srgbClr val="FDD4C2"/>
                  </a:solid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D317C3A9-6CA3-4F87-BBE8-E005D6AB737E}"/>
                    </a:ext>
                  </a:extLst>
                </p:cNvPr>
                <p:cNvSpPr/>
                <p:nvPr/>
              </p:nvSpPr>
              <p:spPr>
                <a:xfrm>
                  <a:off x="10365000" y="3373307"/>
                  <a:ext cx="946864" cy="1764610"/>
                </a:xfrm>
                <a:custGeom>
                  <a:avLst/>
                  <a:gdLst>
                    <a:gd name="connsiteX0" fmla="*/ 949159 w 946863"/>
                    <a:gd name="connsiteY0" fmla="*/ 882305 h 1764609"/>
                    <a:gd name="connsiteX1" fmla="*/ 0 w 946863"/>
                    <a:gd name="connsiteY1" fmla="*/ 0 h 1764609"/>
                    <a:gd name="connsiteX2" fmla="*/ 0 w 946863"/>
                    <a:gd name="connsiteY2" fmla="*/ 1764753 h 1764609"/>
                  </a:gdLst>
                  <a:ahLst/>
                  <a:cxnLst>
                    <a:cxn ang="0">
                      <a:pos x="connsiteX0" y="connsiteY0"/>
                    </a:cxn>
                    <a:cxn ang="0">
                      <a:pos x="connsiteX1" y="connsiteY1"/>
                    </a:cxn>
                    <a:cxn ang="0">
                      <a:pos x="connsiteX2" y="connsiteY2"/>
                    </a:cxn>
                  </a:cxnLst>
                  <a:rect l="l" t="t" r="r" b="b"/>
                  <a:pathLst>
                    <a:path w="946863" h="1764609">
                      <a:moveTo>
                        <a:pt x="949159" y="882305"/>
                      </a:moveTo>
                      <a:lnTo>
                        <a:pt x="0" y="0"/>
                      </a:lnTo>
                      <a:lnTo>
                        <a:pt x="0" y="1764753"/>
                      </a:lnTo>
                      <a:close/>
                    </a:path>
                  </a:pathLst>
                </a:custGeom>
                <a:solidFill>
                  <a:srgbClr val="FDD4C2"/>
                </a:solidFill>
                <a:ln w="14344" cap="flat">
                  <a:noFill/>
                  <a:prstDash val="solid"/>
                  <a:miter/>
                </a:ln>
              </p:spPr>
              <p:txBody>
                <a:bodyPr rtlCol="0" anchor="ctr"/>
                <a:lstStyle/>
                <a:p>
                  <a:endParaRPr lang="en-US"/>
                </a:p>
              </p:txBody>
            </p:sp>
          </p:grpSp>
          <p:grpSp>
            <p:nvGrpSpPr>
              <p:cNvPr id="79" name="Graphic 3">
                <a:extLst>
                  <a:ext uri="{FF2B5EF4-FFF2-40B4-BE49-F238E27FC236}">
                    <a16:creationId xmlns:a16="http://schemas.microsoft.com/office/drawing/2014/main" id="{E734F9D4-1631-4DF6-AD91-9DA6FA422CC1}"/>
                  </a:ext>
                </a:extLst>
              </p:cNvPr>
              <p:cNvGrpSpPr/>
              <p:nvPr/>
            </p:nvGrpSpPr>
            <p:grpSpPr>
              <a:xfrm>
                <a:off x="1303800" y="4395920"/>
                <a:ext cx="9999455" cy="1764610"/>
                <a:chOff x="1303800" y="4395920"/>
                <a:chExt cx="9999455" cy="1764610"/>
              </a:xfrm>
              <a:solidFill>
                <a:srgbClr val="DAEBC1"/>
              </a:solidFill>
            </p:grpSpPr>
            <p:sp>
              <p:nvSpPr>
                <p:cNvPr id="80" name="Freeform: Shape 79">
                  <a:extLst>
                    <a:ext uri="{FF2B5EF4-FFF2-40B4-BE49-F238E27FC236}">
                      <a16:creationId xmlns:a16="http://schemas.microsoft.com/office/drawing/2014/main" id="{64FE250D-290D-4F27-925D-3B7E950AB8DD}"/>
                    </a:ext>
                  </a:extLst>
                </p:cNvPr>
                <p:cNvSpPr/>
                <p:nvPr/>
              </p:nvSpPr>
              <p:spPr>
                <a:xfrm>
                  <a:off x="1303800" y="5278225"/>
                  <a:ext cx="9296481" cy="14346"/>
                </a:xfrm>
                <a:custGeom>
                  <a:avLst/>
                  <a:gdLst>
                    <a:gd name="connsiteX0" fmla="*/ 0 w 9296480"/>
                    <a:gd name="connsiteY0" fmla="*/ 0 h 0"/>
                    <a:gd name="connsiteX1" fmla="*/ 9307384 w 9296480"/>
                    <a:gd name="connsiteY1" fmla="*/ 0 h 0"/>
                  </a:gdLst>
                  <a:ahLst/>
                  <a:cxnLst>
                    <a:cxn ang="0">
                      <a:pos x="connsiteX0" y="connsiteY0"/>
                    </a:cxn>
                    <a:cxn ang="0">
                      <a:pos x="connsiteX1" y="connsiteY1"/>
                    </a:cxn>
                  </a:cxnLst>
                  <a:rect l="l" t="t" r="r" b="b"/>
                  <a:pathLst>
                    <a:path w="9296480">
                      <a:moveTo>
                        <a:pt x="0" y="0"/>
                      </a:moveTo>
                      <a:lnTo>
                        <a:pt x="9307384" y="0"/>
                      </a:lnTo>
                    </a:path>
                  </a:pathLst>
                </a:custGeom>
                <a:ln w="653245" cap="rnd">
                  <a:solidFill>
                    <a:srgbClr val="DAEBC1"/>
                  </a:solid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D192FB1E-5FBB-4F98-8B53-C111A540E097}"/>
                    </a:ext>
                  </a:extLst>
                </p:cNvPr>
                <p:cNvSpPr/>
                <p:nvPr/>
              </p:nvSpPr>
              <p:spPr>
                <a:xfrm>
                  <a:off x="10365000" y="4395920"/>
                  <a:ext cx="946864" cy="1764610"/>
                </a:xfrm>
                <a:custGeom>
                  <a:avLst/>
                  <a:gdLst>
                    <a:gd name="connsiteX0" fmla="*/ 949159 w 946863"/>
                    <a:gd name="connsiteY0" fmla="*/ 882305 h 1764609"/>
                    <a:gd name="connsiteX1" fmla="*/ 0 w 946863"/>
                    <a:gd name="connsiteY1" fmla="*/ 0 h 1764609"/>
                    <a:gd name="connsiteX2" fmla="*/ 0 w 946863"/>
                    <a:gd name="connsiteY2" fmla="*/ 1764753 h 1764609"/>
                  </a:gdLst>
                  <a:ahLst/>
                  <a:cxnLst>
                    <a:cxn ang="0">
                      <a:pos x="connsiteX0" y="connsiteY0"/>
                    </a:cxn>
                    <a:cxn ang="0">
                      <a:pos x="connsiteX1" y="connsiteY1"/>
                    </a:cxn>
                    <a:cxn ang="0">
                      <a:pos x="connsiteX2" y="connsiteY2"/>
                    </a:cxn>
                  </a:cxnLst>
                  <a:rect l="l" t="t" r="r" b="b"/>
                  <a:pathLst>
                    <a:path w="946863" h="1764609">
                      <a:moveTo>
                        <a:pt x="949159" y="882305"/>
                      </a:moveTo>
                      <a:lnTo>
                        <a:pt x="0" y="0"/>
                      </a:lnTo>
                      <a:lnTo>
                        <a:pt x="0" y="1764753"/>
                      </a:lnTo>
                      <a:close/>
                    </a:path>
                  </a:pathLst>
                </a:custGeom>
                <a:solidFill>
                  <a:srgbClr val="DAEBC1"/>
                </a:solidFill>
                <a:ln w="14344" cap="flat">
                  <a:noFill/>
                  <a:prstDash val="solid"/>
                  <a:miter/>
                </a:ln>
              </p:spPr>
              <p:txBody>
                <a:bodyPr rtlCol="0" anchor="ctr"/>
                <a:lstStyle/>
                <a:p>
                  <a:endParaRPr lang="en-US"/>
                </a:p>
              </p:txBody>
            </p:sp>
          </p:grpSp>
        </p:grpSp>
        <p:grpSp>
          <p:nvGrpSpPr>
            <p:cNvPr id="82" name="Graphic 3">
              <a:extLst>
                <a:ext uri="{FF2B5EF4-FFF2-40B4-BE49-F238E27FC236}">
                  <a16:creationId xmlns:a16="http://schemas.microsoft.com/office/drawing/2014/main" id="{E734F9D4-1631-4DF6-AD91-9DA6FA422CC1}"/>
                </a:ext>
              </a:extLst>
            </p:cNvPr>
            <p:cNvGrpSpPr/>
            <p:nvPr/>
          </p:nvGrpSpPr>
          <p:grpSpPr>
            <a:xfrm>
              <a:off x="690921" y="1998920"/>
              <a:ext cx="14346" cy="14346"/>
              <a:chOff x="690921" y="1998920"/>
              <a:chExt cx="14346" cy="14346"/>
            </a:xfrm>
            <a:solidFill>
              <a:srgbClr val="000000"/>
            </a:solidFill>
          </p:grpSpPr>
        </p:grpSp>
      </p:grpSp>
      <p:sp>
        <p:nvSpPr>
          <p:cNvPr id="13" name="Title 1">
            <a:extLst>
              <a:ext uri="{FF2B5EF4-FFF2-40B4-BE49-F238E27FC236}">
                <a16:creationId xmlns:a16="http://schemas.microsoft.com/office/drawing/2014/main" id="{A612EB39-638E-46B3-A30A-31C36FED2474}"/>
              </a:ext>
            </a:extLst>
          </p:cNvPr>
          <p:cNvSpPr>
            <a:spLocks noGrp="1"/>
          </p:cNvSpPr>
          <p:nvPr>
            <p:ph type="title"/>
          </p:nvPr>
        </p:nvSpPr>
        <p:spPr>
          <a:xfrm>
            <a:off x="457200" y="558360"/>
            <a:ext cx="11275600" cy="711602"/>
          </a:xfrm>
        </p:spPr>
        <p:txBody>
          <a:bodyPr/>
          <a:lstStyle/>
          <a:p>
            <a:r>
              <a:rPr lang="en-US"/>
              <a:t>Implementation Plan</a:t>
            </a:r>
          </a:p>
        </p:txBody>
      </p:sp>
      <p:sp>
        <p:nvSpPr>
          <p:cNvPr id="38" name="TextBox 37">
            <a:extLst>
              <a:ext uri="{FF2B5EF4-FFF2-40B4-BE49-F238E27FC236}">
                <a16:creationId xmlns:a16="http://schemas.microsoft.com/office/drawing/2014/main" id="{2A594FAE-0DF4-4163-AA10-878F2B2311AE}"/>
              </a:ext>
            </a:extLst>
          </p:cNvPr>
          <p:cNvSpPr txBox="1"/>
          <p:nvPr/>
        </p:nvSpPr>
        <p:spPr>
          <a:xfrm>
            <a:off x="1093274" y="2874390"/>
            <a:ext cx="740908" cy="400110"/>
          </a:xfrm>
          <a:prstGeom prst="rect">
            <a:avLst/>
          </a:prstGeom>
          <a:noFill/>
        </p:spPr>
        <p:txBody>
          <a:bodyPr wrap="none" rtlCol="0">
            <a:spAutoFit/>
          </a:bodyPr>
          <a:lstStyle/>
          <a:p>
            <a:r>
              <a:rPr lang="en-US" sz="2000" b="1">
                <a:solidFill>
                  <a:schemeClr val="accent6"/>
                </a:solidFill>
                <a:latin typeface="URW DIN Cond" panose="00000500000000000000" pitchFamily="50" charset="0"/>
                <a:cs typeface="AECOM Sans XBold" panose="020B0804020202020204" pitchFamily="34" charset="0"/>
              </a:rPr>
              <a:t>BUILD</a:t>
            </a:r>
          </a:p>
        </p:txBody>
      </p:sp>
      <p:sp>
        <p:nvSpPr>
          <p:cNvPr id="39" name="TextBox 38">
            <a:extLst>
              <a:ext uri="{FF2B5EF4-FFF2-40B4-BE49-F238E27FC236}">
                <a16:creationId xmlns:a16="http://schemas.microsoft.com/office/drawing/2014/main" id="{C8CCD7C9-3E52-48C9-9946-5A2E76A40212}"/>
              </a:ext>
            </a:extLst>
          </p:cNvPr>
          <p:cNvSpPr txBox="1"/>
          <p:nvPr/>
        </p:nvSpPr>
        <p:spPr>
          <a:xfrm>
            <a:off x="1093274" y="3901683"/>
            <a:ext cx="1129861" cy="400110"/>
          </a:xfrm>
          <a:prstGeom prst="rect">
            <a:avLst/>
          </a:prstGeom>
          <a:noFill/>
        </p:spPr>
        <p:txBody>
          <a:bodyPr wrap="none" rtlCol="0">
            <a:spAutoFit/>
          </a:bodyPr>
          <a:lstStyle/>
          <a:p>
            <a:r>
              <a:rPr lang="en-US" sz="2000" b="1">
                <a:solidFill>
                  <a:schemeClr val="accent6"/>
                </a:solidFill>
                <a:latin typeface="URW DIN Cond" panose="00000500000000000000" pitchFamily="50" charset="0"/>
                <a:cs typeface="AECOM Sans XBold" panose="020B0804020202020204" pitchFamily="34" charset="0"/>
              </a:rPr>
              <a:t>PRESERVE</a:t>
            </a:r>
          </a:p>
        </p:txBody>
      </p:sp>
      <p:sp>
        <p:nvSpPr>
          <p:cNvPr id="40" name="TextBox 39">
            <a:extLst>
              <a:ext uri="{FF2B5EF4-FFF2-40B4-BE49-F238E27FC236}">
                <a16:creationId xmlns:a16="http://schemas.microsoft.com/office/drawing/2014/main" id="{5727486B-C2C7-47EE-B600-C7AF1AE8AE6E}"/>
              </a:ext>
            </a:extLst>
          </p:cNvPr>
          <p:cNvSpPr txBox="1"/>
          <p:nvPr/>
        </p:nvSpPr>
        <p:spPr>
          <a:xfrm>
            <a:off x="1093274" y="4917825"/>
            <a:ext cx="1150443" cy="400110"/>
          </a:xfrm>
          <a:prstGeom prst="rect">
            <a:avLst/>
          </a:prstGeom>
          <a:noFill/>
        </p:spPr>
        <p:txBody>
          <a:bodyPr wrap="none" rtlCol="0">
            <a:spAutoFit/>
          </a:bodyPr>
          <a:lstStyle/>
          <a:p>
            <a:r>
              <a:rPr lang="en-US" sz="2000" b="1">
                <a:solidFill>
                  <a:schemeClr val="accent6"/>
                </a:solidFill>
                <a:latin typeface="URW DIN Cond" panose="00000500000000000000" pitchFamily="50" charset="0"/>
                <a:cs typeface="AECOM Sans XBold" panose="020B0804020202020204" pitchFamily="34" charset="0"/>
              </a:rPr>
              <a:t>CULTIVATE</a:t>
            </a:r>
          </a:p>
        </p:txBody>
      </p:sp>
      <p:sp>
        <p:nvSpPr>
          <p:cNvPr id="41" name="TextBox 40">
            <a:extLst>
              <a:ext uri="{FF2B5EF4-FFF2-40B4-BE49-F238E27FC236}">
                <a16:creationId xmlns:a16="http://schemas.microsoft.com/office/drawing/2014/main" id="{9CB48014-E213-4097-AACB-BCD7CA18C1FD}"/>
              </a:ext>
            </a:extLst>
          </p:cNvPr>
          <p:cNvSpPr txBox="1"/>
          <p:nvPr/>
        </p:nvSpPr>
        <p:spPr>
          <a:xfrm>
            <a:off x="3078191" y="1778847"/>
            <a:ext cx="1039900" cy="369332"/>
          </a:xfrm>
          <a:prstGeom prst="rect">
            <a:avLst/>
          </a:prstGeom>
          <a:noFill/>
        </p:spPr>
        <p:txBody>
          <a:bodyPr wrap="none" rtlCol="0">
            <a:spAutoFit/>
          </a:bodyPr>
          <a:lstStyle/>
          <a:p>
            <a:pPr algn="ctr"/>
            <a:r>
              <a:rPr lang="en-US">
                <a:solidFill>
                  <a:schemeClr val="accent4">
                    <a:lumMod val="60000"/>
                    <a:lumOff val="40000"/>
                  </a:schemeClr>
                </a:solidFill>
                <a:latin typeface="URW DIN Cond" panose="00000500000000000000" pitchFamily="50" charset="0"/>
              </a:rPr>
              <a:t>NEAR TERM</a:t>
            </a:r>
          </a:p>
        </p:txBody>
      </p:sp>
      <p:sp>
        <p:nvSpPr>
          <p:cNvPr id="42" name="TextBox 41">
            <a:extLst>
              <a:ext uri="{FF2B5EF4-FFF2-40B4-BE49-F238E27FC236}">
                <a16:creationId xmlns:a16="http://schemas.microsoft.com/office/drawing/2014/main" id="{70D26942-B9AF-436C-BD29-3C904FCF8E26}"/>
              </a:ext>
            </a:extLst>
          </p:cNvPr>
          <p:cNvSpPr txBox="1"/>
          <p:nvPr/>
        </p:nvSpPr>
        <p:spPr>
          <a:xfrm>
            <a:off x="5615387" y="1778847"/>
            <a:ext cx="1242007" cy="369332"/>
          </a:xfrm>
          <a:prstGeom prst="rect">
            <a:avLst/>
          </a:prstGeom>
          <a:noFill/>
        </p:spPr>
        <p:txBody>
          <a:bodyPr wrap="none" rtlCol="0">
            <a:spAutoFit/>
          </a:bodyPr>
          <a:lstStyle/>
          <a:p>
            <a:pPr algn="ctr"/>
            <a:r>
              <a:rPr lang="en-US">
                <a:solidFill>
                  <a:schemeClr val="accent4">
                    <a:lumMod val="60000"/>
                    <a:lumOff val="40000"/>
                  </a:schemeClr>
                </a:solidFill>
                <a:latin typeface="URW DIN Cond" panose="00000500000000000000" pitchFamily="50" charset="0"/>
              </a:rPr>
              <a:t>MEDIUM TERM</a:t>
            </a:r>
          </a:p>
        </p:txBody>
      </p:sp>
      <p:sp>
        <p:nvSpPr>
          <p:cNvPr id="43" name="TextBox 42">
            <a:extLst>
              <a:ext uri="{FF2B5EF4-FFF2-40B4-BE49-F238E27FC236}">
                <a16:creationId xmlns:a16="http://schemas.microsoft.com/office/drawing/2014/main" id="{AA55A77C-C190-40E8-9E5A-2AA500C041C1}"/>
              </a:ext>
            </a:extLst>
          </p:cNvPr>
          <p:cNvSpPr txBox="1"/>
          <p:nvPr/>
        </p:nvSpPr>
        <p:spPr>
          <a:xfrm>
            <a:off x="8304451" y="1778847"/>
            <a:ext cx="1040028" cy="369332"/>
          </a:xfrm>
          <a:prstGeom prst="rect">
            <a:avLst/>
          </a:prstGeom>
          <a:noFill/>
        </p:spPr>
        <p:txBody>
          <a:bodyPr wrap="none" rtlCol="0">
            <a:spAutoFit/>
          </a:bodyPr>
          <a:lstStyle/>
          <a:p>
            <a:pPr algn="ctr"/>
            <a:r>
              <a:rPr lang="en-US">
                <a:solidFill>
                  <a:schemeClr val="accent4">
                    <a:lumMod val="60000"/>
                    <a:lumOff val="40000"/>
                  </a:schemeClr>
                </a:solidFill>
                <a:latin typeface="URW DIN Cond" panose="00000500000000000000" pitchFamily="50" charset="0"/>
              </a:rPr>
              <a:t>LONG TERM</a:t>
            </a:r>
          </a:p>
        </p:txBody>
      </p:sp>
      <p:sp>
        <p:nvSpPr>
          <p:cNvPr id="44" name="TextBox 43">
            <a:extLst>
              <a:ext uri="{FF2B5EF4-FFF2-40B4-BE49-F238E27FC236}">
                <a16:creationId xmlns:a16="http://schemas.microsoft.com/office/drawing/2014/main" id="{DB32515B-2309-428E-BE54-EEE8448D6C0D}"/>
              </a:ext>
            </a:extLst>
          </p:cNvPr>
          <p:cNvSpPr txBox="1"/>
          <p:nvPr/>
        </p:nvSpPr>
        <p:spPr>
          <a:xfrm>
            <a:off x="2720493" y="2857441"/>
            <a:ext cx="1939333" cy="492443"/>
          </a:xfrm>
          <a:prstGeom prst="rect">
            <a:avLst/>
          </a:prstGeom>
          <a:noFill/>
        </p:spPr>
        <p:txBody>
          <a:bodyPr wrap="square" rtlCol="0">
            <a:spAutoFit/>
          </a:bodyPr>
          <a:lstStyle/>
          <a:p>
            <a:r>
              <a:rPr lang="en-US" sz="1300">
                <a:latin typeface="URW DIN Cond" panose="00000500000000000000" pitchFamily="50" charset="0"/>
              </a:rPr>
              <a:t>Improved Bus Service</a:t>
            </a:r>
          </a:p>
          <a:p>
            <a:r>
              <a:rPr lang="en-US" sz="1300">
                <a:latin typeface="URW DIN Cond" panose="00000500000000000000" pitchFamily="50" charset="0"/>
              </a:rPr>
              <a:t>Expanded Bike &amp; Ped Access</a:t>
            </a:r>
          </a:p>
        </p:txBody>
      </p:sp>
      <p:sp>
        <p:nvSpPr>
          <p:cNvPr id="45" name="TextBox 44">
            <a:extLst>
              <a:ext uri="{FF2B5EF4-FFF2-40B4-BE49-F238E27FC236}">
                <a16:creationId xmlns:a16="http://schemas.microsoft.com/office/drawing/2014/main" id="{1E29A649-34FE-434D-B52F-061133ADAFEA}"/>
              </a:ext>
            </a:extLst>
          </p:cNvPr>
          <p:cNvSpPr txBox="1"/>
          <p:nvPr/>
        </p:nvSpPr>
        <p:spPr>
          <a:xfrm>
            <a:off x="5333067" y="2857441"/>
            <a:ext cx="1909187" cy="492443"/>
          </a:xfrm>
          <a:prstGeom prst="rect">
            <a:avLst/>
          </a:prstGeom>
          <a:noFill/>
        </p:spPr>
        <p:txBody>
          <a:bodyPr wrap="square" rtlCol="0">
            <a:spAutoFit/>
          </a:bodyPr>
          <a:lstStyle/>
          <a:p>
            <a:r>
              <a:rPr lang="en-US" sz="1300">
                <a:latin typeface="URW DIN Cond" panose="00000500000000000000" pitchFamily="50" charset="0"/>
              </a:rPr>
              <a:t>North Corridor BRT</a:t>
            </a:r>
          </a:p>
          <a:p>
            <a:r>
              <a:rPr lang="en-US" sz="1300">
                <a:latin typeface="URW DIN Cond" panose="00000500000000000000" pitchFamily="50" charset="0"/>
              </a:rPr>
              <a:t>Construct Mobility Hubs</a:t>
            </a:r>
          </a:p>
        </p:txBody>
      </p:sp>
      <p:sp>
        <p:nvSpPr>
          <p:cNvPr id="46" name="TextBox 45">
            <a:extLst>
              <a:ext uri="{FF2B5EF4-FFF2-40B4-BE49-F238E27FC236}">
                <a16:creationId xmlns:a16="http://schemas.microsoft.com/office/drawing/2014/main" id="{5102E318-EA08-4C77-85BD-7742DC443635}"/>
              </a:ext>
            </a:extLst>
          </p:cNvPr>
          <p:cNvSpPr txBox="1"/>
          <p:nvPr/>
        </p:nvSpPr>
        <p:spPr>
          <a:xfrm>
            <a:off x="7876706" y="2857441"/>
            <a:ext cx="1896919" cy="492443"/>
          </a:xfrm>
          <a:prstGeom prst="rect">
            <a:avLst/>
          </a:prstGeom>
          <a:noFill/>
        </p:spPr>
        <p:txBody>
          <a:bodyPr wrap="square" rtlCol="0">
            <a:spAutoFit/>
          </a:bodyPr>
          <a:lstStyle/>
          <a:p>
            <a:r>
              <a:rPr lang="en-US" sz="1300">
                <a:latin typeface="URW DIN Cond" panose="00000500000000000000" pitchFamily="50" charset="0"/>
              </a:rPr>
              <a:t>North Corridor Rail</a:t>
            </a:r>
          </a:p>
          <a:p>
            <a:r>
              <a:rPr lang="en-US" sz="1300">
                <a:latin typeface="URW DIN Cond" panose="00000500000000000000" pitchFamily="50" charset="0"/>
              </a:rPr>
              <a:t>Expand Mobility Hubs</a:t>
            </a:r>
          </a:p>
        </p:txBody>
      </p:sp>
      <p:sp>
        <p:nvSpPr>
          <p:cNvPr id="47" name="TextBox 46">
            <a:extLst>
              <a:ext uri="{FF2B5EF4-FFF2-40B4-BE49-F238E27FC236}">
                <a16:creationId xmlns:a16="http://schemas.microsoft.com/office/drawing/2014/main" id="{E65609E3-B67B-472B-94A1-33752C53EF9D}"/>
              </a:ext>
            </a:extLst>
          </p:cNvPr>
          <p:cNvSpPr txBox="1"/>
          <p:nvPr/>
        </p:nvSpPr>
        <p:spPr>
          <a:xfrm>
            <a:off x="2720493" y="3867785"/>
            <a:ext cx="1939333" cy="492443"/>
          </a:xfrm>
          <a:prstGeom prst="rect">
            <a:avLst/>
          </a:prstGeom>
          <a:noFill/>
        </p:spPr>
        <p:txBody>
          <a:bodyPr wrap="square" rtlCol="0">
            <a:spAutoFit/>
          </a:bodyPr>
          <a:lstStyle/>
          <a:p>
            <a:r>
              <a:rPr lang="en-US" sz="1300">
                <a:latin typeface="URW DIN Cond" panose="00000500000000000000" pitchFamily="50" charset="0"/>
              </a:rPr>
              <a:t>Assess community character</a:t>
            </a:r>
          </a:p>
          <a:p>
            <a:r>
              <a:rPr lang="en-US" sz="1300">
                <a:latin typeface="URW DIN Cond" panose="00000500000000000000" pitchFamily="50" charset="0"/>
              </a:rPr>
              <a:t>ID </a:t>
            </a:r>
            <a:r>
              <a:rPr lang="en-US" sz="1300" err="1">
                <a:latin typeface="URW DIN Cond" panose="00000500000000000000" pitchFamily="50" charset="0"/>
              </a:rPr>
              <a:t>opps</a:t>
            </a:r>
            <a:r>
              <a:rPr lang="en-US" sz="1300">
                <a:latin typeface="URW DIN Cond" panose="00000500000000000000" pitchFamily="50" charset="0"/>
              </a:rPr>
              <a:t> for affordable housing</a:t>
            </a:r>
          </a:p>
        </p:txBody>
      </p:sp>
      <p:sp>
        <p:nvSpPr>
          <p:cNvPr id="48" name="TextBox 47">
            <a:extLst>
              <a:ext uri="{FF2B5EF4-FFF2-40B4-BE49-F238E27FC236}">
                <a16:creationId xmlns:a16="http://schemas.microsoft.com/office/drawing/2014/main" id="{007F04CE-6B8A-40C8-B810-0CCB1BF3073C}"/>
              </a:ext>
            </a:extLst>
          </p:cNvPr>
          <p:cNvSpPr txBox="1"/>
          <p:nvPr/>
        </p:nvSpPr>
        <p:spPr>
          <a:xfrm>
            <a:off x="5333067" y="3867785"/>
            <a:ext cx="1909187" cy="492443"/>
          </a:xfrm>
          <a:prstGeom prst="rect">
            <a:avLst/>
          </a:prstGeom>
          <a:noFill/>
        </p:spPr>
        <p:txBody>
          <a:bodyPr wrap="square" rtlCol="0">
            <a:spAutoFit/>
          </a:bodyPr>
          <a:lstStyle/>
          <a:p>
            <a:r>
              <a:rPr lang="en-US" sz="1300">
                <a:latin typeface="URW DIN Cond" panose="00000500000000000000" pitchFamily="50" charset="0"/>
              </a:rPr>
              <a:t>Adapt to community character</a:t>
            </a:r>
          </a:p>
          <a:p>
            <a:r>
              <a:rPr lang="en-US" sz="1300">
                <a:latin typeface="URW DIN Cond" panose="00000500000000000000" pitchFamily="50" charset="0"/>
              </a:rPr>
              <a:t>Grow affordable housing</a:t>
            </a:r>
          </a:p>
        </p:txBody>
      </p:sp>
      <p:sp>
        <p:nvSpPr>
          <p:cNvPr id="49" name="TextBox 48">
            <a:extLst>
              <a:ext uri="{FF2B5EF4-FFF2-40B4-BE49-F238E27FC236}">
                <a16:creationId xmlns:a16="http://schemas.microsoft.com/office/drawing/2014/main" id="{F5D52F46-25F5-4CF0-9025-2B8434EB6EBB}"/>
              </a:ext>
            </a:extLst>
          </p:cNvPr>
          <p:cNvSpPr txBox="1"/>
          <p:nvPr/>
        </p:nvSpPr>
        <p:spPr>
          <a:xfrm>
            <a:off x="7875304" y="3867785"/>
            <a:ext cx="2004498" cy="492443"/>
          </a:xfrm>
          <a:prstGeom prst="rect">
            <a:avLst/>
          </a:prstGeom>
          <a:noFill/>
        </p:spPr>
        <p:txBody>
          <a:bodyPr wrap="square" rtlCol="0">
            <a:spAutoFit/>
          </a:bodyPr>
          <a:lstStyle/>
          <a:p>
            <a:r>
              <a:rPr lang="en-US" sz="1300">
                <a:latin typeface="URW DIN Cond" panose="00000500000000000000" pitchFamily="50" charset="0"/>
              </a:rPr>
              <a:t>Evolve with community character</a:t>
            </a:r>
          </a:p>
          <a:p>
            <a:r>
              <a:rPr lang="en-US" sz="1300">
                <a:latin typeface="URW DIN Cond" panose="00000500000000000000" pitchFamily="50" charset="0"/>
              </a:rPr>
              <a:t>Preserve affordable housing</a:t>
            </a:r>
          </a:p>
        </p:txBody>
      </p:sp>
      <p:sp>
        <p:nvSpPr>
          <p:cNvPr id="50" name="TextBox 49">
            <a:extLst>
              <a:ext uri="{FF2B5EF4-FFF2-40B4-BE49-F238E27FC236}">
                <a16:creationId xmlns:a16="http://schemas.microsoft.com/office/drawing/2014/main" id="{3D5C8649-B48E-44DF-BDDA-BBAA05FC42DE}"/>
              </a:ext>
            </a:extLst>
          </p:cNvPr>
          <p:cNvSpPr txBox="1"/>
          <p:nvPr/>
        </p:nvSpPr>
        <p:spPr>
          <a:xfrm>
            <a:off x="2720493" y="4789115"/>
            <a:ext cx="1939333" cy="692497"/>
          </a:xfrm>
          <a:prstGeom prst="rect">
            <a:avLst/>
          </a:prstGeom>
          <a:noFill/>
        </p:spPr>
        <p:txBody>
          <a:bodyPr wrap="square" rtlCol="0">
            <a:spAutoFit/>
          </a:bodyPr>
          <a:lstStyle/>
          <a:p>
            <a:r>
              <a:rPr lang="en-US" sz="1300">
                <a:latin typeface="URW DIN Cond" panose="00000500000000000000" pitchFamily="50" charset="0"/>
              </a:rPr>
              <a:t>Listen to corridor communities</a:t>
            </a:r>
          </a:p>
          <a:p>
            <a:r>
              <a:rPr lang="en-US" sz="1300">
                <a:latin typeface="URW DIN Cond" panose="00000500000000000000" pitchFamily="50" charset="0"/>
              </a:rPr>
              <a:t>Plan TOD</a:t>
            </a:r>
          </a:p>
          <a:p>
            <a:r>
              <a:rPr lang="en-US" sz="1300">
                <a:latin typeface="URW DIN Cond" panose="00000500000000000000" pitchFamily="50" charset="0"/>
              </a:rPr>
              <a:t>ID funding sources</a:t>
            </a:r>
          </a:p>
        </p:txBody>
      </p:sp>
      <p:sp>
        <p:nvSpPr>
          <p:cNvPr id="51" name="TextBox 50">
            <a:extLst>
              <a:ext uri="{FF2B5EF4-FFF2-40B4-BE49-F238E27FC236}">
                <a16:creationId xmlns:a16="http://schemas.microsoft.com/office/drawing/2014/main" id="{6627DCF7-D85B-418B-8126-578451A65534}"/>
              </a:ext>
            </a:extLst>
          </p:cNvPr>
          <p:cNvSpPr txBox="1"/>
          <p:nvPr/>
        </p:nvSpPr>
        <p:spPr>
          <a:xfrm>
            <a:off x="5333067" y="4789115"/>
            <a:ext cx="1909187" cy="692497"/>
          </a:xfrm>
          <a:prstGeom prst="rect">
            <a:avLst/>
          </a:prstGeom>
          <a:noFill/>
        </p:spPr>
        <p:txBody>
          <a:bodyPr wrap="square" rtlCol="0">
            <a:spAutoFit/>
          </a:bodyPr>
          <a:lstStyle/>
          <a:p>
            <a:r>
              <a:rPr lang="en-US" sz="1300">
                <a:latin typeface="URW DIN Cond" panose="00000500000000000000" pitchFamily="50" charset="0"/>
              </a:rPr>
              <a:t>Achieve community consensus</a:t>
            </a:r>
          </a:p>
          <a:p>
            <a:r>
              <a:rPr lang="en-US" sz="1300">
                <a:latin typeface="URW DIN Cond" panose="00000500000000000000" pitchFamily="50" charset="0"/>
              </a:rPr>
              <a:t>Implement TOD</a:t>
            </a:r>
          </a:p>
          <a:p>
            <a:r>
              <a:rPr lang="en-US" sz="1300">
                <a:latin typeface="URW DIN Cond" panose="00000500000000000000" pitchFamily="50" charset="0"/>
              </a:rPr>
              <a:t>Secure funding sources</a:t>
            </a:r>
          </a:p>
        </p:txBody>
      </p:sp>
      <p:sp>
        <p:nvSpPr>
          <p:cNvPr id="52" name="TextBox 51">
            <a:extLst>
              <a:ext uri="{FF2B5EF4-FFF2-40B4-BE49-F238E27FC236}">
                <a16:creationId xmlns:a16="http://schemas.microsoft.com/office/drawing/2014/main" id="{F2CFC1BB-12A9-41F6-9C2D-9E9D35D3D0CE}"/>
              </a:ext>
            </a:extLst>
          </p:cNvPr>
          <p:cNvSpPr txBox="1"/>
          <p:nvPr/>
        </p:nvSpPr>
        <p:spPr>
          <a:xfrm>
            <a:off x="7875304" y="4789115"/>
            <a:ext cx="1898322" cy="692497"/>
          </a:xfrm>
          <a:prstGeom prst="rect">
            <a:avLst/>
          </a:prstGeom>
          <a:noFill/>
        </p:spPr>
        <p:txBody>
          <a:bodyPr wrap="square" rtlCol="0">
            <a:spAutoFit/>
          </a:bodyPr>
          <a:lstStyle/>
          <a:p>
            <a:r>
              <a:rPr lang="en-US" sz="1300">
                <a:latin typeface="URW DIN Cond" panose="00000500000000000000" pitchFamily="50" charset="0"/>
              </a:rPr>
              <a:t>Envision long term investments</a:t>
            </a:r>
          </a:p>
          <a:p>
            <a:r>
              <a:rPr lang="en-US" sz="1300">
                <a:latin typeface="URW DIN Cond" panose="00000500000000000000" pitchFamily="50" charset="0"/>
              </a:rPr>
              <a:t>Grow TOD</a:t>
            </a:r>
          </a:p>
          <a:p>
            <a:r>
              <a:rPr lang="en-US" sz="1300">
                <a:latin typeface="URW DIN Cond" panose="00000500000000000000" pitchFamily="50" charset="0"/>
              </a:rPr>
              <a:t>Expand funding sources</a:t>
            </a:r>
          </a:p>
        </p:txBody>
      </p:sp>
      <p:sp>
        <p:nvSpPr>
          <p:cNvPr id="86" name="Rectangle 85">
            <a:extLst>
              <a:ext uri="{FF2B5EF4-FFF2-40B4-BE49-F238E27FC236}">
                <a16:creationId xmlns:a16="http://schemas.microsoft.com/office/drawing/2014/main" id="{751FF13E-A1D9-424A-8E33-BA938B15F8F8}"/>
              </a:ext>
            </a:extLst>
          </p:cNvPr>
          <p:cNvSpPr/>
          <p:nvPr/>
        </p:nvSpPr>
        <p:spPr>
          <a:xfrm>
            <a:off x="2654497" y="2257651"/>
            <a:ext cx="2080231" cy="3773110"/>
          </a:xfrm>
          <a:prstGeom prst="rect">
            <a:avLst/>
          </a:prstGeom>
          <a:noFill/>
          <a:ln>
            <a:solidFill>
              <a:schemeClr val="accent6">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A16B2034-CCCC-4B45-8E2D-01CAB6794CB9}"/>
              </a:ext>
            </a:extLst>
          </p:cNvPr>
          <p:cNvSpPr/>
          <p:nvPr/>
        </p:nvSpPr>
        <p:spPr>
          <a:xfrm>
            <a:off x="5246293" y="2257651"/>
            <a:ext cx="2080231" cy="3773110"/>
          </a:xfrm>
          <a:prstGeom prst="rect">
            <a:avLst/>
          </a:prstGeom>
          <a:noFill/>
          <a:ln>
            <a:solidFill>
              <a:schemeClr val="accent6">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F3A136A7-299D-408D-AFD1-9D403F4F0F9C}"/>
              </a:ext>
            </a:extLst>
          </p:cNvPr>
          <p:cNvSpPr/>
          <p:nvPr/>
        </p:nvSpPr>
        <p:spPr>
          <a:xfrm>
            <a:off x="7799571" y="2257651"/>
            <a:ext cx="2080231" cy="3773110"/>
          </a:xfrm>
          <a:prstGeom prst="rect">
            <a:avLst/>
          </a:prstGeom>
          <a:noFill/>
          <a:ln>
            <a:solidFill>
              <a:schemeClr val="accent6">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a:extLst>
              <a:ext uri="{FF2B5EF4-FFF2-40B4-BE49-F238E27FC236}">
                <a16:creationId xmlns:a16="http://schemas.microsoft.com/office/drawing/2014/main" id="{7901E083-AA0F-42A8-BEAA-6DE6A54A1FC8}"/>
              </a:ext>
            </a:extLst>
          </p:cNvPr>
          <p:cNvGrpSpPr/>
          <p:nvPr/>
        </p:nvGrpSpPr>
        <p:grpSpPr>
          <a:xfrm>
            <a:off x="10230626" y="682724"/>
            <a:ext cx="1962824" cy="492127"/>
            <a:chOff x="9031207" y="747075"/>
            <a:chExt cx="1745648" cy="437676"/>
          </a:xfrm>
        </p:grpSpPr>
        <p:sp>
          <p:nvSpPr>
            <p:cNvPr id="61" name="TextBox 60">
              <a:extLst>
                <a:ext uri="{FF2B5EF4-FFF2-40B4-BE49-F238E27FC236}">
                  <a16:creationId xmlns:a16="http://schemas.microsoft.com/office/drawing/2014/main" id="{DEF8AE0A-9147-4D55-95BF-1B26B5BB2EEA}"/>
                </a:ext>
              </a:extLst>
            </p:cNvPr>
            <p:cNvSpPr txBox="1"/>
            <p:nvPr/>
          </p:nvSpPr>
          <p:spPr>
            <a:xfrm rot="5400000">
              <a:off x="10455371" y="863267"/>
              <a:ext cx="437676" cy="205292"/>
            </a:xfrm>
            <a:prstGeom prst="rect">
              <a:avLst/>
            </a:prstGeom>
            <a:solidFill>
              <a:schemeClr val="accent4"/>
            </a:solidFill>
            <a:ln w="12700">
              <a:solidFill>
                <a:schemeClr val="accent4"/>
              </a:solidFill>
            </a:ln>
          </p:spPr>
          <p:txBody>
            <a:bodyPr wrap="square" lIns="0" tIns="91440" rIns="0" bIns="0" rtlCol="0" anchor="b" anchorCtr="0">
              <a:spAutoFit/>
            </a:bodyPr>
            <a:lstStyle/>
            <a:p>
              <a:pPr algn="ctr"/>
              <a:r>
                <a:rPr lang="en-US" sz="900" b="1">
                  <a:solidFill>
                    <a:schemeClr val="accent6"/>
                  </a:solidFill>
                  <a:latin typeface="URW DIN Cond" panose="00000500000000000000" pitchFamily="50" charset="0"/>
                </a:rPr>
                <a:t>SPEAKER</a:t>
              </a:r>
            </a:p>
          </p:txBody>
        </p:sp>
        <p:sp>
          <p:nvSpPr>
            <p:cNvPr id="62" name="Rectangle 61">
              <a:extLst>
                <a:ext uri="{FF2B5EF4-FFF2-40B4-BE49-F238E27FC236}">
                  <a16:creationId xmlns:a16="http://schemas.microsoft.com/office/drawing/2014/main" id="{44724434-2E29-4CBE-8857-34DEDB481703}"/>
                </a:ext>
              </a:extLst>
            </p:cNvPr>
            <p:cNvSpPr/>
            <p:nvPr/>
          </p:nvSpPr>
          <p:spPr>
            <a:xfrm>
              <a:off x="9031207" y="806284"/>
              <a:ext cx="1051022" cy="355840"/>
            </a:xfrm>
            <a:prstGeom prst="rect">
              <a:avLst/>
            </a:prstGeom>
          </p:spPr>
          <p:txBody>
            <a:bodyPr wrap="square">
              <a:spAutoFit/>
            </a:bodyPr>
            <a:lstStyle/>
            <a:p>
              <a:pPr algn="r"/>
              <a:r>
                <a:rPr lang="en-US" sz="1000" b="1">
                  <a:solidFill>
                    <a:schemeClr val="bg1"/>
                  </a:solidFill>
                  <a:latin typeface="URW DIN Cond" panose="00000500000000000000" pitchFamily="50" charset="0"/>
                  <a:cs typeface="AECOM Sans XBold" panose="020B0804020202020204" pitchFamily="34" charset="0"/>
                </a:rPr>
                <a:t>Julia Suprock, AICP</a:t>
              </a:r>
            </a:p>
            <a:p>
              <a:pPr algn="r"/>
              <a:r>
                <a:rPr lang="en-US" sz="1000">
                  <a:solidFill>
                    <a:schemeClr val="bg1"/>
                  </a:solidFill>
                  <a:latin typeface="URW DIN Cond" panose="00000500000000000000" pitchFamily="50" charset="0"/>
                </a:rPr>
                <a:t>Planning Manager</a:t>
              </a:r>
            </a:p>
          </p:txBody>
        </p:sp>
        <p:sp>
          <p:nvSpPr>
            <p:cNvPr id="63" name="Rectangle 62">
              <a:extLst>
                <a:ext uri="{FF2B5EF4-FFF2-40B4-BE49-F238E27FC236}">
                  <a16:creationId xmlns:a16="http://schemas.microsoft.com/office/drawing/2014/main" id="{9F883035-0C64-44BA-AF3A-1870CB396153}"/>
                </a:ext>
              </a:extLst>
            </p:cNvPr>
            <p:cNvSpPr/>
            <p:nvPr/>
          </p:nvSpPr>
          <p:spPr>
            <a:xfrm>
              <a:off x="10128219" y="747075"/>
              <a:ext cx="437675" cy="437675"/>
            </a:xfrm>
            <a:prstGeom prst="rect">
              <a:avLst/>
            </a:prstGeom>
            <a:blipFill>
              <a:blip r:embed="rId2"/>
              <a:srcRect/>
              <a:stretch>
                <a:fillRect t="-3125" b="-3125"/>
              </a:stretch>
            </a:bli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64" name="Rectangle 63">
              <a:extLst>
                <a:ext uri="{FF2B5EF4-FFF2-40B4-BE49-F238E27FC236}">
                  <a16:creationId xmlns:a16="http://schemas.microsoft.com/office/drawing/2014/main" id="{7F4AF377-0523-45AB-8D3E-0DCF7AD33F6F}"/>
                </a:ext>
              </a:extLst>
            </p:cNvPr>
            <p:cNvSpPr/>
            <p:nvPr/>
          </p:nvSpPr>
          <p:spPr>
            <a:xfrm>
              <a:off x="10082553" y="864148"/>
              <a:ext cx="93719" cy="93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sp>
        <p:nvSpPr>
          <p:cNvPr id="55" name="TextBox 54">
            <a:extLst>
              <a:ext uri="{FF2B5EF4-FFF2-40B4-BE49-F238E27FC236}">
                <a16:creationId xmlns:a16="http://schemas.microsoft.com/office/drawing/2014/main" id="{9997EE7F-467E-453C-B54E-62AA7AC10F08}"/>
              </a:ext>
            </a:extLst>
          </p:cNvPr>
          <p:cNvSpPr txBox="1"/>
          <p:nvPr/>
        </p:nvSpPr>
        <p:spPr>
          <a:xfrm>
            <a:off x="11841018" y="6604000"/>
            <a:ext cx="350982" cy="230832"/>
          </a:xfrm>
          <a:prstGeom prst="rect">
            <a:avLst/>
          </a:prstGeom>
          <a:noFill/>
        </p:spPr>
        <p:txBody>
          <a:bodyPr wrap="square" rtlCol="0">
            <a:spAutoFit/>
          </a:bodyPr>
          <a:lstStyle/>
          <a:p>
            <a:pPr algn="r"/>
            <a:fld id="{2F1A365D-142C-4E94-BFF5-EF4981D38585}" type="slidenum">
              <a:rPr lang="en-US" sz="900" b="1" smtClean="0">
                <a:solidFill>
                  <a:schemeClr val="accent4"/>
                </a:solidFill>
              </a:rPr>
              <a:pPr algn="r"/>
              <a:t>14</a:t>
            </a:fld>
            <a:endParaRPr lang="en-US" sz="900" b="1">
              <a:solidFill>
                <a:schemeClr val="accent4"/>
              </a:solidFill>
            </a:endParaRPr>
          </a:p>
        </p:txBody>
      </p:sp>
    </p:spTree>
    <p:extLst>
      <p:ext uri="{BB962C8B-B14F-4D97-AF65-F5344CB8AC3E}">
        <p14:creationId xmlns:p14="http://schemas.microsoft.com/office/powerpoint/2010/main" val="37190336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85ECB2-3A2A-4A92-B13B-1EE6D3811FDB}"/>
              </a:ext>
            </a:extLst>
          </p:cNvPr>
          <p:cNvSpPr/>
          <p:nvPr/>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F256A90-F675-4FF4-B39E-BB052D4A1726}"/>
              </a:ext>
            </a:extLst>
          </p:cNvPr>
          <p:cNvSpPr/>
          <p:nvPr/>
        </p:nvSpPr>
        <p:spPr>
          <a:xfrm>
            <a:off x="912523" y="4814193"/>
            <a:ext cx="1243584" cy="1243584"/>
          </a:xfrm>
          <a:prstGeom prst="rect">
            <a:avLst/>
          </a:prstGeom>
          <a:blipFill>
            <a:blip r:embed="rId2"/>
            <a:stretch>
              <a:fillRect/>
            </a:stretch>
          </a:bli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EB0C618-463F-4CCF-9D58-BC825CB7B187}"/>
              </a:ext>
            </a:extLst>
          </p:cNvPr>
          <p:cNvSpPr txBox="1"/>
          <p:nvPr/>
        </p:nvSpPr>
        <p:spPr>
          <a:xfrm>
            <a:off x="797444" y="2236887"/>
            <a:ext cx="4996881" cy="584775"/>
          </a:xfrm>
          <a:prstGeom prst="rect">
            <a:avLst/>
          </a:prstGeom>
          <a:noFill/>
        </p:spPr>
        <p:txBody>
          <a:bodyPr wrap="none" rtlCol="0">
            <a:spAutoFit/>
          </a:bodyPr>
          <a:lstStyle/>
          <a:p>
            <a:pPr>
              <a:spcBef>
                <a:spcPts val="1200"/>
              </a:spcBef>
            </a:pPr>
            <a:r>
              <a:rPr lang="en-US" sz="3200" b="1">
                <a:solidFill>
                  <a:schemeClr val="bg1"/>
                </a:solidFill>
                <a:ea typeface="AECOM Sans Light" panose="020B0404020202020204" pitchFamily="34" charset="0"/>
                <a:cs typeface="AECOM Sans Light" panose="020B0404020202020204" pitchFamily="34" charset="0"/>
              </a:rPr>
              <a:t>Community Engagement</a:t>
            </a:r>
          </a:p>
        </p:txBody>
      </p:sp>
      <p:cxnSp>
        <p:nvCxnSpPr>
          <p:cNvPr id="4" name="Straight Connector 3">
            <a:extLst>
              <a:ext uri="{FF2B5EF4-FFF2-40B4-BE49-F238E27FC236}">
                <a16:creationId xmlns:a16="http://schemas.microsoft.com/office/drawing/2014/main" id="{CD7C81B5-2860-496D-ACF4-2F778F713299}"/>
              </a:ext>
            </a:extLst>
          </p:cNvPr>
          <p:cNvCxnSpPr/>
          <p:nvPr/>
        </p:nvCxnSpPr>
        <p:spPr>
          <a:xfrm>
            <a:off x="0" y="1842868"/>
            <a:ext cx="12192000" cy="0"/>
          </a:xfrm>
          <a:prstGeom prst="line">
            <a:avLst/>
          </a:prstGeom>
          <a:ln>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BD30A9F0-3F4E-42A6-A37C-A6AC33D2A89B}"/>
              </a:ext>
            </a:extLst>
          </p:cNvPr>
          <p:cNvSpPr/>
          <p:nvPr/>
        </p:nvSpPr>
        <p:spPr>
          <a:xfrm>
            <a:off x="895920" y="1692950"/>
            <a:ext cx="299836" cy="2998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FA443A2-8859-4504-B445-648634DC642B}"/>
              </a:ext>
            </a:extLst>
          </p:cNvPr>
          <p:cNvSpPr/>
          <p:nvPr/>
        </p:nvSpPr>
        <p:spPr>
          <a:xfrm>
            <a:off x="2345130" y="5108379"/>
            <a:ext cx="2991015" cy="830995"/>
          </a:xfrm>
          <a:prstGeom prst="rect">
            <a:avLst/>
          </a:prstGeom>
        </p:spPr>
        <p:txBody>
          <a:bodyPr wrap="square">
            <a:spAutoFit/>
          </a:bodyPr>
          <a:lstStyle/>
          <a:p>
            <a:r>
              <a:rPr lang="en-US" sz="2400" b="1">
                <a:solidFill>
                  <a:schemeClr val="bg1"/>
                </a:solidFill>
                <a:latin typeface="URW DIN Cond" panose="00000500000000000000" pitchFamily="50" charset="0"/>
                <a:cs typeface="AECOM Sans XBold" panose="020B0804020202020204" pitchFamily="34" charset="0"/>
              </a:rPr>
              <a:t>Drew Joyner, PE, CPM</a:t>
            </a:r>
          </a:p>
          <a:p>
            <a:r>
              <a:rPr lang="en-US" sz="2400">
                <a:solidFill>
                  <a:schemeClr val="bg1"/>
                </a:solidFill>
                <a:latin typeface="URW DIN Cond" panose="00000500000000000000" pitchFamily="50" charset="0"/>
              </a:rPr>
              <a:t>Public Engagement Manager</a:t>
            </a:r>
          </a:p>
        </p:txBody>
      </p:sp>
      <p:sp>
        <p:nvSpPr>
          <p:cNvPr id="23" name="Rectangle 22">
            <a:extLst>
              <a:ext uri="{FF2B5EF4-FFF2-40B4-BE49-F238E27FC236}">
                <a16:creationId xmlns:a16="http://schemas.microsoft.com/office/drawing/2014/main" id="{248D8734-1E14-4905-9DCB-740185D5CCAC}"/>
              </a:ext>
            </a:extLst>
          </p:cNvPr>
          <p:cNvSpPr/>
          <p:nvPr/>
        </p:nvSpPr>
        <p:spPr>
          <a:xfrm>
            <a:off x="2017484" y="5217702"/>
            <a:ext cx="266708" cy="2667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9" name="TextBox 18">
            <a:extLst>
              <a:ext uri="{FF2B5EF4-FFF2-40B4-BE49-F238E27FC236}">
                <a16:creationId xmlns:a16="http://schemas.microsoft.com/office/drawing/2014/main" id="{F46209FA-3EAC-4F4D-9544-735546CD4090}"/>
              </a:ext>
            </a:extLst>
          </p:cNvPr>
          <p:cNvSpPr txBox="1"/>
          <p:nvPr/>
        </p:nvSpPr>
        <p:spPr>
          <a:xfrm>
            <a:off x="2337273" y="4742433"/>
            <a:ext cx="1629743" cy="338555"/>
          </a:xfrm>
          <a:prstGeom prst="rect">
            <a:avLst/>
          </a:prstGeom>
          <a:noFill/>
        </p:spPr>
        <p:txBody>
          <a:bodyPr wrap="none" rtlCol="0">
            <a:spAutoFit/>
          </a:bodyPr>
          <a:lstStyle/>
          <a:p>
            <a:r>
              <a:rPr lang="en-US" sz="1600" spc="300">
                <a:solidFill>
                  <a:schemeClr val="accent4">
                    <a:lumMod val="60000"/>
                    <a:lumOff val="40000"/>
                  </a:schemeClr>
                </a:solidFill>
                <a:latin typeface="URW DIN Cond" panose="00000500000000000000" pitchFamily="50" charset="0"/>
                <a:ea typeface="AECOM Sans Light" panose="020B0404020202020204" pitchFamily="34" charset="0"/>
                <a:cs typeface="AECOM Sans Light" panose="020B0404020202020204" pitchFamily="34" charset="0"/>
              </a:rPr>
              <a:t>PRESENTED BY</a:t>
            </a:r>
          </a:p>
        </p:txBody>
      </p:sp>
      <p:sp>
        <p:nvSpPr>
          <p:cNvPr id="10" name="Rectangle 1">
            <a:extLst>
              <a:ext uri="{FF2B5EF4-FFF2-40B4-BE49-F238E27FC236}">
                <a16:creationId xmlns:a16="http://schemas.microsoft.com/office/drawing/2014/main" id="{D0A45BCC-552D-4695-B8F2-FC0A56293934}"/>
              </a:ext>
            </a:extLst>
          </p:cNvPr>
          <p:cNvSpPr/>
          <p:nvPr/>
        </p:nvSpPr>
        <p:spPr>
          <a:xfrm>
            <a:off x="9238962" y="2623625"/>
            <a:ext cx="4234376" cy="4234376"/>
          </a:xfrm>
          <a:custGeom>
            <a:avLst/>
            <a:gdLst>
              <a:gd name="connsiteX0" fmla="*/ 0 w 4234376"/>
              <a:gd name="connsiteY0" fmla="*/ 0 h 4234376"/>
              <a:gd name="connsiteX1" fmla="*/ 4234376 w 4234376"/>
              <a:gd name="connsiteY1" fmla="*/ 0 h 4234376"/>
              <a:gd name="connsiteX2" fmla="*/ 4234376 w 4234376"/>
              <a:gd name="connsiteY2" fmla="*/ 4234376 h 4234376"/>
              <a:gd name="connsiteX3" fmla="*/ 0 w 4234376"/>
              <a:gd name="connsiteY3" fmla="*/ 4234376 h 4234376"/>
              <a:gd name="connsiteX4" fmla="*/ 0 w 4234376"/>
              <a:gd name="connsiteY4" fmla="*/ 0 h 4234376"/>
              <a:gd name="connsiteX0" fmla="*/ 0 w 4234376"/>
              <a:gd name="connsiteY0" fmla="*/ 4234376 h 4234376"/>
              <a:gd name="connsiteX1" fmla="*/ 4234376 w 4234376"/>
              <a:gd name="connsiteY1" fmla="*/ 0 h 4234376"/>
              <a:gd name="connsiteX2" fmla="*/ 4234376 w 4234376"/>
              <a:gd name="connsiteY2" fmla="*/ 4234376 h 4234376"/>
              <a:gd name="connsiteX3" fmla="*/ 0 w 4234376"/>
              <a:gd name="connsiteY3" fmla="*/ 4234376 h 4234376"/>
            </a:gdLst>
            <a:ahLst/>
            <a:cxnLst>
              <a:cxn ang="0">
                <a:pos x="connsiteX0" y="connsiteY0"/>
              </a:cxn>
              <a:cxn ang="0">
                <a:pos x="connsiteX1" y="connsiteY1"/>
              </a:cxn>
              <a:cxn ang="0">
                <a:pos x="connsiteX2" y="connsiteY2"/>
              </a:cxn>
              <a:cxn ang="0">
                <a:pos x="connsiteX3" y="connsiteY3"/>
              </a:cxn>
            </a:cxnLst>
            <a:rect l="l" t="t" r="r" b="b"/>
            <a:pathLst>
              <a:path w="4234376" h="4234376">
                <a:moveTo>
                  <a:pt x="0" y="4234376"/>
                </a:moveTo>
                <a:lnTo>
                  <a:pt x="4234376" y="0"/>
                </a:lnTo>
                <a:lnTo>
                  <a:pt x="4234376" y="4234376"/>
                </a:lnTo>
                <a:lnTo>
                  <a:pt x="0" y="4234376"/>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
            <a:extLst>
              <a:ext uri="{FF2B5EF4-FFF2-40B4-BE49-F238E27FC236}">
                <a16:creationId xmlns:a16="http://schemas.microsoft.com/office/drawing/2014/main" id="{6726AB95-4A7E-4841-95F2-CD44B7F7EDAD}"/>
              </a:ext>
            </a:extLst>
          </p:cNvPr>
          <p:cNvSpPr/>
          <p:nvPr/>
        </p:nvSpPr>
        <p:spPr>
          <a:xfrm>
            <a:off x="9110169" y="3767835"/>
            <a:ext cx="2567282" cy="2567282"/>
          </a:xfrm>
          <a:custGeom>
            <a:avLst/>
            <a:gdLst>
              <a:gd name="connsiteX0" fmla="*/ 0 w 4234376"/>
              <a:gd name="connsiteY0" fmla="*/ 0 h 4234376"/>
              <a:gd name="connsiteX1" fmla="*/ 4234376 w 4234376"/>
              <a:gd name="connsiteY1" fmla="*/ 0 h 4234376"/>
              <a:gd name="connsiteX2" fmla="*/ 4234376 w 4234376"/>
              <a:gd name="connsiteY2" fmla="*/ 4234376 h 4234376"/>
              <a:gd name="connsiteX3" fmla="*/ 0 w 4234376"/>
              <a:gd name="connsiteY3" fmla="*/ 4234376 h 4234376"/>
              <a:gd name="connsiteX4" fmla="*/ 0 w 4234376"/>
              <a:gd name="connsiteY4" fmla="*/ 0 h 4234376"/>
              <a:gd name="connsiteX0" fmla="*/ 0 w 4234376"/>
              <a:gd name="connsiteY0" fmla="*/ 4234376 h 4234376"/>
              <a:gd name="connsiteX1" fmla="*/ 4234376 w 4234376"/>
              <a:gd name="connsiteY1" fmla="*/ 0 h 4234376"/>
              <a:gd name="connsiteX2" fmla="*/ 4234376 w 4234376"/>
              <a:gd name="connsiteY2" fmla="*/ 4234376 h 4234376"/>
              <a:gd name="connsiteX3" fmla="*/ 0 w 4234376"/>
              <a:gd name="connsiteY3" fmla="*/ 4234376 h 4234376"/>
            </a:gdLst>
            <a:ahLst/>
            <a:cxnLst>
              <a:cxn ang="0">
                <a:pos x="connsiteX0" y="connsiteY0"/>
              </a:cxn>
              <a:cxn ang="0">
                <a:pos x="connsiteX1" y="connsiteY1"/>
              </a:cxn>
              <a:cxn ang="0">
                <a:pos x="connsiteX2" y="connsiteY2"/>
              </a:cxn>
              <a:cxn ang="0">
                <a:pos x="connsiteX3" y="connsiteY3"/>
              </a:cxn>
            </a:cxnLst>
            <a:rect l="l" t="t" r="r" b="b"/>
            <a:pathLst>
              <a:path w="4234376" h="4234376">
                <a:moveTo>
                  <a:pt x="0" y="4234376"/>
                </a:moveTo>
                <a:lnTo>
                  <a:pt x="4234376" y="0"/>
                </a:lnTo>
                <a:lnTo>
                  <a:pt x="4234376" y="4234376"/>
                </a:lnTo>
                <a:lnTo>
                  <a:pt x="0" y="423437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14356729-D7A9-4FF9-A72B-E9666C30891B}"/>
              </a:ext>
            </a:extLst>
          </p:cNvPr>
          <p:cNvCxnSpPr>
            <a:cxnSpLocks/>
          </p:cNvCxnSpPr>
          <p:nvPr/>
        </p:nvCxnSpPr>
        <p:spPr>
          <a:xfrm flipV="1">
            <a:off x="9296577" y="2685788"/>
            <a:ext cx="4234376" cy="4234375"/>
          </a:xfrm>
          <a:prstGeom prst="line">
            <a:avLst/>
          </a:prstGeom>
          <a:ln w="1651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5" name="Freeform: Shape 24">
            <a:extLst>
              <a:ext uri="{FF2B5EF4-FFF2-40B4-BE49-F238E27FC236}">
                <a16:creationId xmlns:a16="http://schemas.microsoft.com/office/drawing/2014/main" id="{2DFA1C66-F2B0-4BA5-8645-8B334546C93F}"/>
              </a:ext>
            </a:extLst>
          </p:cNvPr>
          <p:cNvSpPr/>
          <p:nvPr/>
        </p:nvSpPr>
        <p:spPr>
          <a:xfrm>
            <a:off x="637309" y="-55419"/>
            <a:ext cx="9116291" cy="6400800"/>
          </a:xfrm>
          <a:custGeom>
            <a:avLst/>
            <a:gdLst>
              <a:gd name="connsiteX0" fmla="*/ 0 w 9213273"/>
              <a:gd name="connsiteY0" fmla="*/ 0 h 6400800"/>
              <a:gd name="connsiteX1" fmla="*/ 0 w 9213273"/>
              <a:gd name="connsiteY1" fmla="*/ 6400800 h 6400800"/>
              <a:gd name="connsiteX2" fmla="*/ 471054 w 9213273"/>
              <a:gd name="connsiteY2" fmla="*/ 6400800 h 6400800"/>
              <a:gd name="connsiteX3" fmla="*/ 9213273 w 9213273"/>
              <a:gd name="connsiteY3" fmla="*/ 6400800 h 6400800"/>
            </a:gdLst>
            <a:ahLst/>
            <a:cxnLst>
              <a:cxn ang="0">
                <a:pos x="connsiteX0" y="connsiteY0"/>
              </a:cxn>
              <a:cxn ang="0">
                <a:pos x="connsiteX1" y="connsiteY1"/>
              </a:cxn>
              <a:cxn ang="0">
                <a:pos x="connsiteX2" y="connsiteY2"/>
              </a:cxn>
              <a:cxn ang="0">
                <a:pos x="connsiteX3" y="connsiteY3"/>
              </a:cxn>
            </a:cxnLst>
            <a:rect l="l" t="t" r="r" b="b"/>
            <a:pathLst>
              <a:path w="9213273" h="6400800">
                <a:moveTo>
                  <a:pt x="0" y="0"/>
                </a:moveTo>
                <a:lnTo>
                  <a:pt x="0" y="6400800"/>
                </a:lnTo>
                <a:lnTo>
                  <a:pt x="471054" y="6400800"/>
                </a:lnTo>
                <a:lnTo>
                  <a:pt x="9213273" y="6400800"/>
                </a:ln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18375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0C1FB799-7C32-4A72-9909-A314BA416FFC}"/>
              </a:ext>
            </a:extLst>
          </p:cNvPr>
          <p:cNvGrpSpPr/>
          <p:nvPr/>
        </p:nvGrpSpPr>
        <p:grpSpPr>
          <a:xfrm>
            <a:off x="8626112" y="1903751"/>
            <a:ext cx="3370850" cy="4395889"/>
            <a:chOff x="8626112" y="1903751"/>
            <a:chExt cx="3370850" cy="4395889"/>
          </a:xfrm>
        </p:grpSpPr>
        <p:pic>
          <p:nvPicPr>
            <p:cNvPr id="16" name="Picture 15" descr="A picture containing person, people, standing, man&#10;&#10;Description automatically generated">
              <a:extLst>
                <a:ext uri="{FF2B5EF4-FFF2-40B4-BE49-F238E27FC236}">
                  <a16:creationId xmlns:a16="http://schemas.microsoft.com/office/drawing/2014/main" id="{21704FB1-AF9E-4996-877C-0C7FBF2A4F9A}"/>
                </a:ext>
              </a:extLst>
            </p:cNvPr>
            <p:cNvPicPr>
              <a:picLocks noChangeAspect="1"/>
            </p:cNvPicPr>
            <p:nvPr/>
          </p:nvPicPr>
          <p:blipFill rotWithShape="1">
            <a:blip r:embed="rId2"/>
            <a:srcRect b="7227"/>
            <a:stretch/>
          </p:blipFill>
          <p:spPr>
            <a:xfrm>
              <a:off x="9201878" y="2401000"/>
              <a:ext cx="2373741" cy="1413222"/>
            </a:xfrm>
            <a:prstGeom prst="rect">
              <a:avLst/>
            </a:prstGeom>
          </p:spPr>
        </p:pic>
        <p:sp>
          <p:nvSpPr>
            <p:cNvPr id="23" name="Arrow: Pentagon 22">
              <a:extLst>
                <a:ext uri="{FF2B5EF4-FFF2-40B4-BE49-F238E27FC236}">
                  <a16:creationId xmlns:a16="http://schemas.microsoft.com/office/drawing/2014/main" id="{51878D67-B529-4645-B29E-E7462EF82FA4}"/>
                </a:ext>
              </a:extLst>
            </p:cNvPr>
            <p:cNvSpPr/>
            <p:nvPr/>
          </p:nvSpPr>
          <p:spPr>
            <a:xfrm>
              <a:off x="8626112" y="1903751"/>
              <a:ext cx="3370850" cy="457199"/>
            </a:xfrm>
            <a:prstGeom prst="homePlate">
              <a:avLst/>
            </a:prstGeom>
            <a:gradFill flip="none" rotWithShape="1">
              <a:gsLst>
                <a:gs pos="36000">
                  <a:schemeClr val="tx2">
                    <a:lumMod val="75000"/>
                  </a:schemeClr>
                </a:gs>
                <a:gs pos="58000">
                  <a:schemeClr val="tx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3091C858-5B84-4A6B-9364-2E3A22A48967}"/>
                </a:ext>
              </a:extLst>
            </p:cNvPr>
            <p:cNvSpPr txBox="1">
              <a:spLocks/>
            </p:cNvSpPr>
            <p:nvPr/>
          </p:nvSpPr>
          <p:spPr>
            <a:xfrm>
              <a:off x="9211798" y="4028231"/>
              <a:ext cx="2363821" cy="2271409"/>
            </a:xfrm>
            <a:prstGeom prst="rect">
              <a:avLst/>
            </a:prstGeom>
          </p:spPr>
          <p:txBody>
            <a:bodyPr vert="horz" lIns="0" tIns="0" rIns="0" bIns="0" rtlCol="0">
              <a:noAutofit/>
            </a:bodyPr>
            <a:lstStyle>
              <a:lvl1pPr marL="171442" indent="-182880" algn="l" defTabSz="685766" rtl="0" eaLnBrk="1" latinLnBrk="0" hangingPunct="1">
                <a:lnSpc>
                  <a:spcPct val="100000"/>
                </a:lnSpc>
                <a:spcBef>
                  <a:spcPts val="750"/>
                </a:spcBef>
                <a:buClr>
                  <a:schemeClr val="accent3"/>
                </a:buClr>
                <a:buFont typeface="Arial" panose="020B0604020202020204" pitchFamily="34" charset="0"/>
                <a:buChar char="•"/>
                <a:defRPr sz="2000" b="0" i="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1pPr>
              <a:lvl2pPr marL="401638" indent="-195263" algn="l" defTabSz="685766" rtl="0" eaLnBrk="1" latinLnBrk="0" hangingPunct="1">
                <a:lnSpc>
                  <a:spcPct val="100000"/>
                </a:lnSpc>
                <a:spcBef>
                  <a:spcPts val="300"/>
                </a:spcBef>
                <a:buFont typeface="AECOM Sans Light" panose="020B0404020202020204" pitchFamily="34" charset="0"/>
                <a:buChar char="‒"/>
                <a:defRPr sz="1800" b="0" i="0" kern="1200">
                  <a:solidFill>
                    <a:schemeClr val="tx1"/>
                  </a:solidFill>
                  <a:latin typeface="AECOM Sans Light" panose="020B0404020202020204" pitchFamily="34" charset="0"/>
                  <a:ea typeface="AECOM Sans Light" panose="020B0404020202020204" pitchFamily="34" charset="0"/>
                  <a:cs typeface="AECOM Sans Light" panose="020B0404020202020204" pitchFamily="34" charset="0"/>
                </a:defRPr>
              </a:lvl2pPr>
              <a:lvl3pPr marL="631825" indent="-230188" algn="l" defTabSz="685766" rtl="0" eaLnBrk="1" latinLnBrk="0" hangingPunct="1">
                <a:lnSpc>
                  <a:spcPct val="100000"/>
                </a:lnSpc>
                <a:spcBef>
                  <a:spcPts val="300"/>
                </a:spcBef>
                <a:buFont typeface="Arial" panose="020B0604020202020204" pitchFamily="34" charset="0"/>
                <a:buChar char="•"/>
                <a:defRPr sz="1600" b="0" i="0" kern="1200">
                  <a:solidFill>
                    <a:schemeClr val="tx1"/>
                  </a:solidFill>
                  <a:latin typeface="AECOM Sans Light" panose="020B0404020202020204" pitchFamily="34" charset="0"/>
                  <a:ea typeface="AECOM Sans Light" panose="020B0404020202020204" pitchFamily="34" charset="0"/>
                  <a:cs typeface="AECOM Sans Light" panose="020B0404020202020204" pitchFamily="34" charset="0"/>
                </a:defRPr>
              </a:lvl3pPr>
              <a:lvl4pPr marL="854075" indent="-222250" algn="l" defTabSz="685766" rtl="0" eaLnBrk="1" latinLnBrk="0" hangingPunct="1">
                <a:lnSpc>
                  <a:spcPct val="100000"/>
                </a:lnSpc>
                <a:spcBef>
                  <a:spcPts val="300"/>
                </a:spcBef>
                <a:buFont typeface="Symbol" panose="05050102010706020507" pitchFamily="18" charset="2"/>
                <a:buChar char=""/>
                <a:defRPr lang="en-US" sz="1600" b="0" i="0" kern="1200">
                  <a:solidFill>
                    <a:schemeClr val="tx1"/>
                  </a:solidFill>
                  <a:effectLst/>
                  <a:latin typeface="AECOM Sans Light" panose="020B0404020202020204" pitchFamily="34" charset="0"/>
                  <a:ea typeface="AECOM Sans Light" panose="020B0404020202020204" pitchFamily="34" charset="0"/>
                  <a:cs typeface="AECOM Sans Light" panose="020B0404020202020204" pitchFamily="34" charset="0"/>
                </a:defRPr>
              </a:lvl4pPr>
              <a:lvl5pPr marL="1005840" indent="-137160" algn="l" defTabSz="685766" rtl="0" eaLnBrk="1" latinLnBrk="0" hangingPunct="1">
                <a:lnSpc>
                  <a:spcPct val="90000"/>
                </a:lnSpc>
                <a:spcBef>
                  <a:spcPts val="300"/>
                </a:spcBef>
                <a:buFont typeface="Arial"/>
                <a:buChar char="•"/>
                <a:defRPr sz="1400" b="0" i="0" kern="1200">
                  <a:solidFill>
                    <a:schemeClr val="tx1"/>
                  </a:solidFill>
                  <a:latin typeface="AECOM Sans Light" panose="020B0404020202020204" pitchFamily="34" charset="0"/>
                  <a:ea typeface="AECOM Sans Light" panose="020B0404020202020204" pitchFamily="34" charset="0"/>
                  <a:cs typeface="AECOM Sans Light" panose="020B0404020202020204" pitchFamily="34" charset="0"/>
                </a:defRPr>
              </a:lvl5pPr>
              <a:lvl6pPr marL="1885856"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sz="1500"/>
                <a:t>Pop-up events utilizing social distancing protocols ​</a:t>
              </a:r>
            </a:p>
            <a:p>
              <a:r>
                <a:rPr lang="en-US" sz="1500"/>
                <a:t>Be flexible - build on what is effective for diverse communities​</a:t>
              </a:r>
            </a:p>
          </p:txBody>
        </p:sp>
        <p:sp>
          <p:nvSpPr>
            <p:cNvPr id="14" name="TextBox 13">
              <a:extLst>
                <a:ext uri="{FF2B5EF4-FFF2-40B4-BE49-F238E27FC236}">
                  <a16:creationId xmlns:a16="http://schemas.microsoft.com/office/drawing/2014/main" id="{4D7D80DC-FF86-47E7-AF98-D8ED5223F156}"/>
                </a:ext>
              </a:extLst>
            </p:cNvPr>
            <p:cNvSpPr txBox="1"/>
            <p:nvPr/>
          </p:nvSpPr>
          <p:spPr>
            <a:xfrm>
              <a:off x="9081948" y="1951376"/>
              <a:ext cx="1838965" cy="369332"/>
            </a:xfrm>
            <a:prstGeom prst="rect">
              <a:avLst/>
            </a:prstGeom>
            <a:noFill/>
          </p:spPr>
          <p:txBody>
            <a:bodyPr wrap="none" rtlCol="0">
              <a:spAutoFit/>
            </a:bodyPr>
            <a:lstStyle/>
            <a:p>
              <a:r>
                <a:rPr lang="en-US">
                  <a:solidFill>
                    <a:schemeClr val="bg2">
                      <a:lumMod val="85000"/>
                    </a:schemeClr>
                  </a:solidFill>
                  <a:latin typeface="AECOM Sans XBold" panose="020B0804020202020204" pitchFamily="34" charset="0"/>
                  <a:cs typeface="AECOM Sans XBold" panose="020B0804020202020204" pitchFamily="34" charset="0"/>
                </a:rPr>
                <a:t>Pop-up Events</a:t>
              </a:r>
            </a:p>
          </p:txBody>
        </p:sp>
      </p:grpSp>
      <p:grpSp>
        <p:nvGrpSpPr>
          <p:cNvPr id="26" name="Group 25">
            <a:extLst>
              <a:ext uri="{FF2B5EF4-FFF2-40B4-BE49-F238E27FC236}">
                <a16:creationId xmlns:a16="http://schemas.microsoft.com/office/drawing/2014/main" id="{33CD7C33-53F1-47EA-B87C-ED158A63965E}"/>
              </a:ext>
            </a:extLst>
          </p:cNvPr>
          <p:cNvGrpSpPr/>
          <p:nvPr/>
        </p:nvGrpSpPr>
        <p:grpSpPr>
          <a:xfrm>
            <a:off x="5838462" y="1903751"/>
            <a:ext cx="3154895" cy="4395889"/>
            <a:chOff x="5838462" y="1903751"/>
            <a:chExt cx="3154895" cy="4395889"/>
          </a:xfrm>
        </p:grpSpPr>
        <p:sp>
          <p:nvSpPr>
            <p:cNvPr id="22" name="Arrow: Pentagon 21">
              <a:extLst>
                <a:ext uri="{FF2B5EF4-FFF2-40B4-BE49-F238E27FC236}">
                  <a16:creationId xmlns:a16="http://schemas.microsoft.com/office/drawing/2014/main" id="{90C81510-B36C-4A01-B224-76F65E645253}"/>
                </a:ext>
              </a:extLst>
            </p:cNvPr>
            <p:cNvSpPr/>
            <p:nvPr/>
          </p:nvSpPr>
          <p:spPr>
            <a:xfrm>
              <a:off x="5838462" y="1903751"/>
              <a:ext cx="3154895" cy="457199"/>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99022F2E-0335-4DD0-A704-02E80055BF25}"/>
                </a:ext>
              </a:extLst>
            </p:cNvPr>
            <p:cNvSpPr txBox="1">
              <a:spLocks/>
            </p:cNvSpPr>
            <p:nvPr/>
          </p:nvSpPr>
          <p:spPr>
            <a:xfrm>
              <a:off x="6343220" y="4028231"/>
              <a:ext cx="2363821" cy="2271409"/>
            </a:xfrm>
            <a:prstGeom prst="rect">
              <a:avLst/>
            </a:prstGeom>
          </p:spPr>
          <p:txBody>
            <a:bodyPr vert="horz" lIns="0" tIns="0" rIns="0" bIns="0" rtlCol="0">
              <a:noAutofit/>
            </a:bodyPr>
            <a:lstStyle>
              <a:lvl1pPr marL="171442" indent="-182880" algn="l" defTabSz="685766" rtl="0" eaLnBrk="1" latinLnBrk="0" hangingPunct="1">
                <a:lnSpc>
                  <a:spcPct val="100000"/>
                </a:lnSpc>
                <a:spcBef>
                  <a:spcPts val="750"/>
                </a:spcBef>
                <a:buClr>
                  <a:schemeClr val="accent3"/>
                </a:buClr>
                <a:buFont typeface="Arial" panose="020B0604020202020204" pitchFamily="34" charset="0"/>
                <a:buChar char="•"/>
                <a:defRPr sz="2000" b="0" i="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1pPr>
              <a:lvl2pPr marL="401638" indent="-195263" algn="l" defTabSz="685766" rtl="0" eaLnBrk="1" latinLnBrk="0" hangingPunct="1">
                <a:lnSpc>
                  <a:spcPct val="100000"/>
                </a:lnSpc>
                <a:spcBef>
                  <a:spcPts val="300"/>
                </a:spcBef>
                <a:buFont typeface="AECOM Sans Light" panose="020B0404020202020204" pitchFamily="34" charset="0"/>
                <a:buChar char="‒"/>
                <a:defRPr sz="1800" b="0" i="0" kern="1200">
                  <a:solidFill>
                    <a:schemeClr val="tx1"/>
                  </a:solidFill>
                  <a:latin typeface="AECOM Sans Light" panose="020B0404020202020204" pitchFamily="34" charset="0"/>
                  <a:ea typeface="AECOM Sans Light" panose="020B0404020202020204" pitchFamily="34" charset="0"/>
                  <a:cs typeface="AECOM Sans Light" panose="020B0404020202020204" pitchFamily="34" charset="0"/>
                </a:defRPr>
              </a:lvl2pPr>
              <a:lvl3pPr marL="631825" indent="-230188" algn="l" defTabSz="685766" rtl="0" eaLnBrk="1" latinLnBrk="0" hangingPunct="1">
                <a:lnSpc>
                  <a:spcPct val="100000"/>
                </a:lnSpc>
                <a:spcBef>
                  <a:spcPts val="300"/>
                </a:spcBef>
                <a:buFont typeface="Arial" panose="020B0604020202020204" pitchFamily="34" charset="0"/>
                <a:buChar char="•"/>
                <a:defRPr sz="1600" b="0" i="0" kern="1200">
                  <a:solidFill>
                    <a:schemeClr val="tx1"/>
                  </a:solidFill>
                  <a:latin typeface="AECOM Sans Light" panose="020B0404020202020204" pitchFamily="34" charset="0"/>
                  <a:ea typeface="AECOM Sans Light" panose="020B0404020202020204" pitchFamily="34" charset="0"/>
                  <a:cs typeface="AECOM Sans Light" panose="020B0404020202020204" pitchFamily="34" charset="0"/>
                </a:defRPr>
              </a:lvl3pPr>
              <a:lvl4pPr marL="854075" indent="-222250" algn="l" defTabSz="685766" rtl="0" eaLnBrk="1" latinLnBrk="0" hangingPunct="1">
                <a:lnSpc>
                  <a:spcPct val="100000"/>
                </a:lnSpc>
                <a:spcBef>
                  <a:spcPts val="300"/>
                </a:spcBef>
                <a:buFont typeface="Symbol" panose="05050102010706020507" pitchFamily="18" charset="2"/>
                <a:buChar char=""/>
                <a:defRPr lang="en-US" sz="1600" b="0" i="0" kern="1200">
                  <a:solidFill>
                    <a:schemeClr val="tx1"/>
                  </a:solidFill>
                  <a:effectLst/>
                  <a:latin typeface="AECOM Sans Light" panose="020B0404020202020204" pitchFamily="34" charset="0"/>
                  <a:ea typeface="AECOM Sans Light" panose="020B0404020202020204" pitchFamily="34" charset="0"/>
                  <a:cs typeface="AECOM Sans Light" panose="020B0404020202020204" pitchFamily="34" charset="0"/>
                </a:defRPr>
              </a:lvl4pPr>
              <a:lvl5pPr marL="1005840" indent="-137160" algn="l" defTabSz="685766" rtl="0" eaLnBrk="1" latinLnBrk="0" hangingPunct="1">
                <a:lnSpc>
                  <a:spcPct val="90000"/>
                </a:lnSpc>
                <a:spcBef>
                  <a:spcPts val="300"/>
                </a:spcBef>
                <a:buFont typeface="Arial"/>
                <a:buChar char="•"/>
                <a:defRPr sz="1400" b="0" i="0" kern="1200">
                  <a:solidFill>
                    <a:schemeClr val="tx1"/>
                  </a:solidFill>
                  <a:latin typeface="AECOM Sans Light" panose="020B0404020202020204" pitchFamily="34" charset="0"/>
                  <a:ea typeface="AECOM Sans Light" panose="020B0404020202020204" pitchFamily="34" charset="0"/>
                  <a:cs typeface="AECOM Sans Light" panose="020B0404020202020204" pitchFamily="34" charset="0"/>
                </a:defRPr>
              </a:lvl5pPr>
              <a:lvl6pPr marL="1885856"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sz="1500"/>
                <a:t>Targeted outreach with key stakeholder groups/ representatives as advocates​</a:t>
              </a:r>
            </a:p>
            <a:p>
              <a:r>
                <a:rPr lang="en-US" sz="1500"/>
                <a:t>Partner with social service agencies, churches, community ambassadors and major employers​</a:t>
              </a:r>
            </a:p>
          </p:txBody>
        </p:sp>
        <p:sp>
          <p:nvSpPr>
            <p:cNvPr id="12" name="TextBox 11">
              <a:extLst>
                <a:ext uri="{FF2B5EF4-FFF2-40B4-BE49-F238E27FC236}">
                  <a16:creationId xmlns:a16="http://schemas.microsoft.com/office/drawing/2014/main" id="{AD1A34B3-6D0F-4D23-AF4F-7B67A76D82DC}"/>
                </a:ext>
              </a:extLst>
            </p:cNvPr>
            <p:cNvSpPr txBox="1"/>
            <p:nvPr/>
          </p:nvSpPr>
          <p:spPr>
            <a:xfrm>
              <a:off x="6244862" y="1951376"/>
              <a:ext cx="1845377" cy="369332"/>
            </a:xfrm>
            <a:prstGeom prst="rect">
              <a:avLst/>
            </a:prstGeom>
            <a:noFill/>
          </p:spPr>
          <p:txBody>
            <a:bodyPr wrap="none" rtlCol="0">
              <a:spAutoFit/>
            </a:bodyPr>
            <a:lstStyle/>
            <a:p>
              <a:r>
                <a:rPr lang="en-US">
                  <a:solidFill>
                    <a:schemeClr val="bg2">
                      <a:lumMod val="85000"/>
                    </a:schemeClr>
                  </a:solidFill>
                  <a:latin typeface="AECOM Sans XBold" panose="020B0804020202020204" pitchFamily="34" charset="0"/>
                  <a:cs typeface="AECOM Sans XBold" panose="020B0804020202020204" pitchFamily="34" charset="0"/>
                </a:rPr>
                <a:t>Local Partners</a:t>
              </a:r>
            </a:p>
          </p:txBody>
        </p:sp>
        <p:sp>
          <p:nvSpPr>
            <p:cNvPr id="13" name="Rectangle 12">
              <a:extLst>
                <a:ext uri="{FF2B5EF4-FFF2-40B4-BE49-F238E27FC236}">
                  <a16:creationId xmlns:a16="http://schemas.microsoft.com/office/drawing/2014/main" id="{78DCF20A-9112-46EE-99CE-9724E564247E}"/>
                </a:ext>
              </a:extLst>
            </p:cNvPr>
            <p:cNvSpPr/>
            <p:nvPr/>
          </p:nvSpPr>
          <p:spPr>
            <a:xfrm>
              <a:off x="6343220" y="2408575"/>
              <a:ext cx="2363821" cy="1405647"/>
            </a:xfrm>
            <a:prstGeom prst="rect">
              <a:avLst/>
            </a:prstGeom>
            <a:blipFill>
              <a:blip r:embed="rId3"/>
              <a:srcRect/>
              <a:stretch>
                <a:fillRect t="-1226" b="-122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5259354A-7837-40B3-A684-711AA72D23EA}"/>
              </a:ext>
            </a:extLst>
          </p:cNvPr>
          <p:cNvGrpSpPr/>
          <p:nvPr/>
        </p:nvGrpSpPr>
        <p:grpSpPr>
          <a:xfrm>
            <a:off x="2873012" y="1903751"/>
            <a:ext cx="3228975" cy="4395889"/>
            <a:chOff x="2873012" y="1903751"/>
            <a:chExt cx="3228975" cy="4395889"/>
          </a:xfrm>
        </p:grpSpPr>
        <p:sp>
          <p:nvSpPr>
            <p:cNvPr id="21" name="Arrow: Pentagon 20">
              <a:extLst>
                <a:ext uri="{FF2B5EF4-FFF2-40B4-BE49-F238E27FC236}">
                  <a16:creationId xmlns:a16="http://schemas.microsoft.com/office/drawing/2014/main" id="{96522B49-C74B-496F-A85F-DBA61A48860A}"/>
                </a:ext>
              </a:extLst>
            </p:cNvPr>
            <p:cNvSpPr/>
            <p:nvPr/>
          </p:nvSpPr>
          <p:spPr>
            <a:xfrm>
              <a:off x="2873012" y="1903751"/>
              <a:ext cx="3228975" cy="457199"/>
            </a:xfrm>
            <a:prstGeom prst="homePlate">
              <a:avLst/>
            </a:prstGeom>
            <a:gradFill flip="none" rotWithShape="1">
              <a:gsLst>
                <a:gs pos="36000">
                  <a:schemeClr val="tx2">
                    <a:lumMod val="75000"/>
                  </a:schemeClr>
                </a:gs>
                <a:gs pos="58000">
                  <a:schemeClr val="tx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DEDA47F5-CFC1-44F6-87CE-A4232B53271E}"/>
                </a:ext>
              </a:extLst>
            </p:cNvPr>
            <p:cNvSpPr txBox="1">
              <a:spLocks/>
            </p:cNvSpPr>
            <p:nvPr/>
          </p:nvSpPr>
          <p:spPr>
            <a:xfrm>
              <a:off x="3474641" y="4028231"/>
              <a:ext cx="2363821" cy="2271409"/>
            </a:xfrm>
            <a:prstGeom prst="rect">
              <a:avLst/>
            </a:prstGeom>
          </p:spPr>
          <p:txBody>
            <a:bodyPr vert="horz" lIns="0" tIns="0" rIns="0" bIns="0" rtlCol="0">
              <a:noAutofit/>
            </a:bodyPr>
            <a:lstStyle>
              <a:lvl1pPr marL="171442" indent="-182880" algn="l" defTabSz="685766" rtl="0" eaLnBrk="1" latinLnBrk="0" hangingPunct="1">
                <a:lnSpc>
                  <a:spcPct val="100000"/>
                </a:lnSpc>
                <a:spcBef>
                  <a:spcPts val="750"/>
                </a:spcBef>
                <a:buClr>
                  <a:schemeClr val="accent3"/>
                </a:buClr>
                <a:buFont typeface="Arial" panose="020B0604020202020204" pitchFamily="34" charset="0"/>
                <a:buChar char="•"/>
                <a:defRPr sz="2000" b="0" i="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1pPr>
              <a:lvl2pPr marL="401638" indent="-195263" algn="l" defTabSz="685766" rtl="0" eaLnBrk="1" latinLnBrk="0" hangingPunct="1">
                <a:lnSpc>
                  <a:spcPct val="100000"/>
                </a:lnSpc>
                <a:spcBef>
                  <a:spcPts val="300"/>
                </a:spcBef>
                <a:buFont typeface="AECOM Sans Light" panose="020B0404020202020204" pitchFamily="34" charset="0"/>
                <a:buChar char="‒"/>
                <a:defRPr sz="1800" b="0" i="0" kern="1200">
                  <a:solidFill>
                    <a:schemeClr val="tx1"/>
                  </a:solidFill>
                  <a:latin typeface="AECOM Sans Light" panose="020B0404020202020204" pitchFamily="34" charset="0"/>
                  <a:ea typeface="AECOM Sans Light" panose="020B0404020202020204" pitchFamily="34" charset="0"/>
                  <a:cs typeface="AECOM Sans Light" panose="020B0404020202020204" pitchFamily="34" charset="0"/>
                </a:defRPr>
              </a:lvl2pPr>
              <a:lvl3pPr marL="631825" indent="-230188" algn="l" defTabSz="685766" rtl="0" eaLnBrk="1" latinLnBrk="0" hangingPunct="1">
                <a:lnSpc>
                  <a:spcPct val="100000"/>
                </a:lnSpc>
                <a:spcBef>
                  <a:spcPts val="300"/>
                </a:spcBef>
                <a:buFont typeface="Arial" panose="020B0604020202020204" pitchFamily="34" charset="0"/>
                <a:buChar char="•"/>
                <a:defRPr sz="1600" b="0" i="0" kern="1200">
                  <a:solidFill>
                    <a:schemeClr val="tx1"/>
                  </a:solidFill>
                  <a:latin typeface="AECOM Sans Light" panose="020B0404020202020204" pitchFamily="34" charset="0"/>
                  <a:ea typeface="AECOM Sans Light" panose="020B0404020202020204" pitchFamily="34" charset="0"/>
                  <a:cs typeface="AECOM Sans Light" panose="020B0404020202020204" pitchFamily="34" charset="0"/>
                </a:defRPr>
              </a:lvl3pPr>
              <a:lvl4pPr marL="854075" indent="-222250" algn="l" defTabSz="685766" rtl="0" eaLnBrk="1" latinLnBrk="0" hangingPunct="1">
                <a:lnSpc>
                  <a:spcPct val="100000"/>
                </a:lnSpc>
                <a:spcBef>
                  <a:spcPts val="300"/>
                </a:spcBef>
                <a:buFont typeface="Symbol" panose="05050102010706020507" pitchFamily="18" charset="2"/>
                <a:buChar char=""/>
                <a:defRPr lang="en-US" sz="1600" b="0" i="0" kern="1200">
                  <a:solidFill>
                    <a:schemeClr val="tx1"/>
                  </a:solidFill>
                  <a:effectLst/>
                  <a:latin typeface="AECOM Sans Light" panose="020B0404020202020204" pitchFamily="34" charset="0"/>
                  <a:ea typeface="AECOM Sans Light" panose="020B0404020202020204" pitchFamily="34" charset="0"/>
                  <a:cs typeface="AECOM Sans Light" panose="020B0404020202020204" pitchFamily="34" charset="0"/>
                </a:defRPr>
              </a:lvl4pPr>
              <a:lvl5pPr marL="1005840" indent="-137160" algn="l" defTabSz="685766" rtl="0" eaLnBrk="1" latinLnBrk="0" hangingPunct="1">
                <a:lnSpc>
                  <a:spcPct val="90000"/>
                </a:lnSpc>
                <a:spcBef>
                  <a:spcPts val="300"/>
                </a:spcBef>
                <a:buFont typeface="Arial"/>
                <a:buChar char="•"/>
                <a:defRPr sz="1400" b="0" i="0" kern="1200">
                  <a:solidFill>
                    <a:schemeClr val="tx1"/>
                  </a:solidFill>
                  <a:latin typeface="AECOM Sans Light" panose="020B0404020202020204" pitchFamily="34" charset="0"/>
                  <a:ea typeface="AECOM Sans Light" panose="020B0404020202020204" pitchFamily="34" charset="0"/>
                  <a:cs typeface="AECOM Sans Light" panose="020B0404020202020204" pitchFamily="34" charset="0"/>
                </a:defRPr>
              </a:lvl5pPr>
              <a:lvl6pPr marL="1885856"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sz="1500"/>
                <a:t>Online techniques and social media​</a:t>
              </a:r>
            </a:p>
            <a:p>
              <a:r>
                <a:rPr lang="en-US" sz="1500"/>
                <a:t>Virtual open house meetings​</a:t>
              </a:r>
            </a:p>
            <a:p>
              <a:r>
                <a:rPr lang="en-US" sz="1500"/>
                <a:t>Online surveys/</a:t>
              </a:r>
              <a:br>
                <a:rPr lang="en-US" sz="1500"/>
              </a:br>
              <a:r>
                <a:rPr lang="en-US" sz="1500"/>
                <a:t>outreach tools​</a:t>
              </a:r>
            </a:p>
            <a:p>
              <a:r>
                <a:rPr lang="en-US" sz="1500"/>
                <a:t>Social media outreach using geofencing​</a:t>
              </a:r>
            </a:p>
          </p:txBody>
        </p:sp>
        <p:sp>
          <p:nvSpPr>
            <p:cNvPr id="10" name="TextBox 9">
              <a:extLst>
                <a:ext uri="{FF2B5EF4-FFF2-40B4-BE49-F238E27FC236}">
                  <a16:creationId xmlns:a16="http://schemas.microsoft.com/office/drawing/2014/main" id="{B9F42B5C-1338-426F-9E00-8EDDEB63C054}"/>
                </a:ext>
              </a:extLst>
            </p:cNvPr>
            <p:cNvSpPr txBox="1"/>
            <p:nvPr/>
          </p:nvSpPr>
          <p:spPr>
            <a:xfrm>
              <a:off x="3378445" y="1951376"/>
              <a:ext cx="2165978" cy="369332"/>
            </a:xfrm>
            <a:prstGeom prst="rect">
              <a:avLst/>
            </a:prstGeom>
            <a:noFill/>
          </p:spPr>
          <p:txBody>
            <a:bodyPr wrap="none" rtlCol="0">
              <a:spAutoFit/>
            </a:bodyPr>
            <a:lstStyle/>
            <a:p>
              <a:r>
                <a:rPr lang="en-US">
                  <a:solidFill>
                    <a:schemeClr val="bg2">
                      <a:lumMod val="85000"/>
                    </a:schemeClr>
                  </a:solidFill>
                  <a:latin typeface="AECOM Sans XBold" panose="020B0804020202020204" pitchFamily="34" charset="0"/>
                  <a:cs typeface="AECOM Sans XBold" panose="020B0804020202020204" pitchFamily="34" charset="0"/>
                </a:rPr>
                <a:t>Web-based Tools</a:t>
              </a:r>
            </a:p>
          </p:txBody>
        </p:sp>
        <p:sp>
          <p:nvSpPr>
            <p:cNvPr id="11" name="Rectangle 10">
              <a:extLst>
                <a:ext uri="{FF2B5EF4-FFF2-40B4-BE49-F238E27FC236}">
                  <a16:creationId xmlns:a16="http://schemas.microsoft.com/office/drawing/2014/main" id="{DE07EB87-FF0D-443D-80C6-C4DE9B372F0A}"/>
                </a:ext>
              </a:extLst>
            </p:cNvPr>
            <p:cNvSpPr/>
            <p:nvPr/>
          </p:nvSpPr>
          <p:spPr>
            <a:xfrm>
              <a:off x="3474641" y="2408575"/>
              <a:ext cx="2363821" cy="1405647"/>
            </a:xfrm>
            <a:prstGeom prst="rect">
              <a:avLst/>
            </a:prstGeom>
            <a:blipFill>
              <a:blip r:embed="rId4"/>
              <a:srcRect/>
              <a:stretch>
                <a:fillRect l="-22581" r="128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15A5B5E3-D597-4363-A193-9E8B2EB8737D}"/>
              </a:ext>
            </a:extLst>
          </p:cNvPr>
          <p:cNvSpPr>
            <a:spLocks noGrp="1"/>
          </p:cNvSpPr>
          <p:nvPr>
            <p:ph type="title"/>
          </p:nvPr>
        </p:nvSpPr>
        <p:spPr/>
        <p:txBody>
          <a:bodyPr/>
          <a:lstStyle/>
          <a:p>
            <a:r>
              <a:rPr lang="en-US"/>
              <a:t>How we will increase public participation</a:t>
            </a:r>
          </a:p>
        </p:txBody>
      </p:sp>
      <p:grpSp>
        <p:nvGrpSpPr>
          <p:cNvPr id="24" name="Group 23">
            <a:extLst>
              <a:ext uri="{FF2B5EF4-FFF2-40B4-BE49-F238E27FC236}">
                <a16:creationId xmlns:a16="http://schemas.microsoft.com/office/drawing/2014/main" id="{3360FC64-F310-4DC6-B8BD-20846396A576}"/>
              </a:ext>
            </a:extLst>
          </p:cNvPr>
          <p:cNvGrpSpPr/>
          <p:nvPr/>
        </p:nvGrpSpPr>
        <p:grpSpPr>
          <a:xfrm>
            <a:off x="148862" y="1903751"/>
            <a:ext cx="3025302" cy="4395889"/>
            <a:chOff x="148862" y="1903751"/>
            <a:chExt cx="3025302" cy="4395889"/>
          </a:xfrm>
        </p:grpSpPr>
        <p:sp>
          <p:nvSpPr>
            <p:cNvPr id="20" name="Arrow: Pentagon 19">
              <a:extLst>
                <a:ext uri="{FF2B5EF4-FFF2-40B4-BE49-F238E27FC236}">
                  <a16:creationId xmlns:a16="http://schemas.microsoft.com/office/drawing/2014/main" id="{EF23E34B-31C8-4AF5-97CE-844700D1CEE6}"/>
                </a:ext>
              </a:extLst>
            </p:cNvPr>
            <p:cNvSpPr/>
            <p:nvPr/>
          </p:nvSpPr>
          <p:spPr>
            <a:xfrm>
              <a:off x="148862" y="1903751"/>
              <a:ext cx="3025302" cy="457199"/>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BD854A71-13AA-4999-841C-7C82060735D3}"/>
                </a:ext>
              </a:extLst>
            </p:cNvPr>
            <p:cNvSpPr txBox="1">
              <a:spLocks/>
            </p:cNvSpPr>
            <p:nvPr/>
          </p:nvSpPr>
          <p:spPr>
            <a:xfrm>
              <a:off x="606062" y="4028231"/>
              <a:ext cx="2363821" cy="2271409"/>
            </a:xfrm>
            <a:prstGeom prst="rect">
              <a:avLst/>
            </a:prstGeom>
          </p:spPr>
          <p:txBody>
            <a:bodyPr vert="horz" lIns="0" tIns="0" rIns="0" bIns="0" rtlCol="0">
              <a:noAutofit/>
            </a:bodyPr>
            <a:lstStyle>
              <a:lvl1pPr marL="171442" indent="-182880" algn="l" defTabSz="685766" rtl="0" eaLnBrk="1" latinLnBrk="0" hangingPunct="1">
                <a:lnSpc>
                  <a:spcPct val="100000"/>
                </a:lnSpc>
                <a:spcBef>
                  <a:spcPts val="750"/>
                </a:spcBef>
                <a:buClr>
                  <a:schemeClr val="accent3"/>
                </a:buClr>
                <a:buFont typeface="Arial" panose="020B0604020202020204" pitchFamily="34" charset="0"/>
                <a:buChar char="•"/>
                <a:defRPr sz="2000" b="0" i="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1pPr>
              <a:lvl2pPr marL="401638" indent="-195263" algn="l" defTabSz="685766" rtl="0" eaLnBrk="1" latinLnBrk="0" hangingPunct="1">
                <a:lnSpc>
                  <a:spcPct val="100000"/>
                </a:lnSpc>
                <a:spcBef>
                  <a:spcPts val="300"/>
                </a:spcBef>
                <a:buFont typeface="AECOM Sans Light" panose="020B0404020202020204" pitchFamily="34" charset="0"/>
                <a:buChar char="‒"/>
                <a:defRPr sz="1800" b="0" i="0" kern="1200">
                  <a:solidFill>
                    <a:schemeClr val="tx1"/>
                  </a:solidFill>
                  <a:latin typeface="AECOM Sans Light" panose="020B0404020202020204" pitchFamily="34" charset="0"/>
                  <a:ea typeface="AECOM Sans Light" panose="020B0404020202020204" pitchFamily="34" charset="0"/>
                  <a:cs typeface="AECOM Sans Light" panose="020B0404020202020204" pitchFamily="34" charset="0"/>
                </a:defRPr>
              </a:lvl2pPr>
              <a:lvl3pPr marL="631825" indent="-230188" algn="l" defTabSz="685766" rtl="0" eaLnBrk="1" latinLnBrk="0" hangingPunct="1">
                <a:lnSpc>
                  <a:spcPct val="100000"/>
                </a:lnSpc>
                <a:spcBef>
                  <a:spcPts val="300"/>
                </a:spcBef>
                <a:buFont typeface="Arial" panose="020B0604020202020204" pitchFamily="34" charset="0"/>
                <a:buChar char="•"/>
                <a:defRPr sz="1600" b="0" i="0" kern="1200">
                  <a:solidFill>
                    <a:schemeClr val="tx1"/>
                  </a:solidFill>
                  <a:latin typeface="AECOM Sans Light" panose="020B0404020202020204" pitchFamily="34" charset="0"/>
                  <a:ea typeface="AECOM Sans Light" panose="020B0404020202020204" pitchFamily="34" charset="0"/>
                  <a:cs typeface="AECOM Sans Light" panose="020B0404020202020204" pitchFamily="34" charset="0"/>
                </a:defRPr>
              </a:lvl3pPr>
              <a:lvl4pPr marL="854075" indent="-222250" algn="l" defTabSz="685766" rtl="0" eaLnBrk="1" latinLnBrk="0" hangingPunct="1">
                <a:lnSpc>
                  <a:spcPct val="100000"/>
                </a:lnSpc>
                <a:spcBef>
                  <a:spcPts val="300"/>
                </a:spcBef>
                <a:buFont typeface="Symbol" panose="05050102010706020507" pitchFamily="18" charset="2"/>
                <a:buChar char=""/>
                <a:defRPr lang="en-US" sz="1600" b="0" i="0" kern="1200">
                  <a:solidFill>
                    <a:schemeClr val="tx1"/>
                  </a:solidFill>
                  <a:effectLst/>
                  <a:latin typeface="AECOM Sans Light" panose="020B0404020202020204" pitchFamily="34" charset="0"/>
                  <a:ea typeface="AECOM Sans Light" panose="020B0404020202020204" pitchFamily="34" charset="0"/>
                  <a:cs typeface="AECOM Sans Light" panose="020B0404020202020204" pitchFamily="34" charset="0"/>
                </a:defRPr>
              </a:lvl4pPr>
              <a:lvl5pPr marL="1005840" indent="-137160" algn="l" defTabSz="685766" rtl="0" eaLnBrk="1" latinLnBrk="0" hangingPunct="1">
                <a:lnSpc>
                  <a:spcPct val="90000"/>
                </a:lnSpc>
                <a:spcBef>
                  <a:spcPts val="300"/>
                </a:spcBef>
                <a:buFont typeface="Arial"/>
                <a:buChar char="•"/>
                <a:defRPr sz="1400" b="0" i="0" kern="1200">
                  <a:solidFill>
                    <a:schemeClr val="tx1"/>
                  </a:solidFill>
                  <a:latin typeface="AECOM Sans Light" panose="020B0404020202020204" pitchFamily="34" charset="0"/>
                  <a:ea typeface="AECOM Sans Light" panose="020B0404020202020204" pitchFamily="34" charset="0"/>
                  <a:cs typeface="AECOM Sans Light" panose="020B0404020202020204" pitchFamily="34" charset="0"/>
                </a:defRPr>
              </a:lvl5pPr>
              <a:lvl6pPr marL="1885856"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sz="1500"/>
                <a:t>Project website and project hotline</a:t>
              </a:r>
            </a:p>
          </p:txBody>
        </p:sp>
        <p:sp>
          <p:nvSpPr>
            <p:cNvPr id="8" name="TextBox 7">
              <a:extLst>
                <a:ext uri="{FF2B5EF4-FFF2-40B4-BE49-F238E27FC236}">
                  <a16:creationId xmlns:a16="http://schemas.microsoft.com/office/drawing/2014/main" id="{B3F7A728-6982-4936-BB3D-FB4AC212ECBD}"/>
                </a:ext>
              </a:extLst>
            </p:cNvPr>
            <p:cNvSpPr txBox="1"/>
            <p:nvPr/>
          </p:nvSpPr>
          <p:spPr>
            <a:xfrm>
              <a:off x="606062" y="1951376"/>
              <a:ext cx="2012089" cy="369332"/>
            </a:xfrm>
            <a:prstGeom prst="rect">
              <a:avLst/>
            </a:prstGeom>
            <a:noFill/>
          </p:spPr>
          <p:txBody>
            <a:bodyPr wrap="none" rtlCol="0">
              <a:spAutoFit/>
            </a:bodyPr>
            <a:lstStyle/>
            <a:p>
              <a:r>
                <a:rPr lang="en-US">
                  <a:solidFill>
                    <a:schemeClr val="bg2">
                      <a:lumMod val="85000"/>
                    </a:schemeClr>
                  </a:solidFill>
                  <a:latin typeface="AECOM Sans XBold" panose="020B0804020202020204" pitchFamily="34" charset="0"/>
                  <a:cs typeface="AECOM Sans XBold" panose="020B0804020202020204" pitchFamily="34" charset="0"/>
                </a:rPr>
                <a:t>Project Website</a:t>
              </a:r>
            </a:p>
          </p:txBody>
        </p:sp>
        <p:sp>
          <p:nvSpPr>
            <p:cNvPr id="9" name="Rectangle 8">
              <a:extLst>
                <a:ext uri="{FF2B5EF4-FFF2-40B4-BE49-F238E27FC236}">
                  <a16:creationId xmlns:a16="http://schemas.microsoft.com/office/drawing/2014/main" id="{9FBB399F-0B78-4770-8B93-DF433100EAA8}"/>
                </a:ext>
              </a:extLst>
            </p:cNvPr>
            <p:cNvSpPr/>
            <p:nvPr/>
          </p:nvSpPr>
          <p:spPr>
            <a:xfrm>
              <a:off x="606062" y="2408575"/>
              <a:ext cx="2363821" cy="1405647"/>
            </a:xfrm>
            <a:prstGeom prst="rect">
              <a:avLst/>
            </a:prstGeom>
            <a:blipFill>
              <a:blip r:embed="rId5"/>
              <a:srcRect/>
              <a:stretch>
                <a:fillRect b="-3763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33CCA805-FEF9-40F5-A092-9464510FE705}"/>
              </a:ext>
            </a:extLst>
          </p:cNvPr>
          <p:cNvGrpSpPr/>
          <p:nvPr/>
        </p:nvGrpSpPr>
        <p:grpSpPr>
          <a:xfrm>
            <a:off x="9707527" y="703215"/>
            <a:ext cx="2485919" cy="620573"/>
            <a:chOff x="8565989" y="747075"/>
            <a:chExt cx="2210866" cy="551910"/>
          </a:xfrm>
        </p:grpSpPr>
        <p:sp>
          <p:nvSpPr>
            <p:cNvPr id="29" name="TextBox 28">
              <a:extLst>
                <a:ext uri="{FF2B5EF4-FFF2-40B4-BE49-F238E27FC236}">
                  <a16:creationId xmlns:a16="http://schemas.microsoft.com/office/drawing/2014/main" id="{7EC35982-134A-4231-8C92-7A4DC819FEAE}"/>
                </a:ext>
              </a:extLst>
            </p:cNvPr>
            <p:cNvSpPr txBox="1"/>
            <p:nvPr/>
          </p:nvSpPr>
          <p:spPr>
            <a:xfrm rot="5400000">
              <a:off x="10455371" y="863267"/>
              <a:ext cx="437676" cy="205292"/>
            </a:xfrm>
            <a:prstGeom prst="rect">
              <a:avLst/>
            </a:prstGeom>
            <a:solidFill>
              <a:schemeClr val="accent4"/>
            </a:solidFill>
            <a:ln w="12700">
              <a:solidFill>
                <a:schemeClr val="accent4"/>
              </a:solidFill>
            </a:ln>
          </p:spPr>
          <p:txBody>
            <a:bodyPr wrap="square" lIns="0" tIns="91440" rIns="0" bIns="0" rtlCol="0" anchor="b" anchorCtr="0">
              <a:spAutoFit/>
            </a:bodyPr>
            <a:lstStyle/>
            <a:p>
              <a:pPr algn="ctr"/>
              <a:r>
                <a:rPr lang="en-US" sz="900" b="1">
                  <a:solidFill>
                    <a:schemeClr val="accent6"/>
                  </a:solidFill>
                  <a:latin typeface="URW DIN Cond" panose="00000500000000000000" pitchFamily="50" charset="0"/>
                </a:rPr>
                <a:t>SPEAKER</a:t>
              </a:r>
            </a:p>
          </p:txBody>
        </p:sp>
        <p:sp>
          <p:nvSpPr>
            <p:cNvPr id="30" name="Rectangle 29">
              <a:extLst>
                <a:ext uri="{FF2B5EF4-FFF2-40B4-BE49-F238E27FC236}">
                  <a16:creationId xmlns:a16="http://schemas.microsoft.com/office/drawing/2014/main" id="{93D99F32-F9E4-4E29-87B4-EFE180BBE2A8}"/>
                </a:ext>
              </a:extLst>
            </p:cNvPr>
            <p:cNvSpPr/>
            <p:nvPr/>
          </p:nvSpPr>
          <p:spPr>
            <a:xfrm>
              <a:off x="8565989" y="806284"/>
              <a:ext cx="1516243" cy="492701"/>
            </a:xfrm>
            <a:prstGeom prst="rect">
              <a:avLst/>
            </a:prstGeom>
          </p:spPr>
          <p:txBody>
            <a:bodyPr wrap="square">
              <a:spAutoFit/>
            </a:bodyPr>
            <a:lstStyle/>
            <a:p>
              <a:pPr algn="r"/>
              <a:r>
                <a:rPr lang="en-US" sz="1000" b="1">
                  <a:solidFill>
                    <a:schemeClr val="bg1"/>
                  </a:solidFill>
                  <a:latin typeface="URW DIN Cond" panose="00000500000000000000" pitchFamily="50" charset="0"/>
                  <a:cs typeface="AECOM Sans XBold" panose="020B0804020202020204" pitchFamily="34" charset="0"/>
                </a:rPr>
                <a:t>Drew Joyner, PE, CPM</a:t>
              </a:r>
            </a:p>
            <a:p>
              <a:pPr algn="r"/>
              <a:r>
                <a:rPr lang="en-US" sz="1000">
                  <a:solidFill>
                    <a:schemeClr val="bg1"/>
                  </a:solidFill>
                  <a:latin typeface="URW DIN Cond" panose="00000500000000000000" pitchFamily="50" charset="0"/>
                </a:rPr>
                <a:t>Public Engagement Manager</a:t>
              </a:r>
            </a:p>
            <a:p>
              <a:pPr algn="r"/>
              <a:endParaRPr lang="en-US" sz="1000">
                <a:solidFill>
                  <a:schemeClr val="bg1"/>
                </a:solidFill>
                <a:latin typeface="URW DIN Cond" panose="00000500000000000000" pitchFamily="50" charset="0"/>
              </a:endParaRPr>
            </a:p>
          </p:txBody>
        </p:sp>
        <p:sp>
          <p:nvSpPr>
            <p:cNvPr id="31" name="Rectangle 30">
              <a:extLst>
                <a:ext uri="{FF2B5EF4-FFF2-40B4-BE49-F238E27FC236}">
                  <a16:creationId xmlns:a16="http://schemas.microsoft.com/office/drawing/2014/main" id="{30E745C8-00E8-43B7-991B-7AC202DF3488}"/>
                </a:ext>
              </a:extLst>
            </p:cNvPr>
            <p:cNvSpPr/>
            <p:nvPr/>
          </p:nvSpPr>
          <p:spPr>
            <a:xfrm>
              <a:off x="10128219" y="747075"/>
              <a:ext cx="437675" cy="437675"/>
            </a:xfrm>
            <a:prstGeom prst="rect">
              <a:avLst/>
            </a:prstGeom>
            <a:blipFill>
              <a:blip r:embed="rId6"/>
              <a:srcRect/>
              <a:stretch>
                <a:fillRect t="-3125" b="-3125"/>
              </a:stretch>
            </a:bli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32" name="Rectangle 31">
              <a:extLst>
                <a:ext uri="{FF2B5EF4-FFF2-40B4-BE49-F238E27FC236}">
                  <a16:creationId xmlns:a16="http://schemas.microsoft.com/office/drawing/2014/main" id="{82B4C1DE-B10F-415F-9C84-FE498075AD2B}"/>
                </a:ext>
              </a:extLst>
            </p:cNvPr>
            <p:cNvSpPr/>
            <p:nvPr/>
          </p:nvSpPr>
          <p:spPr>
            <a:xfrm>
              <a:off x="10082553" y="864148"/>
              <a:ext cx="93719" cy="93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sp>
        <p:nvSpPr>
          <p:cNvPr id="33" name="TextBox 32">
            <a:extLst>
              <a:ext uri="{FF2B5EF4-FFF2-40B4-BE49-F238E27FC236}">
                <a16:creationId xmlns:a16="http://schemas.microsoft.com/office/drawing/2014/main" id="{78D29AC1-9EDA-405C-8590-BBC75EF05CF0}"/>
              </a:ext>
            </a:extLst>
          </p:cNvPr>
          <p:cNvSpPr txBox="1"/>
          <p:nvPr/>
        </p:nvSpPr>
        <p:spPr>
          <a:xfrm>
            <a:off x="11841018" y="6604000"/>
            <a:ext cx="350982" cy="230832"/>
          </a:xfrm>
          <a:prstGeom prst="rect">
            <a:avLst/>
          </a:prstGeom>
          <a:noFill/>
        </p:spPr>
        <p:txBody>
          <a:bodyPr wrap="square" rtlCol="0">
            <a:spAutoFit/>
          </a:bodyPr>
          <a:lstStyle/>
          <a:p>
            <a:pPr algn="r"/>
            <a:fld id="{2F1A365D-142C-4E94-BFF5-EF4981D38585}" type="slidenum">
              <a:rPr lang="en-US" sz="900" b="1" smtClean="0">
                <a:solidFill>
                  <a:schemeClr val="accent4"/>
                </a:solidFill>
              </a:rPr>
              <a:pPr algn="r"/>
              <a:t>16</a:t>
            </a:fld>
            <a:endParaRPr lang="en-US" sz="900" b="1">
              <a:solidFill>
                <a:schemeClr val="accent4"/>
              </a:solidFill>
            </a:endParaRPr>
          </a:p>
        </p:txBody>
      </p:sp>
    </p:spTree>
    <p:extLst>
      <p:ext uri="{BB962C8B-B14F-4D97-AF65-F5344CB8AC3E}">
        <p14:creationId xmlns:p14="http://schemas.microsoft.com/office/powerpoint/2010/main" val="1660901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6D3835F7-4D74-4A36-9AA3-482D06F9B694}"/>
              </a:ext>
            </a:extLst>
          </p:cNvPr>
          <p:cNvSpPr/>
          <p:nvPr/>
        </p:nvSpPr>
        <p:spPr>
          <a:xfrm>
            <a:off x="3157870" y="1028250"/>
            <a:ext cx="5486400" cy="5486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EE2D7D2-E539-4542-B439-B326971B5BDD}"/>
              </a:ext>
            </a:extLst>
          </p:cNvPr>
          <p:cNvSpPr/>
          <p:nvPr/>
        </p:nvSpPr>
        <p:spPr>
          <a:xfrm>
            <a:off x="0" y="1"/>
            <a:ext cx="356616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08996A1-86C4-4936-B5CA-2487ECF6ADF4}"/>
              </a:ext>
            </a:extLst>
          </p:cNvPr>
          <p:cNvPicPr>
            <a:picLocks noChangeAspect="1"/>
          </p:cNvPicPr>
          <p:nvPr/>
        </p:nvPicPr>
        <p:blipFill>
          <a:blip r:embed="rId2">
            <a:duotone>
              <a:prstClr val="black"/>
              <a:schemeClr val="accent6">
                <a:tint val="45000"/>
                <a:satMod val="400000"/>
              </a:schemeClr>
            </a:duotone>
          </a:blip>
          <a:stretch>
            <a:fillRect/>
          </a:stretch>
        </p:blipFill>
        <p:spPr>
          <a:xfrm>
            <a:off x="3157869" y="1156697"/>
            <a:ext cx="9035055" cy="5701303"/>
          </a:xfrm>
          <a:prstGeom prst="rect">
            <a:avLst/>
          </a:prstGeom>
        </p:spPr>
      </p:pic>
      <p:sp>
        <p:nvSpPr>
          <p:cNvPr id="2" name="Title 1">
            <a:extLst>
              <a:ext uri="{FF2B5EF4-FFF2-40B4-BE49-F238E27FC236}">
                <a16:creationId xmlns:a16="http://schemas.microsoft.com/office/drawing/2014/main" id="{15A5B5E3-D597-4363-A193-9E8B2EB8737D}"/>
              </a:ext>
            </a:extLst>
          </p:cNvPr>
          <p:cNvSpPr>
            <a:spLocks noGrp="1"/>
          </p:cNvSpPr>
          <p:nvPr>
            <p:ph type="title"/>
          </p:nvPr>
        </p:nvSpPr>
        <p:spPr>
          <a:xfrm>
            <a:off x="457200" y="1028250"/>
            <a:ext cx="2594337" cy="2121045"/>
          </a:xfrm>
        </p:spPr>
        <p:txBody>
          <a:bodyPr anchor="t" anchorCtr="0">
            <a:normAutofit fontScale="90000"/>
          </a:bodyPr>
          <a:lstStyle/>
          <a:p>
            <a:r>
              <a:rPr lang="en-US"/>
              <a:t>How we will build partnerships and seek public/private partnerships</a:t>
            </a:r>
          </a:p>
        </p:txBody>
      </p:sp>
      <p:pic>
        <p:nvPicPr>
          <p:cNvPr id="31" name="Graphic 30">
            <a:extLst>
              <a:ext uri="{FF2B5EF4-FFF2-40B4-BE49-F238E27FC236}">
                <a16:creationId xmlns:a16="http://schemas.microsoft.com/office/drawing/2014/main" id="{DE003CFD-7139-42C2-9DA8-C0277616E0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7200" y="221926"/>
            <a:ext cx="1559169" cy="215314"/>
          </a:xfrm>
          <a:prstGeom prst="rect">
            <a:avLst/>
          </a:prstGeom>
        </p:spPr>
      </p:pic>
      <p:grpSp>
        <p:nvGrpSpPr>
          <p:cNvPr id="34" name="Group 33">
            <a:extLst>
              <a:ext uri="{FF2B5EF4-FFF2-40B4-BE49-F238E27FC236}">
                <a16:creationId xmlns:a16="http://schemas.microsoft.com/office/drawing/2014/main" id="{9A79D8A5-47AB-4870-A318-975F78F65A9B}"/>
              </a:ext>
            </a:extLst>
          </p:cNvPr>
          <p:cNvGrpSpPr/>
          <p:nvPr/>
        </p:nvGrpSpPr>
        <p:grpSpPr>
          <a:xfrm>
            <a:off x="9707527" y="536124"/>
            <a:ext cx="2485919" cy="620573"/>
            <a:chOff x="8565989" y="747075"/>
            <a:chExt cx="2210866" cy="551910"/>
          </a:xfrm>
        </p:grpSpPr>
        <p:sp>
          <p:nvSpPr>
            <p:cNvPr id="35" name="TextBox 34">
              <a:extLst>
                <a:ext uri="{FF2B5EF4-FFF2-40B4-BE49-F238E27FC236}">
                  <a16:creationId xmlns:a16="http://schemas.microsoft.com/office/drawing/2014/main" id="{C27EAF8D-655F-4C12-A7E8-58A9758CBBBF}"/>
                </a:ext>
              </a:extLst>
            </p:cNvPr>
            <p:cNvSpPr txBox="1"/>
            <p:nvPr/>
          </p:nvSpPr>
          <p:spPr>
            <a:xfrm rot="5400000">
              <a:off x="10455371" y="863267"/>
              <a:ext cx="437676" cy="205292"/>
            </a:xfrm>
            <a:prstGeom prst="rect">
              <a:avLst/>
            </a:prstGeom>
            <a:solidFill>
              <a:schemeClr val="accent4"/>
            </a:solidFill>
            <a:ln w="12700">
              <a:solidFill>
                <a:schemeClr val="accent4"/>
              </a:solidFill>
            </a:ln>
          </p:spPr>
          <p:txBody>
            <a:bodyPr wrap="square" lIns="0" tIns="91440" rIns="0" bIns="0" rtlCol="0" anchor="b" anchorCtr="0">
              <a:spAutoFit/>
            </a:bodyPr>
            <a:lstStyle/>
            <a:p>
              <a:pPr algn="ctr"/>
              <a:r>
                <a:rPr lang="en-US" sz="900" b="1">
                  <a:solidFill>
                    <a:schemeClr val="accent6"/>
                  </a:solidFill>
                  <a:latin typeface="URW DIN Cond" panose="00000500000000000000" pitchFamily="50" charset="0"/>
                </a:rPr>
                <a:t>SPEAKER</a:t>
              </a:r>
            </a:p>
          </p:txBody>
        </p:sp>
        <p:sp>
          <p:nvSpPr>
            <p:cNvPr id="36" name="Rectangle 35">
              <a:extLst>
                <a:ext uri="{FF2B5EF4-FFF2-40B4-BE49-F238E27FC236}">
                  <a16:creationId xmlns:a16="http://schemas.microsoft.com/office/drawing/2014/main" id="{B26492DD-144F-48F4-909E-266BAB907AE9}"/>
                </a:ext>
              </a:extLst>
            </p:cNvPr>
            <p:cNvSpPr/>
            <p:nvPr/>
          </p:nvSpPr>
          <p:spPr>
            <a:xfrm>
              <a:off x="8565989" y="806284"/>
              <a:ext cx="1516243" cy="492701"/>
            </a:xfrm>
            <a:prstGeom prst="rect">
              <a:avLst/>
            </a:prstGeom>
          </p:spPr>
          <p:txBody>
            <a:bodyPr wrap="square">
              <a:spAutoFit/>
            </a:bodyPr>
            <a:lstStyle/>
            <a:p>
              <a:pPr algn="r"/>
              <a:r>
                <a:rPr lang="en-US" sz="1000" b="1">
                  <a:solidFill>
                    <a:schemeClr val="bg1"/>
                  </a:solidFill>
                  <a:latin typeface="URW DIN Cond" panose="00000500000000000000" pitchFamily="50" charset="0"/>
                  <a:cs typeface="AECOM Sans XBold" panose="020B0804020202020204" pitchFamily="34" charset="0"/>
                </a:rPr>
                <a:t>Drew Joyner, PE, CPM</a:t>
              </a:r>
            </a:p>
            <a:p>
              <a:pPr algn="r"/>
              <a:r>
                <a:rPr lang="en-US" sz="1000">
                  <a:solidFill>
                    <a:schemeClr val="bg1"/>
                  </a:solidFill>
                  <a:latin typeface="URW DIN Cond" panose="00000500000000000000" pitchFamily="50" charset="0"/>
                </a:rPr>
                <a:t>Public Engagement Manager</a:t>
              </a:r>
            </a:p>
            <a:p>
              <a:pPr algn="r"/>
              <a:endParaRPr lang="en-US" sz="1000">
                <a:solidFill>
                  <a:schemeClr val="bg1"/>
                </a:solidFill>
                <a:latin typeface="URW DIN Cond" panose="00000500000000000000" pitchFamily="50" charset="0"/>
              </a:endParaRPr>
            </a:p>
          </p:txBody>
        </p:sp>
        <p:sp>
          <p:nvSpPr>
            <p:cNvPr id="37" name="Rectangle 36">
              <a:extLst>
                <a:ext uri="{FF2B5EF4-FFF2-40B4-BE49-F238E27FC236}">
                  <a16:creationId xmlns:a16="http://schemas.microsoft.com/office/drawing/2014/main" id="{9F452338-F071-4434-BFF2-B38E60B89D70}"/>
                </a:ext>
              </a:extLst>
            </p:cNvPr>
            <p:cNvSpPr/>
            <p:nvPr/>
          </p:nvSpPr>
          <p:spPr>
            <a:xfrm>
              <a:off x="10128219" y="747075"/>
              <a:ext cx="437675" cy="437675"/>
            </a:xfrm>
            <a:prstGeom prst="rect">
              <a:avLst/>
            </a:prstGeom>
            <a:blipFill>
              <a:blip r:embed="rId5"/>
              <a:srcRect/>
              <a:stretch>
                <a:fillRect t="-3125" b="-3125"/>
              </a:stretch>
            </a:bli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38" name="Rectangle 37">
              <a:extLst>
                <a:ext uri="{FF2B5EF4-FFF2-40B4-BE49-F238E27FC236}">
                  <a16:creationId xmlns:a16="http://schemas.microsoft.com/office/drawing/2014/main" id="{689B85E4-DE97-4C54-9DCB-8FA8BC34E6E8}"/>
                </a:ext>
              </a:extLst>
            </p:cNvPr>
            <p:cNvSpPr/>
            <p:nvPr/>
          </p:nvSpPr>
          <p:spPr>
            <a:xfrm>
              <a:off x="10082553" y="864148"/>
              <a:ext cx="93719" cy="93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sp>
        <p:nvSpPr>
          <p:cNvPr id="13" name="TextBox 12">
            <a:extLst>
              <a:ext uri="{FF2B5EF4-FFF2-40B4-BE49-F238E27FC236}">
                <a16:creationId xmlns:a16="http://schemas.microsoft.com/office/drawing/2014/main" id="{7D4FD518-E60F-4042-8A52-9DB128D44617}"/>
              </a:ext>
            </a:extLst>
          </p:cNvPr>
          <p:cNvSpPr txBox="1"/>
          <p:nvPr/>
        </p:nvSpPr>
        <p:spPr>
          <a:xfrm>
            <a:off x="11841018" y="6604000"/>
            <a:ext cx="350982" cy="230832"/>
          </a:xfrm>
          <a:prstGeom prst="rect">
            <a:avLst/>
          </a:prstGeom>
          <a:noFill/>
        </p:spPr>
        <p:txBody>
          <a:bodyPr wrap="square" rtlCol="0">
            <a:spAutoFit/>
          </a:bodyPr>
          <a:lstStyle/>
          <a:p>
            <a:pPr algn="r"/>
            <a:fld id="{2F1A365D-142C-4E94-BFF5-EF4981D38585}" type="slidenum">
              <a:rPr lang="en-US" sz="900" b="1" smtClean="0">
                <a:solidFill>
                  <a:schemeClr val="bg1"/>
                </a:solidFill>
              </a:rPr>
              <a:pPr algn="r"/>
              <a:t>17</a:t>
            </a:fld>
            <a:endParaRPr lang="en-US" sz="900" b="1">
              <a:solidFill>
                <a:schemeClr val="bg1"/>
              </a:solidFill>
            </a:endParaRPr>
          </a:p>
        </p:txBody>
      </p:sp>
      <p:sp>
        <p:nvSpPr>
          <p:cNvPr id="33" name="Content Placeholder 32">
            <a:extLst>
              <a:ext uri="{FF2B5EF4-FFF2-40B4-BE49-F238E27FC236}">
                <a16:creationId xmlns:a16="http://schemas.microsoft.com/office/drawing/2014/main" id="{42F1CD1C-B330-4D00-A0AA-F4DF5DAED94F}"/>
              </a:ext>
            </a:extLst>
          </p:cNvPr>
          <p:cNvSpPr>
            <a:spLocks noGrp="1"/>
          </p:cNvSpPr>
          <p:nvPr>
            <p:ph sz="quarter" idx="12"/>
          </p:nvPr>
        </p:nvSpPr>
        <p:spPr>
          <a:xfrm>
            <a:off x="297708" y="2970475"/>
            <a:ext cx="2645235" cy="3864358"/>
          </a:xfrm>
        </p:spPr>
        <p:txBody>
          <a:bodyPr/>
          <a:lstStyle/>
          <a:p>
            <a:pPr>
              <a:buClrTx/>
            </a:pPr>
            <a:r>
              <a:rPr lang="en-US" sz="1800">
                <a:solidFill>
                  <a:schemeClr val="bg1"/>
                </a:solidFill>
              </a:rPr>
              <a:t>Build on outreach with major employers to seek opportunities</a:t>
            </a:r>
          </a:p>
          <a:p>
            <a:pPr>
              <a:buClrTx/>
            </a:pPr>
            <a:r>
              <a:rPr lang="en-US" sz="1800">
                <a:solidFill>
                  <a:schemeClr val="bg1"/>
                </a:solidFill>
              </a:rPr>
              <a:t>Target businesses who will benefit from transit</a:t>
            </a:r>
          </a:p>
          <a:p>
            <a:pPr>
              <a:buClrTx/>
            </a:pPr>
            <a:r>
              <a:rPr lang="en-US" sz="1800">
                <a:solidFill>
                  <a:schemeClr val="bg1"/>
                </a:solidFill>
              </a:rPr>
              <a:t>Passbook program</a:t>
            </a:r>
          </a:p>
        </p:txBody>
      </p:sp>
      <p:grpSp>
        <p:nvGrpSpPr>
          <p:cNvPr id="3" name="Group 2">
            <a:extLst>
              <a:ext uri="{FF2B5EF4-FFF2-40B4-BE49-F238E27FC236}">
                <a16:creationId xmlns:a16="http://schemas.microsoft.com/office/drawing/2014/main" id="{ED60E64B-8E45-4573-9887-453A237F4C73}"/>
              </a:ext>
            </a:extLst>
          </p:cNvPr>
          <p:cNvGrpSpPr/>
          <p:nvPr/>
        </p:nvGrpSpPr>
        <p:grpSpPr>
          <a:xfrm>
            <a:off x="3157869" y="2056499"/>
            <a:ext cx="9034130" cy="3760197"/>
            <a:chOff x="3049276" y="2056499"/>
            <a:chExt cx="9142724" cy="3760197"/>
          </a:xfrm>
        </p:grpSpPr>
        <p:pic>
          <p:nvPicPr>
            <p:cNvPr id="5" name="Picture 4" descr="A picture containing text, map&#10;&#10;Description automatically generated">
              <a:extLst>
                <a:ext uri="{FF2B5EF4-FFF2-40B4-BE49-F238E27FC236}">
                  <a16:creationId xmlns:a16="http://schemas.microsoft.com/office/drawing/2014/main" id="{10C92B5A-6398-4B53-BF5C-32B8FEAAF1E2}"/>
                </a:ext>
              </a:extLst>
            </p:cNvPr>
            <p:cNvPicPr>
              <a:picLocks noChangeAspect="1"/>
            </p:cNvPicPr>
            <p:nvPr/>
          </p:nvPicPr>
          <p:blipFill rotWithShape="1">
            <a:blip r:embed="rId6"/>
            <a:srcRect r="14620" b="54829"/>
            <a:stretch/>
          </p:blipFill>
          <p:spPr>
            <a:xfrm>
              <a:off x="7593138" y="2056499"/>
              <a:ext cx="4598862" cy="3760197"/>
            </a:xfrm>
            <a:prstGeom prst="rect">
              <a:avLst/>
            </a:prstGeom>
            <a:effectLst>
              <a:outerShdw blurRad="50800" dist="38100" dir="2700000" algn="tl" rotWithShape="0">
                <a:prstClr val="black">
                  <a:alpha val="40000"/>
                </a:prstClr>
              </a:outerShdw>
            </a:effectLst>
          </p:spPr>
        </p:pic>
        <p:pic>
          <p:nvPicPr>
            <p:cNvPr id="16" name="Picture 15" descr="A picture containing text, map&#10;&#10;Description automatically generated">
              <a:extLst>
                <a:ext uri="{FF2B5EF4-FFF2-40B4-BE49-F238E27FC236}">
                  <a16:creationId xmlns:a16="http://schemas.microsoft.com/office/drawing/2014/main" id="{479F92D3-E3D0-4112-8460-02D80F238585}"/>
                </a:ext>
              </a:extLst>
            </p:cNvPr>
            <p:cNvPicPr>
              <a:picLocks noChangeAspect="1"/>
            </p:cNvPicPr>
            <p:nvPr/>
          </p:nvPicPr>
          <p:blipFill rotWithShape="1">
            <a:blip r:embed="rId6"/>
            <a:srcRect t="45171"/>
            <a:stretch/>
          </p:blipFill>
          <p:spPr>
            <a:xfrm>
              <a:off x="3049276" y="2056499"/>
              <a:ext cx="4437529" cy="3760197"/>
            </a:xfrm>
            <a:prstGeom prst="rect">
              <a:avLst/>
            </a:prstGeom>
            <a:effectLst>
              <a:outerShdw blurRad="50800" dist="38100" dir="2700000" algn="tl" rotWithShape="0">
                <a:prstClr val="black">
                  <a:alpha val="40000"/>
                </a:prstClr>
              </a:outerShdw>
            </a:effectLst>
          </p:spPr>
        </p:pic>
      </p:grpSp>
      <p:sp>
        <p:nvSpPr>
          <p:cNvPr id="4" name="Oval 3">
            <a:extLst>
              <a:ext uri="{FF2B5EF4-FFF2-40B4-BE49-F238E27FC236}">
                <a16:creationId xmlns:a16="http://schemas.microsoft.com/office/drawing/2014/main" id="{FFCBBB40-4AE7-4C69-981C-0C2EFADE0BAF}"/>
              </a:ext>
            </a:extLst>
          </p:cNvPr>
          <p:cNvSpPr/>
          <p:nvPr/>
        </p:nvSpPr>
        <p:spPr>
          <a:xfrm>
            <a:off x="5234151" y="3093160"/>
            <a:ext cx="105104" cy="105104"/>
          </a:xfrm>
          <a:prstGeom prst="ellips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01EA49C-CA7B-4D9A-AA82-F8612B86A823}"/>
              </a:ext>
            </a:extLst>
          </p:cNvPr>
          <p:cNvSpPr/>
          <p:nvPr/>
        </p:nvSpPr>
        <p:spPr>
          <a:xfrm>
            <a:off x="5501873" y="2862033"/>
            <a:ext cx="105104" cy="105104"/>
          </a:xfrm>
          <a:prstGeom prst="ellips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AF57551-727E-4C33-9899-C77BE893B859}"/>
              </a:ext>
            </a:extLst>
          </p:cNvPr>
          <p:cNvSpPr/>
          <p:nvPr/>
        </p:nvSpPr>
        <p:spPr>
          <a:xfrm>
            <a:off x="5396769" y="2200117"/>
            <a:ext cx="105104" cy="105104"/>
          </a:xfrm>
          <a:prstGeom prst="ellips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F14AC88-0B0A-49AA-AC77-3BE1FD7C66D3}"/>
              </a:ext>
            </a:extLst>
          </p:cNvPr>
          <p:cNvSpPr/>
          <p:nvPr/>
        </p:nvSpPr>
        <p:spPr>
          <a:xfrm>
            <a:off x="7075444" y="2517427"/>
            <a:ext cx="105104" cy="105104"/>
          </a:xfrm>
          <a:prstGeom prst="ellips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72542AD-DAAB-4897-B171-3315C450C4EA}"/>
              </a:ext>
            </a:extLst>
          </p:cNvPr>
          <p:cNvSpPr/>
          <p:nvPr/>
        </p:nvSpPr>
        <p:spPr>
          <a:xfrm>
            <a:off x="6402521" y="3145712"/>
            <a:ext cx="105104" cy="105104"/>
          </a:xfrm>
          <a:prstGeom prst="ellips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3C1A2AB-E873-43A0-9DF0-2FC49E8ADB80}"/>
              </a:ext>
            </a:extLst>
          </p:cNvPr>
          <p:cNvSpPr/>
          <p:nvPr/>
        </p:nvSpPr>
        <p:spPr>
          <a:xfrm>
            <a:off x="5234151" y="4982690"/>
            <a:ext cx="105104" cy="105104"/>
          </a:xfrm>
          <a:prstGeom prst="ellips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6E98DAE7-AD31-4F76-8D7B-23D4B036E845}"/>
              </a:ext>
            </a:extLst>
          </p:cNvPr>
          <p:cNvSpPr/>
          <p:nvPr/>
        </p:nvSpPr>
        <p:spPr>
          <a:xfrm>
            <a:off x="5121844" y="5087794"/>
            <a:ext cx="105104" cy="105104"/>
          </a:xfrm>
          <a:prstGeom prst="ellips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228E59A7-1701-48AF-AD2D-EE08BAFE8E38}"/>
              </a:ext>
            </a:extLst>
          </p:cNvPr>
          <p:cNvSpPr/>
          <p:nvPr/>
        </p:nvSpPr>
        <p:spPr>
          <a:xfrm>
            <a:off x="5215698" y="5062461"/>
            <a:ext cx="105104" cy="105104"/>
          </a:xfrm>
          <a:prstGeom prst="ellips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DC7761FF-DF7A-48E1-9C0C-9797A8BED66F}"/>
              </a:ext>
            </a:extLst>
          </p:cNvPr>
          <p:cNvSpPr/>
          <p:nvPr/>
        </p:nvSpPr>
        <p:spPr>
          <a:xfrm>
            <a:off x="5328005" y="5089834"/>
            <a:ext cx="105104" cy="105104"/>
          </a:xfrm>
          <a:prstGeom prst="ellips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C5F472A6-1C51-47CE-BC4D-61DB75E04C3A}"/>
              </a:ext>
            </a:extLst>
          </p:cNvPr>
          <p:cNvSpPr/>
          <p:nvPr/>
        </p:nvSpPr>
        <p:spPr>
          <a:xfrm>
            <a:off x="5369307" y="5086251"/>
            <a:ext cx="105104" cy="105104"/>
          </a:xfrm>
          <a:prstGeom prst="ellips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148E3EDC-BECF-46BC-9CDD-A75F64A0C72F}"/>
              </a:ext>
            </a:extLst>
          </p:cNvPr>
          <p:cNvSpPr/>
          <p:nvPr/>
        </p:nvSpPr>
        <p:spPr>
          <a:xfrm>
            <a:off x="5357708" y="5044356"/>
            <a:ext cx="105104" cy="105104"/>
          </a:xfrm>
          <a:prstGeom prst="ellips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990C0480-8F4D-4FE8-A6F9-A1CF2BDD534E}"/>
              </a:ext>
            </a:extLst>
          </p:cNvPr>
          <p:cNvSpPr/>
          <p:nvPr/>
        </p:nvSpPr>
        <p:spPr>
          <a:xfrm>
            <a:off x="5333805" y="4990013"/>
            <a:ext cx="105104" cy="105104"/>
          </a:xfrm>
          <a:prstGeom prst="ellips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FED531CE-6958-424A-BA3A-B1060BD26E97}"/>
              </a:ext>
            </a:extLst>
          </p:cNvPr>
          <p:cNvSpPr/>
          <p:nvPr/>
        </p:nvSpPr>
        <p:spPr>
          <a:xfrm>
            <a:off x="5305156" y="4949330"/>
            <a:ext cx="105104" cy="105104"/>
          </a:xfrm>
          <a:prstGeom prst="ellips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36790DB8-1F45-4C24-A4C4-619163DCF41F}"/>
              </a:ext>
            </a:extLst>
          </p:cNvPr>
          <p:cNvSpPr/>
          <p:nvPr/>
        </p:nvSpPr>
        <p:spPr>
          <a:xfrm>
            <a:off x="5264202" y="5166880"/>
            <a:ext cx="105104" cy="105104"/>
          </a:xfrm>
          <a:prstGeom prst="ellips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09B39222-4BA6-474A-924E-AF03B0B456AE}"/>
              </a:ext>
            </a:extLst>
          </p:cNvPr>
          <p:cNvSpPr/>
          <p:nvPr/>
        </p:nvSpPr>
        <p:spPr>
          <a:xfrm>
            <a:off x="5314106" y="5217889"/>
            <a:ext cx="105104" cy="105104"/>
          </a:xfrm>
          <a:prstGeom prst="ellips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926BE579-7A20-403D-B635-3A216B09F48D}"/>
              </a:ext>
            </a:extLst>
          </p:cNvPr>
          <p:cNvSpPr/>
          <p:nvPr/>
        </p:nvSpPr>
        <p:spPr>
          <a:xfrm>
            <a:off x="10242065" y="2688267"/>
            <a:ext cx="105104" cy="105104"/>
          </a:xfrm>
          <a:prstGeom prst="ellips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AD8E7821-BE6E-4C36-AE94-32581E317A74}"/>
              </a:ext>
            </a:extLst>
          </p:cNvPr>
          <p:cNvSpPr/>
          <p:nvPr/>
        </p:nvSpPr>
        <p:spPr>
          <a:xfrm>
            <a:off x="10189513" y="3460182"/>
            <a:ext cx="105104" cy="105104"/>
          </a:xfrm>
          <a:prstGeom prst="ellips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C6AFD44C-D341-4210-A775-4EFDFA953411}"/>
              </a:ext>
            </a:extLst>
          </p:cNvPr>
          <p:cNvSpPr/>
          <p:nvPr/>
        </p:nvSpPr>
        <p:spPr>
          <a:xfrm>
            <a:off x="10189513" y="3553947"/>
            <a:ext cx="105104" cy="105104"/>
          </a:xfrm>
          <a:prstGeom prst="ellips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7E322408-C162-4663-AF39-DAA7A7CA2273}"/>
              </a:ext>
            </a:extLst>
          </p:cNvPr>
          <p:cNvSpPr/>
          <p:nvPr/>
        </p:nvSpPr>
        <p:spPr>
          <a:xfrm>
            <a:off x="9906992" y="3884045"/>
            <a:ext cx="105104" cy="105104"/>
          </a:xfrm>
          <a:prstGeom prst="ellips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80914C68-1D59-4833-B9A6-D627F9CE2218}"/>
              </a:ext>
            </a:extLst>
          </p:cNvPr>
          <p:cNvSpPr/>
          <p:nvPr/>
        </p:nvSpPr>
        <p:spPr>
          <a:xfrm>
            <a:off x="10342317" y="4421092"/>
            <a:ext cx="105104" cy="105104"/>
          </a:xfrm>
          <a:prstGeom prst="ellips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D030FEE2-C421-41A3-8E19-A072F84CDDF2}"/>
              </a:ext>
            </a:extLst>
          </p:cNvPr>
          <p:cNvSpPr/>
          <p:nvPr/>
        </p:nvSpPr>
        <p:spPr>
          <a:xfrm>
            <a:off x="9759158" y="5350393"/>
            <a:ext cx="105104" cy="105104"/>
          </a:xfrm>
          <a:prstGeom prst="ellips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6F1B86AE-1856-4526-8775-5CCFB3765AC8}"/>
              </a:ext>
            </a:extLst>
          </p:cNvPr>
          <p:cNvSpPr/>
          <p:nvPr/>
        </p:nvSpPr>
        <p:spPr>
          <a:xfrm>
            <a:off x="9889760" y="5402945"/>
            <a:ext cx="105104" cy="105104"/>
          </a:xfrm>
          <a:prstGeom prst="ellips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35B2774-888F-4E5F-B316-512C3D68720F}"/>
              </a:ext>
            </a:extLst>
          </p:cNvPr>
          <p:cNvSpPr txBox="1"/>
          <p:nvPr/>
        </p:nvSpPr>
        <p:spPr>
          <a:xfrm>
            <a:off x="5429719" y="1444835"/>
            <a:ext cx="4373313" cy="523220"/>
          </a:xfrm>
          <a:prstGeom prst="rect">
            <a:avLst/>
          </a:prstGeom>
          <a:noFill/>
        </p:spPr>
        <p:txBody>
          <a:bodyPr wrap="none" rtlCol="0">
            <a:spAutoFit/>
          </a:bodyPr>
          <a:lstStyle/>
          <a:p>
            <a:r>
              <a:rPr lang="en-US" sz="2800" b="1">
                <a:ln>
                  <a:solidFill>
                    <a:schemeClr val="bg1">
                      <a:alpha val="44000"/>
                    </a:schemeClr>
                  </a:solidFill>
                </a:ln>
                <a:noFill/>
                <a:latin typeface="AECOM Sans XBold" panose="020B0804020202020204" pitchFamily="34" charset="0"/>
                <a:cs typeface="AECOM Sans XBold" panose="020B0804020202020204" pitchFamily="34" charset="0"/>
              </a:rPr>
              <a:t>POTENTIAL PARTNERS</a:t>
            </a:r>
          </a:p>
        </p:txBody>
      </p:sp>
      <p:sp>
        <p:nvSpPr>
          <p:cNvPr id="8" name="Rectangle 7">
            <a:extLst>
              <a:ext uri="{FF2B5EF4-FFF2-40B4-BE49-F238E27FC236}">
                <a16:creationId xmlns:a16="http://schemas.microsoft.com/office/drawing/2014/main" id="{4A9DC7FE-9655-48B5-9B54-E27C4E47B78A}"/>
              </a:ext>
            </a:extLst>
          </p:cNvPr>
          <p:cNvSpPr/>
          <p:nvPr/>
        </p:nvSpPr>
        <p:spPr>
          <a:xfrm>
            <a:off x="4197668" y="4693997"/>
            <a:ext cx="905192" cy="74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 b="1">
                <a:solidFill>
                  <a:schemeClr val="tx1"/>
                </a:solidFill>
                <a:latin typeface="AECOM Sans XBold" panose="020B0804020202020204" pitchFamily="34" charset="0"/>
                <a:cs typeface="AECOM Sans XBold" panose="020B0804020202020204" pitchFamily="34" charset="0"/>
              </a:rPr>
              <a:t>Johnson &amp; Wales Univ.</a:t>
            </a:r>
          </a:p>
        </p:txBody>
      </p:sp>
      <p:sp>
        <p:nvSpPr>
          <p:cNvPr id="50" name="Oval 49">
            <a:extLst>
              <a:ext uri="{FF2B5EF4-FFF2-40B4-BE49-F238E27FC236}">
                <a16:creationId xmlns:a16="http://schemas.microsoft.com/office/drawing/2014/main" id="{371A8CCD-26FA-4D1E-BF7D-51CC4132C4B3}"/>
              </a:ext>
            </a:extLst>
          </p:cNvPr>
          <p:cNvSpPr/>
          <p:nvPr/>
        </p:nvSpPr>
        <p:spPr>
          <a:xfrm>
            <a:off x="5234134" y="4899061"/>
            <a:ext cx="105104" cy="105104"/>
          </a:xfrm>
          <a:prstGeom prst="ellips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17643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EEE2D7D2-E539-4542-B439-B326971B5BDD}"/>
              </a:ext>
            </a:extLst>
          </p:cNvPr>
          <p:cNvSpPr/>
          <p:nvPr/>
        </p:nvSpPr>
        <p:spPr>
          <a:xfrm>
            <a:off x="0" y="1"/>
            <a:ext cx="356190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A9E5E9FD-003A-47CB-ABEE-878F8E6649C4}"/>
              </a:ext>
            </a:extLst>
          </p:cNvPr>
          <p:cNvSpPr/>
          <p:nvPr/>
        </p:nvSpPr>
        <p:spPr>
          <a:xfrm>
            <a:off x="3157870" y="1028250"/>
            <a:ext cx="5486400" cy="5486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110EDF5-1ECD-493B-B69F-07024B4AE1E0}"/>
              </a:ext>
            </a:extLst>
          </p:cNvPr>
          <p:cNvSpPr/>
          <p:nvPr/>
        </p:nvSpPr>
        <p:spPr>
          <a:xfrm>
            <a:off x="7132290" y="1141028"/>
            <a:ext cx="5059710" cy="5716972"/>
          </a:xfrm>
          <a:prstGeom prst="rect">
            <a:avLst/>
          </a:prstGeom>
          <a:blipFill>
            <a:blip r:embed="rId3"/>
            <a:srcRect/>
            <a:stretch>
              <a:fillRect l="-31846" r="-3184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A5B5E3-D597-4363-A193-9E8B2EB8737D}"/>
              </a:ext>
            </a:extLst>
          </p:cNvPr>
          <p:cNvSpPr>
            <a:spLocks noGrp="1"/>
          </p:cNvSpPr>
          <p:nvPr>
            <p:ph type="title"/>
          </p:nvPr>
        </p:nvSpPr>
        <p:spPr>
          <a:xfrm>
            <a:off x="457200" y="1028250"/>
            <a:ext cx="2456121" cy="2358222"/>
          </a:xfrm>
        </p:spPr>
        <p:txBody>
          <a:bodyPr anchor="t" anchorCtr="0">
            <a:normAutofit/>
          </a:bodyPr>
          <a:lstStyle/>
          <a:p>
            <a:r>
              <a:rPr lang="en-US" sz="2900"/>
              <a:t>How we will increase public awareness and support for this project</a:t>
            </a:r>
          </a:p>
        </p:txBody>
      </p:sp>
      <p:sp>
        <p:nvSpPr>
          <p:cNvPr id="33" name="Content Placeholder 32">
            <a:extLst>
              <a:ext uri="{FF2B5EF4-FFF2-40B4-BE49-F238E27FC236}">
                <a16:creationId xmlns:a16="http://schemas.microsoft.com/office/drawing/2014/main" id="{42F1CD1C-B330-4D00-A0AA-F4DF5DAED94F}"/>
              </a:ext>
            </a:extLst>
          </p:cNvPr>
          <p:cNvSpPr>
            <a:spLocks noGrp="1"/>
          </p:cNvSpPr>
          <p:nvPr>
            <p:ph sz="quarter" idx="12"/>
          </p:nvPr>
        </p:nvSpPr>
        <p:spPr>
          <a:xfrm>
            <a:off x="297708" y="3631020"/>
            <a:ext cx="2456121" cy="2971800"/>
          </a:xfrm>
        </p:spPr>
        <p:txBody>
          <a:bodyPr/>
          <a:lstStyle/>
          <a:p>
            <a:pPr>
              <a:buClrTx/>
            </a:pPr>
            <a:r>
              <a:rPr lang="en-US" sz="1700">
                <a:solidFill>
                  <a:schemeClr val="bg1"/>
                </a:solidFill>
              </a:rPr>
              <a:t>Easily identifiable project branding combined with media/ social media campaign</a:t>
            </a:r>
          </a:p>
          <a:p>
            <a:pPr>
              <a:buClrTx/>
            </a:pPr>
            <a:r>
              <a:rPr lang="en-US" sz="1700">
                <a:solidFill>
                  <a:schemeClr val="bg1"/>
                </a:solidFill>
              </a:rPr>
              <a:t>Huge project kickoff with media/social </a:t>
            </a:r>
            <a:br>
              <a:rPr lang="en-US" sz="1700">
                <a:solidFill>
                  <a:schemeClr val="bg1"/>
                </a:solidFill>
              </a:rPr>
            </a:br>
            <a:r>
              <a:rPr lang="en-US" sz="1700">
                <a:solidFill>
                  <a:schemeClr val="bg1"/>
                </a:solidFill>
              </a:rPr>
              <a:t>media blitz</a:t>
            </a:r>
          </a:p>
        </p:txBody>
      </p:sp>
      <p:pic>
        <p:nvPicPr>
          <p:cNvPr id="31" name="Graphic 30">
            <a:extLst>
              <a:ext uri="{FF2B5EF4-FFF2-40B4-BE49-F238E27FC236}">
                <a16:creationId xmlns:a16="http://schemas.microsoft.com/office/drawing/2014/main" id="{DE003CFD-7139-42C2-9DA8-C0277616E0B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7200" y="221926"/>
            <a:ext cx="1559169" cy="215314"/>
          </a:xfrm>
          <a:prstGeom prst="rect">
            <a:avLst/>
          </a:prstGeom>
        </p:spPr>
      </p:pic>
      <p:sp>
        <p:nvSpPr>
          <p:cNvPr id="3" name="Rectangle 2">
            <a:extLst>
              <a:ext uri="{FF2B5EF4-FFF2-40B4-BE49-F238E27FC236}">
                <a16:creationId xmlns:a16="http://schemas.microsoft.com/office/drawing/2014/main" id="{816E8836-1CA2-486A-97E8-988F6FCDF0A0}"/>
              </a:ext>
            </a:extLst>
          </p:cNvPr>
          <p:cNvSpPr/>
          <p:nvPr/>
        </p:nvSpPr>
        <p:spPr>
          <a:xfrm>
            <a:off x="3283302" y="1141028"/>
            <a:ext cx="3848988" cy="2837220"/>
          </a:xfrm>
          <a:prstGeom prst="rect">
            <a:avLst/>
          </a:prstGeom>
          <a:blipFill>
            <a:blip r:embed="rId6"/>
            <a:stretch>
              <a:fillRect/>
            </a:stretch>
          </a:blip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08F5EF5-917E-4B1D-9FF9-C50DEA853C28}"/>
              </a:ext>
            </a:extLst>
          </p:cNvPr>
          <p:cNvSpPr/>
          <p:nvPr/>
        </p:nvSpPr>
        <p:spPr>
          <a:xfrm>
            <a:off x="3283302" y="3978248"/>
            <a:ext cx="3848988" cy="2922282"/>
          </a:xfrm>
          <a:prstGeom prst="rect">
            <a:avLst/>
          </a:prstGeom>
          <a:blipFill>
            <a:blip r:embed="rId7"/>
            <a:srcRect/>
            <a:stretch>
              <a:fillRect l="-3259" t="-10490" r="-99227"/>
            </a:stretch>
          </a:blip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3596750A-CBA9-460C-86D2-DA153D72EFAC}"/>
              </a:ext>
            </a:extLst>
          </p:cNvPr>
          <p:cNvGrpSpPr/>
          <p:nvPr/>
        </p:nvGrpSpPr>
        <p:grpSpPr>
          <a:xfrm>
            <a:off x="9707527" y="536124"/>
            <a:ext cx="2485919" cy="620573"/>
            <a:chOff x="8565989" y="747075"/>
            <a:chExt cx="2210866" cy="551910"/>
          </a:xfrm>
        </p:grpSpPr>
        <p:sp>
          <p:nvSpPr>
            <p:cNvPr id="18" name="TextBox 17">
              <a:extLst>
                <a:ext uri="{FF2B5EF4-FFF2-40B4-BE49-F238E27FC236}">
                  <a16:creationId xmlns:a16="http://schemas.microsoft.com/office/drawing/2014/main" id="{8C2472BB-ED68-4270-9A59-A2543141DD44}"/>
                </a:ext>
              </a:extLst>
            </p:cNvPr>
            <p:cNvSpPr txBox="1"/>
            <p:nvPr/>
          </p:nvSpPr>
          <p:spPr>
            <a:xfrm rot="5400000">
              <a:off x="10455371" y="863267"/>
              <a:ext cx="437676" cy="205292"/>
            </a:xfrm>
            <a:prstGeom prst="rect">
              <a:avLst/>
            </a:prstGeom>
            <a:solidFill>
              <a:schemeClr val="accent4"/>
            </a:solidFill>
            <a:ln w="12700">
              <a:solidFill>
                <a:schemeClr val="accent4"/>
              </a:solidFill>
            </a:ln>
          </p:spPr>
          <p:txBody>
            <a:bodyPr wrap="square" lIns="0" tIns="91440" rIns="0" bIns="0" rtlCol="0" anchor="b" anchorCtr="0">
              <a:spAutoFit/>
            </a:bodyPr>
            <a:lstStyle/>
            <a:p>
              <a:pPr algn="ctr"/>
              <a:r>
                <a:rPr lang="en-US" sz="900" b="1">
                  <a:solidFill>
                    <a:schemeClr val="accent6"/>
                  </a:solidFill>
                  <a:latin typeface="URW DIN Cond" panose="00000500000000000000" pitchFamily="50" charset="0"/>
                </a:rPr>
                <a:t>SPEAKER</a:t>
              </a:r>
            </a:p>
          </p:txBody>
        </p:sp>
        <p:sp>
          <p:nvSpPr>
            <p:cNvPr id="19" name="Rectangle 18">
              <a:extLst>
                <a:ext uri="{FF2B5EF4-FFF2-40B4-BE49-F238E27FC236}">
                  <a16:creationId xmlns:a16="http://schemas.microsoft.com/office/drawing/2014/main" id="{E4CEA2BC-8318-40A0-BFAE-D1C25426DE6F}"/>
                </a:ext>
              </a:extLst>
            </p:cNvPr>
            <p:cNvSpPr/>
            <p:nvPr/>
          </p:nvSpPr>
          <p:spPr>
            <a:xfrm>
              <a:off x="8565989" y="806284"/>
              <a:ext cx="1516243" cy="492701"/>
            </a:xfrm>
            <a:prstGeom prst="rect">
              <a:avLst/>
            </a:prstGeom>
          </p:spPr>
          <p:txBody>
            <a:bodyPr wrap="square">
              <a:spAutoFit/>
            </a:bodyPr>
            <a:lstStyle/>
            <a:p>
              <a:pPr algn="r"/>
              <a:r>
                <a:rPr lang="en-US" sz="1000" b="1">
                  <a:solidFill>
                    <a:schemeClr val="bg1"/>
                  </a:solidFill>
                  <a:latin typeface="URW DIN Cond" panose="00000500000000000000" pitchFamily="50" charset="0"/>
                  <a:cs typeface="AECOM Sans XBold" panose="020B0804020202020204" pitchFamily="34" charset="0"/>
                </a:rPr>
                <a:t>Drew Joyner, PE, CPM</a:t>
              </a:r>
            </a:p>
            <a:p>
              <a:pPr algn="r"/>
              <a:r>
                <a:rPr lang="en-US" sz="1000">
                  <a:solidFill>
                    <a:schemeClr val="bg1"/>
                  </a:solidFill>
                  <a:latin typeface="URW DIN Cond" panose="00000500000000000000" pitchFamily="50" charset="0"/>
                </a:rPr>
                <a:t>Public Engagement Manager</a:t>
              </a:r>
            </a:p>
            <a:p>
              <a:pPr algn="r"/>
              <a:endParaRPr lang="en-US" sz="1000">
                <a:solidFill>
                  <a:schemeClr val="bg1"/>
                </a:solidFill>
                <a:latin typeface="URW DIN Cond" panose="00000500000000000000" pitchFamily="50" charset="0"/>
              </a:endParaRPr>
            </a:p>
          </p:txBody>
        </p:sp>
        <p:sp>
          <p:nvSpPr>
            <p:cNvPr id="20" name="Rectangle 19">
              <a:extLst>
                <a:ext uri="{FF2B5EF4-FFF2-40B4-BE49-F238E27FC236}">
                  <a16:creationId xmlns:a16="http://schemas.microsoft.com/office/drawing/2014/main" id="{426F3703-CF58-4DE0-930B-0D1AD07B2E19}"/>
                </a:ext>
              </a:extLst>
            </p:cNvPr>
            <p:cNvSpPr/>
            <p:nvPr/>
          </p:nvSpPr>
          <p:spPr>
            <a:xfrm>
              <a:off x="10128219" y="747075"/>
              <a:ext cx="437675" cy="437675"/>
            </a:xfrm>
            <a:prstGeom prst="rect">
              <a:avLst/>
            </a:prstGeom>
            <a:blipFill>
              <a:blip r:embed="rId8"/>
              <a:srcRect/>
              <a:stretch>
                <a:fillRect t="-3125" b="-3125"/>
              </a:stretch>
            </a:bli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21" name="Rectangle 20">
              <a:extLst>
                <a:ext uri="{FF2B5EF4-FFF2-40B4-BE49-F238E27FC236}">
                  <a16:creationId xmlns:a16="http://schemas.microsoft.com/office/drawing/2014/main" id="{A63826A2-85C3-41E6-948B-89EA8ADF17FB}"/>
                </a:ext>
              </a:extLst>
            </p:cNvPr>
            <p:cNvSpPr/>
            <p:nvPr/>
          </p:nvSpPr>
          <p:spPr>
            <a:xfrm>
              <a:off x="10082553" y="864148"/>
              <a:ext cx="93719" cy="93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sp>
        <p:nvSpPr>
          <p:cNvPr id="16" name="TextBox 15">
            <a:extLst>
              <a:ext uri="{FF2B5EF4-FFF2-40B4-BE49-F238E27FC236}">
                <a16:creationId xmlns:a16="http://schemas.microsoft.com/office/drawing/2014/main" id="{192E3C6F-601C-48CE-9BCD-2E6D66D7E8DD}"/>
              </a:ext>
            </a:extLst>
          </p:cNvPr>
          <p:cNvSpPr txBox="1"/>
          <p:nvPr/>
        </p:nvSpPr>
        <p:spPr>
          <a:xfrm>
            <a:off x="11841018" y="6604000"/>
            <a:ext cx="350982" cy="230832"/>
          </a:xfrm>
          <a:prstGeom prst="rect">
            <a:avLst/>
          </a:prstGeom>
          <a:noFill/>
        </p:spPr>
        <p:txBody>
          <a:bodyPr wrap="square" rtlCol="0">
            <a:spAutoFit/>
          </a:bodyPr>
          <a:lstStyle/>
          <a:p>
            <a:pPr algn="r"/>
            <a:fld id="{2F1A365D-142C-4E94-BFF5-EF4981D38585}" type="slidenum">
              <a:rPr lang="en-US" sz="900" b="1" smtClean="0">
                <a:solidFill>
                  <a:schemeClr val="bg1"/>
                </a:solidFill>
              </a:rPr>
              <a:pPr algn="r"/>
              <a:t>18</a:t>
            </a:fld>
            <a:endParaRPr lang="en-US" sz="900" b="1">
              <a:solidFill>
                <a:schemeClr val="bg1"/>
              </a:solidFill>
            </a:endParaRPr>
          </a:p>
        </p:txBody>
      </p:sp>
    </p:spTree>
    <p:extLst>
      <p:ext uri="{BB962C8B-B14F-4D97-AF65-F5344CB8AC3E}">
        <p14:creationId xmlns:p14="http://schemas.microsoft.com/office/powerpoint/2010/main" val="8199363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EEE2D7D2-E539-4542-B439-B326971B5BDD}"/>
              </a:ext>
            </a:extLst>
          </p:cNvPr>
          <p:cNvSpPr/>
          <p:nvPr/>
        </p:nvSpPr>
        <p:spPr>
          <a:xfrm>
            <a:off x="0" y="1"/>
            <a:ext cx="3561907"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A9E5E9FD-003A-47CB-ABEE-878F8E6649C4}"/>
              </a:ext>
            </a:extLst>
          </p:cNvPr>
          <p:cNvSpPr/>
          <p:nvPr/>
        </p:nvSpPr>
        <p:spPr>
          <a:xfrm>
            <a:off x="3157870" y="1028250"/>
            <a:ext cx="5486400" cy="5486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110EDF5-1ECD-493B-B69F-07024B4AE1E0}"/>
              </a:ext>
            </a:extLst>
          </p:cNvPr>
          <p:cNvSpPr/>
          <p:nvPr/>
        </p:nvSpPr>
        <p:spPr>
          <a:xfrm>
            <a:off x="7132290" y="1141028"/>
            <a:ext cx="5059710" cy="5716972"/>
          </a:xfrm>
          <a:prstGeom prst="rect">
            <a:avLst/>
          </a:prstGeom>
          <a:blipFill>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A5B5E3-D597-4363-A193-9E8B2EB8737D}"/>
              </a:ext>
            </a:extLst>
          </p:cNvPr>
          <p:cNvSpPr>
            <a:spLocks noGrp="1"/>
          </p:cNvSpPr>
          <p:nvPr>
            <p:ph type="title"/>
          </p:nvPr>
        </p:nvSpPr>
        <p:spPr>
          <a:xfrm>
            <a:off x="457200" y="1028250"/>
            <a:ext cx="2456121" cy="2358222"/>
          </a:xfrm>
        </p:spPr>
        <p:txBody>
          <a:bodyPr anchor="t" anchorCtr="0">
            <a:normAutofit/>
          </a:bodyPr>
          <a:lstStyle/>
          <a:p>
            <a:r>
              <a:rPr lang="en-US" sz="2900"/>
              <a:t>How we will achieve goals during social distancing</a:t>
            </a:r>
          </a:p>
        </p:txBody>
      </p:sp>
      <p:sp>
        <p:nvSpPr>
          <p:cNvPr id="33" name="Content Placeholder 32">
            <a:extLst>
              <a:ext uri="{FF2B5EF4-FFF2-40B4-BE49-F238E27FC236}">
                <a16:creationId xmlns:a16="http://schemas.microsoft.com/office/drawing/2014/main" id="{42F1CD1C-B330-4D00-A0AA-F4DF5DAED94F}"/>
              </a:ext>
            </a:extLst>
          </p:cNvPr>
          <p:cNvSpPr>
            <a:spLocks noGrp="1"/>
          </p:cNvSpPr>
          <p:nvPr>
            <p:ph sz="quarter" idx="12"/>
          </p:nvPr>
        </p:nvSpPr>
        <p:spPr>
          <a:xfrm>
            <a:off x="297708" y="3631020"/>
            <a:ext cx="2860162" cy="2971800"/>
          </a:xfrm>
        </p:spPr>
        <p:txBody>
          <a:bodyPr/>
          <a:lstStyle/>
          <a:p>
            <a:pPr>
              <a:buClrTx/>
            </a:pPr>
            <a:r>
              <a:rPr lang="en-US" sz="1700">
                <a:solidFill>
                  <a:schemeClr val="bg1"/>
                </a:solidFill>
              </a:rPr>
              <a:t>More online/virtual opportunities</a:t>
            </a:r>
          </a:p>
          <a:p>
            <a:pPr>
              <a:buClrTx/>
            </a:pPr>
            <a:r>
              <a:rPr lang="en-US" sz="1700">
                <a:solidFill>
                  <a:schemeClr val="bg1"/>
                </a:solidFill>
              </a:rPr>
              <a:t>Limit larger public meetings size</a:t>
            </a:r>
          </a:p>
          <a:p>
            <a:pPr>
              <a:buClrTx/>
            </a:pPr>
            <a:r>
              <a:rPr lang="en-US" sz="1700">
                <a:solidFill>
                  <a:schemeClr val="bg1"/>
                </a:solidFill>
              </a:rPr>
              <a:t>More small-group/</a:t>
            </a:r>
            <a:br>
              <a:rPr lang="en-US" sz="1700">
                <a:solidFill>
                  <a:schemeClr val="bg1"/>
                </a:solidFill>
              </a:rPr>
            </a:br>
            <a:r>
              <a:rPr lang="en-US" sz="1700">
                <a:solidFill>
                  <a:schemeClr val="bg1"/>
                </a:solidFill>
              </a:rPr>
              <a:t>pop-up/one-on-one outreach</a:t>
            </a:r>
          </a:p>
        </p:txBody>
      </p:sp>
      <p:pic>
        <p:nvPicPr>
          <p:cNvPr id="31" name="Graphic 30">
            <a:extLst>
              <a:ext uri="{FF2B5EF4-FFF2-40B4-BE49-F238E27FC236}">
                <a16:creationId xmlns:a16="http://schemas.microsoft.com/office/drawing/2014/main" id="{DE003CFD-7139-42C2-9DA8-C0277616E0B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7200" y="221926"/>
            <a:ext cx="1559169" cy="215314"/>
          </a:xfrm>
          <a:prstGeom prst="rect">
            <a:avLst/>
          </a:prstGeom>
        </p:spPr>
      </p:pic>
      <p:sp>
        <p:nvSpPr>
          <p:cNvPr id="15" name="Rectangle 14">
            <a:extLst>
              <a:ext uri="{FF2B5EF4-FFF2-40B4-BE49-F238E27FC236}">
                <a16:creationId xmlns:a16="http://schemas.microsoft.com/office/drawing/2014/main" id="{008F5EF5-917E-4B1D-9FF9-C50DEA853C28}"/>
              </a:ext>
            </a:extLst>
          </p:cNvPr>
          <p:cNvSpPr/>
          <p:nvPr/>
        </p:nvSpPr>
        <p:spPr>
          <a:xfrm>
            <a:off x="3290359" y="3978248"/>
            <a:ext cx="3848988" cy="2879752"/>
          </a:xfrm>
          <a:prstGeom prst="rect">
            <a:avLst/>
          </a:prstGeom>
          <a:blipFill>
            <a:blip r:embed="rId6" cstate="screen">
              <a:extLst>
                <a:ext uri="{28A0092B-C50C-407E-A947-70E740481C1C}">
                  <a14:useLocalDpi xmlns:a14="http://schemas.microsoft.com/office/drawing/2010/main"/>
                </a:ext>
              </a:extLst>
            </a:blip>
            <a:srcRect/>
            <a:stretch>
              <a:fillRect b="-1477"/>
            </a:stretch>
          </a:blip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495498F7-A0A1-4D62-B1B2-5B44797EFE21}"/>
              </a:ext>
            </a:extLst>
          </p:cNvPr>
          <p:cNvGrpSpPr/>
          <p:nvPr/>
        </p:nvGrpSpPr>
        <p:grpSpPr>
          <a:xfrm>
            <a:off x="9707527" y="536124"/>
            <a:ext cx="2485919" cy="620573"/>
            <a:chOff x="8565989" y="747075"/>
            <a:chExt cx="2210866" cy="551910"/>
          </a:xfrm>
        </p:grpSpPr>
        <p:sp>
          <p:nvSpPr>
            <p:cNvPr id="17" name="TextBox 16">
              <a:extLst>
                <a:ext uri="{FF2B5EF4-FFF2-40B4-BE49-F238E27FC236}">
                  <a16:creationId xmlns:a16="http://schemas.microsoft.com/office/drawing/2014/main" id="{2203A943-07A9-4109-BDFA-E307458E3511}"/>
                </a:ext>
              </a:extLst>
            </p:cNvPr>
            <p:cNvSpPr txBox="1"/>
            <p:nvPr/>
          </p:nvSpPr>
          <p:spPr>
            <a:xfrm rot="5400000">
              <a:off x="10455371" y="863267"/>
              <a:ext cx="437676" cy="205292"/>
            </a:xfrm>
            <a:prstGeom prst="rect">
              <a:avLst/>
            </a:prstGeom>
            <a:solidFill>
              <a:schemeClr val="accent4"/>
            </a:solidFill>
            <a:ln w="12700">
              <a:solidFill>
                <a:schemeClr val="accent4"/>
              </a:solidFill>
            </a:ln>
          </p:spPr>
          <p:txBody>
            <a:bodyPr wrap="square" lIns="0" tIns="91440" rIns="0" bIns="0" rtlCol="0" anchor="b" anchorCtr="0">
              <a:spAutoFit/>
            </a:bodyPr>
            <a:lstStyle/>
            <a:p>
              <a:pPr algn="ctr"/>
              <a:r>
                <a:rPr lang="en-US" sz="900" b="1">
                  <a:solidFill>
                    <a:schemeClr val="accent6"/>
                  </a:solidFill>
                  <a:latin typeface="URW DIN Cond" panose="00000500000000000000" pitchFamily="50" charset="0"/>
                </a:rPr>
                <a:t>SPEAKER</a:t>
              </a:r>
            </a:p>
          </p:txBody>
        </p:sp>
        <p:sp>
          <p:nvSpPr>
            <p:cNvPr id="18" name="Rectangle 17">
              <a:extLst>
                <a:ext uri="{FF2B5EF4-FFF2-40B4-BE49-F238E27FC236}">
                  <a16:creationId xmlns:a16="http://schemas.microsoft.com/office/drawing/2014/main" id="{C220365A-1DB7-4CBC-B6EB-B64C81DF5E40}"/>
                </a:ext>
              </a:extLst>
            </p:cNvPr>
            <p:cNvSpPr/>
            <p:nvPr/>
          </p:nvSpPr>
          <p:spPr>
            <a:xfrm>
              <a:off x="8565989" y="806284"/>
              <a:ext cx="1516243" cy="492701"/>
            </a:xfrm>
            <a:prstGeom prst="rect">
              <a:avLst/>
            </a:prstGeom>
          </p:spPr>
          <p:txBody>
            <a:bodyPr wrap="square">
              <a:spAutoFit/>
            </a:bodyPr>
            <a:lstStyle/>
            <a:p>
              <a:pPr algn="r"/>
              <a:r>
                <a:rPr lang="en-US" sz="1000" b="1">
                  <a:solidFill>
                    <a:schemeClr val="bg1"/>
                  </a:solidFill>
                  <a:latin typeface="URW DIN Cond" panose="00000500000000000000" pitchFamily="50" charset="0"/>
                  <a:cs typeface="AECOM Sans XBold" panose="020B0804020202020204" pitchFamily="34" charset="0"/>
                </a:rPr>
                <a:t>Drew Joyner, PE, CPM</a:t>
              </a:r>
            </a:p>
            <a:p>
              <a:pPr algn="r"/>
              <a:r>
                <a:rPr lang="en-US" sz="1000">
                  <a:solidFill>
                    <a:schemeClr val="bg1"/>
                  </a:solidFill>
                  <a:latin typeface="URW DIN Cond" panose="00000500000000000000" pitchFamily="50" charset="0"/>
                </a:rPr>
                <a:t>Public Engagement Manager</a:t>
              </a:r>
            </a:p>
            <a:p>
              <a:pPr algn="r"/>
              <a:endParaRPr lang="en-US" sz="1000">
                <a:solidFill>
                  <a:schemeClr val="bg1"/>
                </a:solidFill>
                <a:latin typeface="URW DIN Cond" panose="00000500000000000000" pitchFamily="50" charset="0"/>
              </a:endParaRPr>
            </a:p>
          </p:txBody>
        </p:sp>
        <p:sp>
          <p:nvSpPr>
            <p:cNvPr id="19" name="Rectangle 18">
              <a:extLst>
                <a:ext uri="{FF2B5EF4-FFF2-40B4-BE49-F238E27FC236}">
                  <a16:creationId xmlns:a16="http://schemas.microsoft.com/office/drawing/2014/main" id="{282537AD-8813-48F8-BCC1-5D322695515A}"/>
                </a:ext>
              </a:extLst>
            </p:cNvPr>
            <p:cNvSpPr/>
            <p:nvPr/>
          </p:nvSpPr>
          <p:spPr>
            <a:xfrm>
              <a:off x="10128219" y="747075"/>
              <a:ext cx="437675" cy="437675"/>
            </a:xfrm>
            <a:prstGeom prst="rect">
              <a:avLst/>
            </a:prstGeom>
            <a:blipFill>
              <a:blip r:embed="rId7"/>
              <a:srcRect/>
              <a:stretch>
                <a:fillRect t="-3125" b="-3125"/>
              </a:stretch>
            </a:bli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20" name="Rectangle 19">
              <a:extLst>
                <a:ext uri="{FF2B5EF4-FFF2-40B4-BE49-F238E27FC236}">
                  <a16:creationId xmlns:a16="http://schemas.microsoft.com/office/drawing/2014/main" id="{4870F471-F0AB-444F-833A-BDC8835370E0}"/>
                </a:ext>
              </a:extLst>
            </p:cNvPr>
            <p:cNvSpPr/>
            <p:nvPr/>
          </p:nvSpPr>
          <p:spPr>
            <a:xfrm>
              <a:off x="10082553" y="864148"/>
              <a:ext cx="93719" cy="93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sp>
        <p:nvSpPr>
          <p:cNvPr id="21" name="TextBox 20">
            <a:extLst>
              <a:ext uri="{FF2B5EF4-FFF2-40B4-BE49-F238E27FC236}">
                <a16:creationId xmlns:a16="http://schemas.microsoft.com/office/drawing/2014/main" id="{1D62A178-4F9F-4877-81DD-535BB8AF300E}"/>
              </a:ext>
            </a:extLst>
          </p:cNvPr>
          <p:cNvSpPr txBox="1"/>
          <p:nvPr/>
        </p:nvSpPr>
        <p:spPr>
          <a:xfrm>
            <a:off x="11841018" y="6604000"/>
            <a:ext cx="350982" cy="230832"/>
          </a:xfrm>
          <a:prstGeom prst="rect">
            <a:avLst/>
          </a:prstGeom>
          <a:noFill/>
        </p:spPr>
        <p:txBody>
          <a:bodyPr wrap="square" rtlCol="0">
            <a:spAutoFit/>
          </a:bodyPr>
          <a:lstStyle/>
          <a:p>
            <a:pPr algn="r"/>
            <a:fld id="{2F1A365D-142C-4E94-BFF5-EF4981D38585}" type="slidenum">
              <a:rPr lang="en-US" sz="900" b="1" smtClean="0">
                <a:solidFill>
                  <a:schemeClr val="bg1"/>
                </a:solidFill>
              </a:rPr>
              <a:pPr algn="r"/>
              <a:t>19</a:t>
            </a:fld>
            <a:endParaRPr lang="en-US" sz="900" b="1">
              <a:solidFill>
                <a:schemeClr val="bg1"/>
              </a:solidFill>
            </a:endParaRPr>
          </a:p>
        </p:txBody>
      </p:sp>
      <p:pic>
        <p:nvPicPr>
          <p:cNvPr id="6" name="Picture 5" descr="A picture containing outdoor, grass, parking, meter&#10;&#10;Description automatically generated">
            <a:extLst>
              <a:ext uri="{FF2B5EF4-FFF2-40B4-BE49-F238E27FC236}">
                <a16:creationId xmlns:a16="http://schemas.microsoft.com/office/drawing/2014/main" id="{6536E752-73F7-4BA0-A151-EF51AC3FE043}"/>
              </a:ext>
            </a:extLst>
          </p:cNvPr>
          <p:cNvPicPr>
            <a:picLocks noChangeAspect="1"/>
          </p:cNvPicPr>
          <p:nvPr/>
        </p:nvPicPr>
        <p:blipFill rotWithShape="1">
          <a:blip r:embed="rId8"/>
          <a:srcRect l="3391" t="48269" b="4111"/>
          <a:stretch/>
        </p:blipFill>
        <p:spPr>
          <a:xfrm>
            <a:off x="3283302" y="1141028"/>
            <a:ext cx="3856045" cy="2843920"/>
          </a:xfrm>
          <a:prstGeom prst="rect">
            <a:avLst/>
          </a:prstGeom>
          <a:ln>
            <a:noFill/>
          </a:ln>
        </p:spPr>
      </p:pic>
    </p:spTree>
    <p:extLst>
      <p:ext uri="{BB962C8B-B14F-4D97-AF65-F5344CB8AC3E}">
        <p14:creationId xmlns:p14="http://schemas.microsoft.com/office/powerpoint/2010/main" val="21219881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0C581C1-FB96-4ACE-AECC-5A0D420EDDC1}"/>
              </a:ext>
            </a:extLst>
          </p:cNvPr>
          <p:cNvSpPr/>
          <p:nvPr/>
        </p:nvSpPr>
        <p:spPr>
          <a:xfrm>
            <a:off x="0" y="0"/>
            <a:ext cx="12192000" cy="6858000"/>
          </a:xfrm>
          <a:prstGeom prst="rect">
            <a:avLst/>
          </a:prstGeom>
          <a:blipFill>
            <a:blip r:embed="rId2" cstate="print">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3BF36EE-A746-4256-A53B-FC2EAE12F779}"/>
              </a:ext>
            </a:extLst>
          </p:cNvPr>
          <p:cNvSpPr/>
          <p:nvPr/>
        </p:nvSpPr>
        <p:spPr>
          <a:xfrm>
            <a:off x="-1" y="0"/>
            <a:ext cx="12192000" cy="6858000"/>
          </a:xfrm>
          <a:prstGeom prst="rect">
            <a:avLst/>
          </a:prstGeom>
          <a:gradFill flip="none" rotWithShape="1">
            <a:gsLst>
              <a:gs pos="0">
                <a:schemeClr val="accent4">
                  <a:alpha val="84000"/>
                </a:schemeClr>
              </a:gs>
              <a:gs pos="100000">
                <a:schemeClr val="accent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700"/>
              </a:lnSpc>
            </a:pPr>
            <a:endParaRPr lang="en-US"/>
          </a:p>
        </p:txBody>
      </p:sp>
      <p:sp>
        <p:nvSpPr>
          <p:cNvPr id="29" name="TextBox 28">
            <a:extLst>
              <a:ext uri="{FF2B5EF4-FFF2-40B4-BE49-F238E27FC236}">
                <a16:creationId xmlns:a16="http://schemas.microsoft.com/office/drawing/2014/main" id="{BE9EFA61-AA51-4C83-BC43-D13278F74E37}"/>
              </a:ext>
            </a:extLst>
          </p:cNvPr>
          <p:cNvSpPr txBox="1"/>
          <p:nvPr/>
        </p:nvSpPr>
        <p:spPr>
          <a:xfrm>
            <a:off x="621573" y="647269"/>
            <a:ext cx="4645824" cy="523220"/>
          </a:xfrm>
          <a:prstGeom prst="rect">
            <a:avLst/>
          </a:prstGeom>
          <a:noFill/>
        </p:spPr>
        <p:txBody>
          <a:bodyPr wrap="none" rtlCol="0">
            <a:spAutoFit/>
          </a:bodyPr>
          <a:lstStyle/>
          <a:p>
            <a:r>
              <a:rPr lang="en-US" sz="2800" b="1">
                <a:solidFill>
                  <a:schemeClr val="bg1"/>
                </a:solidFill>
                <a:latin typeface="AECOM Sans XBold" panose="020B0804020202020204" pitchFamily="34" charset="0"/>
                <a:cs typeface="AECOM Sans XBold" panose="020B0804020202020204" pitchFamily="34" charset="0"/>
              </a:rPr>
              <a:t>Presenters Introductions</a:t>
            </a:r>
          </a:p>
        </p:txBody>
      </p:sp>
      <p:cxnSp>
        <p:nvCxnSpPr>
          <p:cNvPr id="43" name="Straight Connector 42">
            <a:extLst>
              <a:ext uri="{FF2B5EF4-FFF2-40B4-BE49-F238E27FC236}">
                <a16:creationId xmlns:a16="http://schemas.microsoft.com/office/drawing/2014/main" id="{24A6B0A2-E45C-44C6-889A-E680D706E7A6}"/>
              </a:ext>
            </a:extLst>
          </p:cNvPr>
          <p:cNvCxnSpPr/>
          <p:nvPr/>
        </p:nvCxnSpPr>
        <p:spPr>
          <a:xfrm>
            <a:off x="0" y="420233"/>
            <a:ext cx="12192000" cy="0"/>
          </a:xfrm>
          <a:prstGeom prst="line">
            <a:avLst/>
          </a:prstGeom>
          <a:ln>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BCC24D8E-A199-4914-8663-83B9E4EBED58}"/>
              </a:ext>
            </a:extLst>
          </p:cNvPr>
          <p:cNvSpPr/>
          <p:nvPr/>
        </p:nvSpPr>
        <p:spPr>
          <a:xfrm>
            <a:off x="701870" y="270315"/>
            <a:ext cx="299836" cy="2998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597C295F-17A8-4E76-9728-DEDA9322DAB2}"/>
              </a:ext>
            </a:extLst>
          </p:cNvPr>
          <p:cNvGrpSpPr/>
          <p:nvPr/>
        </p:nvGrpSpPr>
        <p:grpSpPr>
          <a:xfrm>
            <a:off x="701870" y="1499298"/>
            <a:ext cx="3544390" cy="1676619"/>
            <a:chOff x="701869" y="1499298"/>
            <a:chExt cx="3678243" cy="1676619"/>
          </a:xfrm>
        </p:grpSpPr>
        <p:sp>
          <p:nvSpPr>
            <p:cNvPr id="5" name="Rectangle 4">
              <a:extLst>
                <a:ext uri="{FF2B5EF4-FFF2-40B4-BE49-F238E27FC236}">
                  <a16:creationId xmlns:a16="http://schemas.microsoft.com/office/drawing/2014/main" id="{3E9DA0CC-E76D-499A-B7A8-5AE8DC3F5B5E}"/>
                </a:ext>
              </a:extLst>
            </p:cNvPr>
            <p:cNvSpPr/>
            <p:nvPr/>
          </p:nvSpPr>
          <p:spPr>
            <a:xfrm>
              <a:off x="785903" y="1499298"/>
              <a:ext cx="3594209" cy="88969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E43C5658-CE3E-4706-88F7-5BB627FB61F0}"/>
                </a:ext>
              </a:extLst>
            </p:cNvPr>
            <p:cNvSpPr txBox="1"/>
            <p:nvPr/>
          </p:nvSpPr>
          <p:spPr>
            <a:xfrm>
              <a:off x="2285274" y="2509391"/>
              <a:ext cx="1990453" cy="507831"/>
            </a:xfrm>
            <a:prstGeom prst="rect">
              <a:avLst/>
            </a:prstGeom>
            <a:noFill/>
          </p:spPr>
          <p:txBody>
            <a:bodyPr wrap="square" rtlCol="0">
              <a:spAutoFit/>
            </a:bodyPr>
            <a:lstStyle/>
            <a:p>
              <a:pPr>
                <a:spcAft>
                  <a:spcPts val="600"/>
                </a:spcAft>
              </a:pPr>
              <a:r>
                <a:rPr lang="en-US" sz="1100">
                  <a:solidFill>
                    <a:schemeClr val="accent6">
                      <a:lumMod val="20000"/>
                      <a:lumOff val="80000"/>
                    </a:schemeClr>
                  </a:solidFill>
                </a:rPr>
                <a:t>AECOM</a:t>
              </a:r>
            </a:p>
            <a:p>
              <a:pPr>
                <a:spcAft>
                  <a:spcPts val="600"/>
                </a:spcAft>
              </a:pPr>
              <a:r>
                <a:rPr lang="en-US" sz="1100">
                  <a:solidFill>
                    <a:schemeClr val="bg1"/>
                  </a:solidFill>
                </a:rPr>
                <a:t>31 Years of Experience</a:t>
              </a:r>
            </a:p>
          </p:txBody>
        </p:sp>
        <p:sp>
          <p:nvSpPr>
            <p:cNvPr id="23" name="Rectangle 22">
              <a:extLst>
                <a:ext uri="{FF2B5EF4-FFF2-40B4-BE49-F238E27FC236}">
                  <a16:creationId xmlns:a16="http://schemas.microsoft.com/office/drawing/2014/main" id="{B1AF30C7-4954-494F-918A-A325C33C6A33}"/>
                </a:ext>
              </a:extLst>
            </p:cNvPr>
            <p:cNvSpPr/>
            <p:nvPr/>
          </p:nvSpPr>
          <p:spPr>
            <a:xfrm>
              <a:off x="2285274" y="1619658"/>
              <a:ext cx="1990453" cy="738664"/>
            </a:xfrm>
            <a:prstGeom prst="rect">
              <a:avLst/>
            </a:prstGeom>
          </p:spPr>
          <p:txBody>
            <a:bodyPr wrap="square">
              <a:spAutoFit/>
            </a:bodyPr>
            <a:lstStyle/>
            <a:p>
              <a:r>
                <a:rPr lang="en-US" sz="1400" b="1">
                  <a:solidFill>
                    <a:schemeClr val="accent6"/>
                  </a:solidFill>
                  <a:latin typeface="AECOM Sans XBold" panose="020B0804020202020204" pitchFamily="34" charset="0"/>
                  <a:cs typeface="AECOM Sans XBold" panose="020B0804020202020204" pitchFamily="34" charset="0"/>
                </a:rPr>
                <a:t>Daniel Meyers, AICP</a:t>
              </a:r>
            </a:p>
            <a:p>
              <a:r>
                <a:rPr lang="en-US" sz="1400">
                  <a:solidFill>
                    <a:schemeClr val="accent6"/>
                  </a:solidFill>
                </a:rPr>
                <a:t>Project Manager</a:t>
              </a:r>
            </a:p>
          </p:txBody>
        </p:sp>
        <p:sp>
          <p:nvSpPr>
            <p:cNvPr id="4" name="Rectangle 3">
              <a:extLst>
                <a:ext uri="{FF2B5EF4-FFF2-40B4-BE49-F238E27FC236}">
                  <a16:creationId xmlns:a16="http://schemas.microsoft.com/office/drawing/2014/main" id="{13C1F631-E601-4F5E-BAAB-51F13263FB82}"/>
                </a:ext>
              </a:extLst>
            </p:cNvPr>
            <p:cNvSpPr/>
            <p:nvPr/>
          </p:nvSpPr>
          <p:spPr>
            <a:xfrm>
              <a:off x="701869" y="1619658"/>
              <a:ext cx="1556259" cy="1556259"/>
            </a:xfrm>
            <a:prstGeom prst="rect">
              <a:avLst/>
            </a:prstGeom>
            <a:blipFill>
              <a:blip r:embed="rId3"/>
              <a:stretch>
                <a:fillRect/>
              </a:stretch>
            </a:blip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6419B83E-D7C7-4197-AE28-6BA40E1C4F7C}"/>
                </a:ext>
              </a:extLst>
            </p:cNvPr>
            <p:cNvSpPr/>
            <p:nvPr/>
          </p:nvSpPr>
          <p:spPr>
            <a:xfrm>
              <a:off x="2141891" y="1737281"/>
              <a:ext cx="190511" cy="1905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938EB1FD-09DA-4133-87BA-7D8EAA612DF5}"/>
              </a:ext>
            </a:extLst>
          </p:cNvPr>
          <p:cNvGrpSpPr/>
          <p:nvPr/>
        </p:nvGrpSpPr>
        <p:grpSpPr>
          <a:xfrm>
            <a:off x="4415955" y="1499298"/>
            <a:ext cx="3649743" cy="1676619"/>
            <a:chOff x="4302876" y="1499298"/>
            <a:chExt cx="3787576" cy="1676619"/>
          </a:xfrm>
        </p:grpSpPr>
        <p:sp>
          <p:nvSpPr>
            <p:cNvPr id="46" name="Rectangle 45">
              <a:extLst>
                <a:ext uri="{FF2B5EF4-FFF2-40B4-BE49-F238E27FC236}">
                  <a16:creationId xmlns:a16="http://schemas.microsoft.com/office/drawing/2014/main" id="{887E84BD-CC8C-4F8C-A404-D72F37DB6A59}"/>
                </a:ext>
              </a:extLst>
            </p:cNvPr>
            <p:cNvSpPr/>
            <p:nvPr/>
          </p:nvSpPr>
          <p:spPr>
            <a:xfrm>
              <a:off x="4386912" y="1499298"/>
              <a:ext cx="3594209" cy="88969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49" name="TextBox 48">
              <a:extLst>
                <a:ext uri="{FF2B5EF4-FFF2-40B4-BE49-F238E27FC236}">
                  <a16:creationId xmlns:a16="http://schemas.microsoft.com/office/drawing/2014/main" id="{E10EF126-7398-4316-82AD-BC6B74D888ED}"/>
                </a:ext>
              </a:extLst>
            </p:cNvPr>
            <p:cNvSpPr txBox="1"/>
            <p:nvPr/>
          </p:nvSpPr>
          <p:spPr>
            <a:xfrm>
              <a:off x="5886283" y="2509391"/>
              <a:ext cx="2204169" cy="507831"/>
            </a:xfrm>
            <a:prstGeom prst="rect">
              <a:avLst/>
            </a:prstGeom>
            <a:noFill/>
          </p:spPr>
          <p:txBody>
            <a:bodyPr wrap="square" rtlCol="0">
              <a:spAutoFit/>
            </a:bodyPr>
            <a:lstStyle/>
            <a:p>
              <a:pPr>
                <a:spcAft>
                  <a:spcPts val="600"/>
                </a:spcAft>
              </a:pPr>
              <a:r>
                <a:rPr lang="en-US" sz="1100">
                  <a:solidFill>
                    <a:schemeClr val="accent6">
                      <a:lumMod val="20000"/>
                      <a:lumOff val="80000"/>
                    </a:schemeClr>
                  </a:solidFill>
                </a:rPr>
                <a:t>AECOM</a:t>
              </a:r>
            </a:p>
            <a:p>
              <a:pPr>
                <a:spcAft>
                  <a:spcPts val="600"/>
                </a:spcAft>
              </a:pPr>
              <a:r>
                <a:rPr lang="en-US" sz="1100">
                  <a:solidFill>
                    <a:schemeClr val="bg1"/>
                  </a:solidFill>
                </a:rPr>
                <a:t>23 Years of Experience</a:t>
              </a:r>
            </a:p>
          </p:txBody>
        </p:sp>
        <p:sp>
          <p:nvSpPr>
            <p:cNvPr id="50" name="Rectangle 49">
              <a:extLst>
                <a:ext uri="{FF2B5EF4-FFF2-40B4-BE49-F238E27FC236}">
                  <a16:creationId xmlns:a16="http://schemas.microsoft.com/office/drawing/2014/main" id="{26C8EC53-675E-4727-B2CE-B70D53B182E4}"/>
                </a:ext>
              </a:extLst>
            </p:cNvPr>
            <p:cNvSpPr/>
            <p:nvPr/>
          </p:nvSpPr>
          <p:spPr>
            <a:xfrm>
              <a:off x="5886284" y="1619658"/>
              <a:ext cx="2106852" cy="738664"/>
            </a:xfrm>
            <a:prstGeom prst="rect">
              <a:avLst/>
            </a:prstGeom>
          </p:spPr>
          <p:txBody>
            <a:bodyPr wrap="square">
              <a:spAutoFit/>
            </a:bodyPr>
            <a:lstStyle/>
            <a:p>
              <a:r>
                <a:rPr lang="en-US" sz="1400" b="1">
                  <a:solidFill>
                    <a:schemeClr val="accent6"/>
                  </a:solidFill>
                  <a:latin typeface="AECOM Sans XBold" panose="020B0804020202020204" pitchFamily="34" charset="0"/>
                  <a:cs typeface="AECOM Sans XBold" panose="020B0804020202020204" pitchFamily="34" charset="0"/>
                </a:rPr>
                <a:t>Mariate Echeverry</a:t>
              </a:r>
            </a:p>
            <a:p>
              <a:r>
                <a:rPr lang="en-US" sz="1400">
                  <a:solidFill>
                    <a:schemeClr val="accent6"/>
                  </a:solidFill>
                </a:rPr>
                <a:t>Deputy Project Manager</a:t>
              </a:r>
            </a:p>
          </p:txBody>
        </p:sp>
        <p:sp>
          <p:nvSpPr>
            <p:cNvPr id="53" name="Rectangle 52">
              <a:extLst>
                <a:ext uri="{FF2B5EF4-FFF2-40B4-BE49-F238E27FC236}">
                  <a16:creationId xmlns:a16="http://schemas.microsoft.com/office/drawing/2014/main" id="{7F9C8028-3FA2-47EF-99DC-1FC7238793C4}"/>
                </a:ext>
              </a:extLst>
            </p:cNvPr>
            <p:cNvSpPr/>
            <p:nvPr/>
          </p:nvSpPr>
          <p:spPr>
            <a:xfrm>
              <a:off x="4302876" y="1619658"/>
              <a:ext cx="1556259" cy="1556259"/>
            </a:xfrm>
            <a:prstGeom prst="rect">
              <a:avLst/>
            </a:prstGeom>
            <a:blipFill>
              <a:blip r:embed="rId4"/>
              <a:stretch>
                <a:fillRect/>
              </a:stretch>
            </a:blip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6C5E1475-E125-4E47-A16A-AF092086AD1B}"/>
                </a:ext>
              </a:extLst>
            </p:cNvPr>
            <p:cNvSpPr/>
            <p:nvPr/>
          </p:nvSpPr>
          <p:spPr>
            <a:xfrm>
              <a:off x="5749010" y="1737281"/>
              <a:ext cx="190511" cy="1905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CCD7CFCB-5C05-4D48-80E8-F7B47A3ADF36}"/>
              </a:ext>
            </a:extLst>
          </p:cNvPr>
          <p:cNvGrpSpPr/>
          <p:nvPr/>
        </p:nvGrpSpPr>
        <p:grpSpPr>
          <a:xfrm>
            <a:off x="701870" y="3588420"/>
            <a:ext cx="3544392" cy="1676619"/>
            <a:chOff x="4302881" y="2984125"/>
            <a:chExt cx="3678249" cy="1676619"/>
          </a:xfrm>
        </p:grpSpPr>
        <p:sp>
          <p:nvSpPr>
            <p:cNvPr id="65" name="Rectangle 64">
              <a:extLst>
                <a:ext uri="{FF2B5EF4-FFF2-40B4-BE49-F238E27FC236}">
                  <a16:creationId xmlns:a16="http://schemas.microsoft.com/office/drawing/2014/main" id="{8A0BD5A5-BFE4-4D82-8BC5-137315D18A65}"/>
                </a:ext>
              </a:extLst>
            </p:cNvPr>
            <p:cNvSpPr/>
            <p:nvPr/>
          </p:nvSpPr>
          <p:spPr>
            <a:xfrm>
              <a:off x="4386917" y="2984125"/>
              <a:ext cx="3594213" cy="88969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C96C8862-4260-47A9-8A07-9AF4271EBB6A}"/>
                </a:ext>
              </a:extLst>
            </p:cNvPr>
            <p:cNvSpPr txBox="1"/>
            <p:nvPr/>
          </p:nvSpPr>
          <p:spPr>
            <a:xfrm>
              <a:off x="5886290" y="3994218"/>
              <a:ext cx="2070839" cy="507831"/>
            </a:xfrm>
            <a:prstGeom prst="rect">
              <a:avLst/>
            </a:prstGeom>
            <a:noFill/>
          </p:spPr>
          <p:txBody>
            <a:bodyPr wrap="square" rtlCol="0">
              <a:spAutoFit/>
            </a:bodyPr>
            <a:lstStyle/>
            <a:p>
              <a:pPr>
                <a:spcAft>
                  <a:spcPts val="600"/>
                </a:spcAft>
              </a:pPr>
              <a:r>
                <a:rPr lang="en-US" sz="1100">
                  <a:solidFill>
                    <a:schemeClr val="accent6">
                      <a:lumMod val="20000"/>
                      <a:lumOff val="80000"/>
                    </a:schemeClr>
                  </a:solidFill>
                </a:rPr>
                <a:t>AECOM</a:t>
              </a:r>
            </a:p>
            <a:p>
              <a:pPr>
                <a:spcAft>
                  <a:spcPts val="600"/>
                </a:spcAft>
              </a:pPr>
              <a:r>
                <a:rPr lang="en-US" sz="1100">
                  <a:solidFill>
                    <a:schemeClr val="bg1"/>
                  </a:solidFill>
                </a:rPr>
                <a:t>15 Years of Experience</a:t>
              </a:r>
            </a:p>
          </p:txBody>
        </p:sp>
        <p:sp>
          <p:nvSpPr>
            <p:cNvPr id="67" name="Rectangle 66">
              <a:extLst>
                <a:ext uri="{FF2B5EF4-FFF2-40B4-BE49-F238E27FC236}">
                  <a16:creationId xmlns:a16="http://schemas.microsoft.com/office/drawing/2014/main" id="{911641C1-7231-4F35-B222-8C8F21CFEAA7}"/>
                </a:ext>
              </a:extLst>
            </p:cNvPr>
            <p:cNvSpPr/>
            <p:nvPr/>
          </p:nvSpPr>
          <p:spPr>
            <a:xfrm>
              <a:off x="5886290" y="3104485"/>
              <a:ext cx="2070839" cy="523220"/>
            </a:xfrm>
            <a:prstGeom prst="rect">
              <a:avLst/>
            </a:prstGeom>
          </p:spPr>
          <p:txBody>
            <a:bodyPr wrap="square">
              <a:spAutoFit/>
            </a:bodyPr>
            <a:lstStyle/>
            <a:p>
              <a:r>
                <a:rPr lang="en-US" sz="1400" b="1">
                  <a:solidFill>
                    <a:schemeClr val="accent6"/>
                  </a:solidFill>
                  <a:latin typeface="AECOM Sans XBold" panose="020B0804020202020204" pitchFamily="34" charset="0"/>
                  <a:cs typeface="AECOM Sans XBold" panose="020B0804020202020204" pitchFamily="34" charset="0"/>
                </a:rPr>
                <a:t>Julia Suprock, AICP</a:t>
              </a:r>
            </a:p>
            <a:p>
              <a:r>
                <a:rPr lang="en-US" sz="1400">
                  <a:solidFill>
                    <a:schemeClr val="accent6"/>
                  </a:solidFill>
                </a:rPr>
                <a:t>Planning Manager</a:t>
              </a:r>
            </a:p>
          </p:txBody>
        </p:sp>
        <p:sp>
          <p:nvSpPr>
            <p:cNvPr id="68" name="Rectangle 67">
              <a:extLst>
                <a:ext uri="{FF2B5EF4-FFF2-40B4-BE49-F238E27FC236}">
                  <a16:creationId xmlns:a16="http://schemas.microsoft.com/office/drawing/2014/main" id="{3B4ED0CD-B241-42D8-AA13-C3CE4162047E}"/>
                </a:ext>
              </a:extLst>
            </p:cNvPr>
            <p:cNvSpPr/>
            <p:nvPr/>
          </p:nvSpPr>
          <p:spPr>
            <a:xfrm>
              <a:off x="4302881" y="3104485"/>
              <a:ext cx="1556261" cy="1556259"/>
            </a:xfrm>
            <a:prstGeom prst="rect">
              <a:avLst/>
            </a:prstGeom>
            <a:blipFill>
              <a:blip r:embed="rId5"/>
              <a:stretch>
                <a:fillRect/>
              </a:stretch>
            </a:blip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EB11BF26-EB5B-4240-B18E-6032BC858934}"/>
                </a:ext>
              </a:extLst>
            </p:cNvPr>
            <p:cNvSpPr/>
            <p:nvPr/>
          </p:nvSpPr>
          <p:spPr>
            <a:xfrm>
              <a:off x="5749010" y="3215477"/>
              <a:ext cx="190511" cy="1905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578731DF-7DA7-479F-B705-0B9FC06A014A}"/>
              </a:ext>
            </a:extLst>
          </p:cNvPr>
          <p:cNvGrpSpPr/>
          <p:nvPr/>
        </p:nvGrpSpPr>
        <p:grpSpPr>
          <a:xfrm>
            <a:off x="8117600" y="3588420"/>
            <a:ext cx="3544392" cy="1676619"/>
            <a:chOff x="701870" y="2984125"/>
            <a:chExt cx="3678245" cy="1676619"/>
          </a:xfrm>
        </p:grpSpPr>
        <p:sp>
          <p:nvSpPr>
            <p:cNvPr id="109" name="Rectangle 108">
              <a:extLst>
                <a:ext uri="{FF2B5EF4-FFF2-40B4-BE49-F238E27FC236}">
                  <a16:creationId xmlns:a16="http://schemas.microsoft.com/office/drawing/2014/main" id="{716C07FC-B068-47B3-B87C-077E666448EE}"/>
                </a:ext>
              </a:extLst>
            </p:cNvPr>
            <p:cNvSpPr/>
            <p:nvPr/>
          </p:nvSpPr>
          <p:spPr>
            <a:xfrm>
              <a:off x="785906" y="2984125"/>
              <a:ext cx="3594209" cy="88969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TextBox 109">
              <a:extLst>
                <a:ext uri="{FF2B5EF4-FFF2-40B4-BE49-F238E27FC236}">
                  <a16:creationId xmlns:a16="http://schemas.microsoft.com/office/drawing/2014/main" id="{130564C4-A101-4D84-B851-24F8C01BA5E4}"/>
                </a:ext>
              </a:extLst>
            </p:cNvPr>
            <p:cNvSpPr txBox="1"/>
            <p:nvPr/>
          </p:nvSpPr>
          <p:spPr>
            <a:xfrm>
              <a:off x="2285277" y="3994218"/>
              <a:ext cx="2094835" cy="507831"/>
            </a:xfrm>
            <a:prstGeom prst="rect">
              <a:avLst/>
            </a:prstGeom>
            <a:noFill/>
          </p:spPr>
          <p:txBody>
            <a:bodyPr wrap="square" rtlCol="0">
              <a:spAutoFit/>
            </a:bodyPr>
            <a:lstStyle/>
            <a:p>
              <a:pPr>
                <a:spcAft>
                  <a:spcPts val="600"/>
                </a:spcAft>
              </a:pPr>
              <a:r>
                <a:rPr lang="en-US" sz="1100">
                  <a:solidFill>
                    <a:schemeClr val="accent6">
                      <a:lumMod val="20000"/>
                      <a:lumOff val="80000"/>
                    </a:schemeClr>
                  </a:solidFill>
                </a:rPr>
                <a:t>AECOM</a:t>
              </a:r>
            </a:p>
            <a:p>
              <a:pPr>
                <a:spcAft>
                  <a:spcPts val="600"/>
                </a:spcAft>
              </a:pPr>
              <a:r>
                <a:rPr lang="en-US" sz="1100">
                  <a:solidFill>
                    <a:schemeClr val="bg1"/>
                  </a:solidFill>
                </a:rPr>
                <a:t>14 Years of Experience</a:t>
              </a:r>
            </a:p>
          </p:txBody>
        </p:sp>
        <p:sp>
          <p:nvSpPr>
            <p:cNvPr id="111" name="Rectangle 110">
              <a:extLst>
                <a:ext uri="{FF2B5EF4-FFF2-40B4-BE49-F238E27FC236}">
                  <a16:creationId xmlns:a16="http://schemas.microsoft.com/office/drawing/2014/main" id="{3D8D4E22-9CA7-4BF1-86B3-4A9CFF88F8B3}"/>
                </a:ext>
              </a:extLst>
            </p:cNvPr>
            <p:cNvSpPr/>
            <p:nvPr/>
          </p:nvSpPr>
          <p:spPr>
            <a:xfrm>
              <a:off x="2285277" y="3104485"/>
              <a:ext cx="2094835" cy="738664"/>
            </a:xfrm>
            <a:prstGeom prst="rect">
              <a:avLst/>
            </a:prstGeom>
          </p:spPr>
          <p:txBody>
            <a:bodyPr wrap="square">
              <a:spAutoFit/>
            </a:bodyPr>
            <a:lstStyle/>
            <a:p>
              <a:r>
                <a:rPr lang="en-US" sz="1400" b="1">
                  <a:solidFill>
                    <a:schemeClr val="accent6"/>
                  </a:solidFill>
                  <a:latin typeface="AECOM Sans XBold" panose="020B0804020202020204" pitchFamily="34" charset="0"/>
                  <a:cs typeface="AECOM Sans XBold" panose="020B0804020202020204" pitchFamily="34" charset="0"/>
                </a:rPr>
                <a:t>Gavin Poindexter</a:t>
              </a:r>
            </a:p>
            <a:p>
              <a:r>
                <a:rPr lang="en-US" sz="1400">
                  <a:solidFill>
                    <a:schemeClr val="accent6"/>
                  </a:solidFill>
                </a:rPr>
                <a:t>Project Implementation</a:t>
              </a:r>
            </a:p>
          </p:txBody>
        </p:sp>
        <p:sp>
          <p:nvSpPr>
            <p:cNvPr id="112" name="Rectangle 111">
              <a:extLst>
                <a:ext uri="{FF2B5EF4-FFF2-40B4-BE49-F238E27FC236}">
                  <a16:creationId xmlns:a16="http://schemas.microsoft.com/office/drawing/2014/main" id="{93C0E093-575D-4C78-9E46-80EF22CECE3C}"/>
                </a:ext>
              </a:extLst>
            </p:cNvPr>
            <p:cNvSpPr/>
            <p:nvPr/>
          </p:nvSpPr>
          <p:spPr>
            <a:xfrm>
              <a:off x="701870" y="3104485"/>
              <a:ext cx="1556259" cy="1556259"/>
            </a:xfrm>
            <a:prstGeom prst="rect">
              <a:avLst/>
            </a:prstGeom>
            <a:blipFill>
              <a:blip r:embed="rId6"/>
              <a:stretch>
                <a:fillRect/>
              </a:stretch>
            </a:blip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69B14BBF-DA8C-4756-BEA1-FC0B3F88CBA9}"/>
                </a:ext>
              </a:extLst>
            </p:cNvPr>
            <p:cNvSpPr/>
            <p:nvPr/>
          </p:nvSpPr>
          <p:spPr>
            <a:xfrm>
              <a:off x="2148004" y="3235947"/>
              <a:ext cx="190511" cy="1905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B2B39433-9466-45A8-A5B6-31533F29DFFB}"/>
              </a:ext>
            </a:extLst>
          </p:cNvPr>
          <p:cNvGrpSpPr/>
          <p:nvPr/>
        </p:nvGrpSpPr>
        <p:grpSpPr>
          <a:xfrm>
            <a:off x="4415955" y="3588420"/>
            <a:ext cx="3625370" cy="1674840"/>
            <a:chOff x="4415955" y="3588420"/>
            <a:chExt cx="3625370" cy="1674840"/>
          </a:xfrm>
        </p:grpSpPr>
        <p:sp>
          <p:nvSpPr>
            <p:cNvPr id="40" name="Rectangle 39">
              <a:extLst>
                <a:ext uri="{FF2B5EF4-FFF2-40B4-BE49-F238E27FC236}">
                  <a16:creationId xmlns:a16="http://schemas.microsoft.com/office/drawing/2014/main" id="{DE88E66E-254D-48EF-9253-AEE59B4C47CC}"/>
                </a:ext>
              </a:extLst>
            </p:cNvPr>
            <p:cNvSpPr/>
            <p:nvPr/>
          </p:nvSpPr>
          <p:spPr>
            <a:xfrm>
              <a:off x="4496933" y="3588420"/>
              <a:ext cx="3463414" cy="88969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954A6127-9F02-4CC1-934B-72FD01D14B7B}"/>
                </a:ext>
              </a:extLst>
            </p:cNvPr>
            <p:cNvSpPr/>
            <p:nvPr/>
          </p:nvSpPr>
          <p:spPr>
            <a:xfrm>
              <a:off x="4415955" y="3708780"/>
              <a:ext cx="1499616" cy="1554480"/>
            </a:xfrm>
            <a:prstGeom prst="rect">
              <a:avLst/>
            </a:prstGeom>
            <a:blipFill>
              <a:blip r:embed="rId7"/>
              <a:stretch>
                <a:fillRect/>
              </a:stretch>
            </a:blip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73BC15C8-B57B-4E1D-A470-40E842192E4B}"/>
                </a:ext>
              </a:extLst>
            </p:cNvPr>
            <p:cNvSpPr txBox="1"/>
            <p:nvPr/>
          </p:nvSpPr>
          <p:spPr>
            <a:xfrm>
              <a:off x="5941741" y="4598513"/>
              <a:ext cx="1995478" cy="507831"/>
            </a:xfrm>
            <a:prstGeom prst="rect">
              <a:avLst/>
            </a:prstGeom>
            <a:noFill/>
          </p:spPr>
          <p:txBody>
            <a:bodyPr wrap="square" rtlCol="0">
              <a:spAutoFit/>
            </a:bodyPr>
            <a:lstStyle/>
            <a:p>
              <a:pPr>
                <a:spcAft>
                  <a:spcPts val="600"/>
                </a:spcAft>
              </a:pPr>
              <a:r>
                <a:rPr lang="en-US" sz="1100">
                  <a:solidFill>
                    <a:schemeClr val="accent6">
                      <a:lumMod val="20000"/>
                      <a:lumOff val="80000"/>
                    </a:schemeClr>
                  </a:solidFill>
                </a:rPr>
                <a:t>AECOM</a:t>
              </a:r>
            </a:p>
            <a:p>
              <a:pPr>
                <a:spcAft>
                  <a:spcPts val="600"/>
                </a:spcAft>
              </a:pPr>
              <a:r>
                <a:rPr lang="en-US" sz="1100">
                  <a:solidFill>
                    <a:schemeClr val="bg1"/>
                  </a:solidFill>
                </a:rPr>
                <a:t>25 Years of Experience</a:t>
              </a:r>
            </a:p>
          </p:txBody>
        </p:sp>
        <p:sp>
          <p:nvSpPr>
            <p:cNvPr id="45" name="Rectangle 44">
              <a:extLst>
                <a:ext uri="{FF2B5EF4-FFF2-40B4-BE49-F238E27FC236}">
                  <a16:creationId xmlns:a16="http://schemas.microsoft.com/office/drawing/2014/main" id="{450E90EF-71AA-4CE9-8342-74D70B17AF5E}"/>
                </a:ext>
              </a:extLst>
            </p:cNvPr>
            <p:cNvSpPr/>
            <p:nvPr/>
          </p:nvSpPr>
          <p:spPr>
            <a:xfrm>
              <a:off x="5941741" y="3708780"/>
              <a:ext cx="2099584" cy="738664"/>
            </a:xfrm>
            <a:prstGeom prst="rect">
              <a:avLst/>
            </a:prstGeom>
          </p:spPr>
          <p:txBody>
            <a:bodyPr wrap="square">
              <a:spAutoFit/>
            </a:bodyPr>
            <a:lstStyle/>
            <a:p>
              <a:r>
                <a:rPr lang="en-US" sz="1400" b="1">
                  <a:solidFill>
                    <a:schemeClr val="accent6"/>
                  </a:solidFill>
                  <a:latin typeface="AECOM Sans XBold" panose="020B0804020202020204" pitchFamily="34" charset="0"/>
                  <a:cs typeface="AECOM Sans XBold" panose="020B0804020202020204" pitchFamily="34" charset="0"/>
                </a:rPr>
                <a:t>Drew Joyner, PE, CPM</a:t>
              </a:r>
            </a:p>
            <a:p>
              <a:r>
                <a:rPr lang="en-US" sz="1400">
                  <a:solidFill>
                    <a:schemeClr val="accent6"/>
                  </a:solidFill>
                </a:rPr>
                <a:t>Public Engagement</a:t>
              </a:r>
            </a:p>
          </p:txBody>
        </p:sp>
        <p:sp>
          <p:nvSpPr>
            <p:cNvPr id="47" name="Rectangle 46">
              <a:extLst>
                <a:ext uri="{FF2B5EF4-FFF2-40B4-BE49-F238E27FC236}">
                  <a16:creationId xmlns:a16="http://schemas.microsoft.com/office/drawing/2014/main" id="{6B7ABB5A-DF08-4588-952F-D8F572EFD710}"/>
                </a:ext>
              </a:extLst>
            </p:cNvPr>
            <p:cNvSpPr/>
            <p:nvPr/>
          </p:nvSpPr>
          <p:spPr>
            <a:xfrm>
              <a:off x="5809464" y="3819772"/>
              <a:ext cx="183578" cy="1905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336208A6-7985-4DAB-A726-A9036F99190B}"/>
              </a:ext>
            </a:extLst>
          </p:cNvPr>
          <p:cNvSpPr txBox="1"/>
          <p:nvPr/>
        </p:nvSpPr>
        <p:spPr>
          <a:xfrm>
            <a:off x="11841018" y="6604000"/>
            <a:ext cx="350982" cy="230832"/>
          </a:xfrm>
          <a:prstGeom prst="rect">
            <a:avLst/>
          </a:prstGeom>
          <a:noFill/>
        </p:spPr>
        <p:txBody>
          <a:bodyPr wrap="square" rtlCol="0">
            <a:spAutoFit/>
          </a:bodyPr>
          <a:lstStyle/>
          <a:p>
            <a:pPr algn="r"/>
            <a:fld id="{2F1A365D-142C-4E94-BFF5-EF4981D38585}" type="slidenum">
              <a:rPr lang="en-US" sz="900" b="1" smtClean="0">
                <a:solidFill>
                  <a:schemeClr val="bg1"/>
                </a:solidFill>
              </a:rPr>
              <a:pPr algn="r"/>
              <a:t>2</a:t>
            </a:fld>
            <a:endParaRPr lang="en-US" sz="900" b="1">
              <a:solidFill>
                <a:schemeClr val="bg1"/>
              </a:solidFill>
            </a:endParaRPr>
          </a:p>
        </p:txBody>
      </p:sp>
    </p:spTree>
    <p:extLst>
      <p:ext uri="{BB962C8B-B14F-4D97-AF65-F5344CB8AC3E}">
        <p14:creationId xmlns:p14="http://schemas.microsoft.com/office/powerpoint/2010/main" val="14910160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30263F9-806B-4215-8068-F69EAFB0D737}"/>
              </a:ext>
            </a:extLst>
          </p:cNvPr>
          <p:cNvSpPr/>
          <p:nvPr/>
        </p:nvSpPr>
        <p:spPr>
          <a:xfrm>
            <a:off x="0" y="1384330"/>
            <a:ext cx="12192000" cy="5473669"/>
          </a:xfrm>
          <a:prstGeom prst="rect">
            <a:avLst/>
          </a:prstGeom>
          <a:blipFill>
            <a:blip r:embed="rId3" cstate="print">
              <a:extLst>
                <a:ext uri="{28A0092B-C50C-407E-A947-70E740481C1C}">
                  <a14:useLocalDpi xmlns:a14="http://schemas.microsoft.com/office/drawing/2010/main"/>
                </a:ext>
              </a:extLst>
            </a:blip>
            <a:srcRect/>
            <a:stretch>
              <a:fillRect r="1352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D2AF2C4-3293-42BD-BC24-398F40F403A5}"/>
              </a:ext>
            </a:extLst>
          </p:cNvPr>
          <p:cNvSpPr/>
          <p:nvPr/>
        </p:nvSpPr>
        <p:spPr>
          <a:xfrm>
            <a:off x="0" y="1317422"/>
            <a:ext cx="12191999" cy="5540577"/>
          </a:xfrm>
          <a:prstGeom prst="rect">
            <a:avLst/>
          </a:prstGeom>
          <a:solidFill>
            <a:schemeClr val="accent6">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Graphic 30">
            <a:extLst>
              <a:ext uri="{FF2B5EF4-FFF2-40B4-BE49-F238E27FC236}">
                <a16:creationId xmlns:a16="http://schemas.microsoft.com/office/drawing/2014/main" id="{DE003CFD-7139-42C2-9DA8-C0277616E0B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7200" y="221926"/>
            <a:ext cx="1559169" cy="215314"/>
          </a:xfrm>
          <a:prstGeom prst="rect">
            <a:avLst/>
          </a:prstGeom>
        </p:spPr>
      </p:pic>
      <p:sp>
        <p:nvSpPr>
          <p:cNvPr id="3" name="Rectangle 2">
            <a:extLst>
              <a:ext uri="{FF2B5EF4-FFF2-40B4-BE49-F238E27FC236}">
                <a16:creationId xmlns:a16="http://schemas.microsoft.com/office/drawing/2014/main" id="{CFE34382-4198-46C5-8C71-CCDDC2D386F7}"/>
              </a:ext>
            </a:extLst>
          </p:cNvPr>
          <p:cNvSpPr/>
          <p:nvPr/>
        </p:nvSpPr>
        <p:spPr>
          <a:xfrm>
            <a:off x="0" y="1317421"/>
            <a:ext cx="12192000" cy="2387994"/>
          </a:xfrm>
          <a:prstGeom prst="rect">
            <a:avLst/>
          </a:prstGeom>
          <a:gradFill>
            <a:gsLst>
              <a:gs pos="0">
                <a:schemeClr val="accent6">
                  <a:alpha val="0"/>
                </a:schemeClr>
              </a:gs>
              <a:gs pos="100000">
                <a:schemeClr val="accent6"/>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484FDEC-ACF8-4793-BF94-868981E677E9}"/>
              </a:ext>
            </a:extLst>
          </p:cNvPr>
          <p:cNvSpPr/>
          <p:nvPr/>
        </p:nvSpPr>
        <p:spPr>
          <a:xfrm>
            <a:off x="473528" y="2501900"/>
            <a:ext cx="6554593" cy="2690037"/>
          </a:xfrm>
          <a:prstGeom prst="rect">
            <a:avLst/>
          </a:prstGeom>
          <a:solidFill>
            <a:schemeClr val="accent4">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110EDF5-1ECD-493B-B69F-07024B4AE1E0}"/>
              </a:ext>
            </a:extLst>
          </p:cNvPr>
          <p:cNvSpPr/>
          <p:nvPr/>
        </p:nvSpPr>
        <p:spPr>
          <a:xfrm>
            <a:off x="7132290" y="1551214"/>
            <a:ext cx="5059710" cy="5508621"/>
          </a:xfrm>
          <a:prstGeom prst="rect">
            <a:avLst/>
          </a:prstGeom>
          <a:blipFill>
            <a:blip r:embed="rId6" cstate="print">
              <a:extLst>
                <a:ext uri="{28A0092B-C50C-407E-A947-70E740481C1C}">
                  <a14:useLocalDpi xmlns:a14="http://schemas.microsoft.com/office/drawing/2010/main"/>
                </a:ext>
              </a:extLst>
            </a:blip>
            <a:srcRect/>
            <a:stretch>
              <a:fillRect b="355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ontent Placeholder 32">
            <a:extLst>
              <a:ext uri="{FF2B5EF4-FFF2-40B4-BE49-F238E27FC236}">
                <a16:creationId xmlns:a16="http://schemas.microsoft.com/office/drawing/2014/main" id="{42F1CD1C-B330-4D00-A0AA-F4DF5DAED94F}"/>
              </a:ext>
            </a:extLst>
          </p:cNvPr>
          <p:cNvSpPr>
            <a:spLocks noGrp="1"/>
          </p:cNvSpPr>
          <p:nvPr>
            <p:ph sz="quarter" idx="12"/>
          </p:nvPr>
        </p:nvSpPr>
        <p:spPr>
          <a:xfrm>
            <a:off x="987309" y="3207778"/>
            <a:ext cx="5862337" cy="2619152"/>
          </a:xfrm>
        </p:spPr>
        <p:txBody>
          <a:bodyPr/>
          <a:lstStyle/>
          <a:p>
            <a:pPr marL="0" indent="0">
              <a:spcAft>
                <a:spcPts val="600"/>
              </a:spcAft>
              <a:buClrTx/>
              <a:buNone/>
            </a:pPr>
            <a:r>
              <a:rPr lang="en-US" sz="2400" b="1" i="1">
                <a:solidFill>
                  <a:schemeClr val="bg1"/>
                </a:solidFill>
              </a:rPr>
              <a:t>We are committed to providing expert guidance to the project team on a creative, agile and effective public engagement program. </a:t>
            </a:r>
          </a:p>
        </p:txBody>
      </p:sp>
      <p:sp>
        <p:nvSpPr>
          <p:cNvPr id="19" name="Rectangle 18">
            <a:extLst>
              <a:ext uri="{FF2B5EF4-FFF2-40B4-BE49-F238E27FC236}">
                <a16:creationId xmlns:a16="http://schemas.microsoft.com/office/drawing/2014/main" id="{6965577F-C626-4F45-ADF6-8C885591361F}"/>
              </a:ext>
            </a:extLst>
          </p:cNvPr>
          <p:cNvSpPr/>
          <p:nvPr/>
        </p:nvSpPr>
        <p:spPr>
          <a:xfrm>
            <a:off x="0" y="2440684"/>
            <a:ext cx="7028121" cy="55276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DF89CF81-E7F1-48C5-BD26-6814253E54C1}"/>
              </a:ext>
            </a:extLst>
          </p:cNvPr>
          <p:cNvSpPr txBox="1">
            <a:spLocks/>
          </p:cNvSpPr>
          <p:nvPr/>
        </p:nvSpPr>
        <p:spPr>
          <a:xfrm>
            <a:off x="1295400" y="2549716"/>
            <a:ext cx="4800600" cy="443730"/>
          </a:xfrm>
          <a:prstGeom prst="rect">
            <a:avLst/>
          </a:prstGeom>
        </p:spPr>
        <p:txBody>
          <a:bodyPr vert="horz" lIns="0" tIns="45720" rIns="0" bIns="0" rtlCol="0" anchor="t" anchorCtr="0">
            <a:normAutofit/>
          </a:bodyPr>
          <a:lstStyle>
            <a:lvl1pPr algn="l" defTabSz="685766" rtl="0" eaLnBrk="1" latinLnBrk="0" hangingPunct="1">
              <a:lnSpc>
                <a:spcPct val="90000"/>
              </a:lnSpc>
              <a:spcBef>
                <a:spcPct val="0"/>
              </a:spcBef>
              <a:buNone/>
              <a:defRPr sz="3200" b="1" i="0" kern="1200">
                <a:solidFill>
                  <a:schemeClr val="bg1"/>
                </a:solidFill>
                <a:latin typeface="URW DIN Cond" panose="00000500000000000000" pitchFamily="50" charset="0"/>
                <a:ea typeface="AECOM Sans Light" panose="020B0404020202020204" pitchFamily="34" charset="0"/>
                <a:cs typeface="AECOM Sans Light" panose="020B0404020202020204" pitchFamily="34" charset="0"/>
              </a:defRPr>
            </a:lvl1pPr>
          </a:lstStyle>
          <a:p>
            <a:pPr algn="ctr"/>
            <a:r>
              <a:rPr lang="en-US" sz="2000" spc="300">
                <a:solidFill>
                  <a:schemeClr val="tx2">
                    <a:lumMod val="20000"/>
                    <a:lumOff val="80000"/>
                  </a:schemeClr>
                </a:solidFill>
              </a:rPr>
              <a:t>THE AECOM TEAM COMMITMENT</a:t>
            </a:r>
          </a:p>
        </p:txBody>
      </p:sp>
      <p:grpSp>
        <p:nvGrpSpPr>
          <p:cNvPr id="20" name="Group 19">
            <a:extLst>
              <a:ext uri="{FF2B5EF4-FFF2-40B4-BE49-F238E27FC236}">
                <a16:creationId xmlns:a16="http://schemas.microsoft.com/office/drawing/2014/main" id="{D5E2006E-DF68-45A5-A39F-2590DF33BECB}"/>
              </a:ext>
            </a:extLst>
          </p:cNvPr>
          <p:cNvGrpSpPr/>
          <p:nvPr/>
        </p:nvGrpSpPr>
        <p:grpSpPr>
          <a:xfrm>
            <a:off x="9707527" y="536124"/>
            <a:ext cx="2485919" cy="620573"/>
            <a:chOff x="8565989" y="747075"/>
            <a:chExt cx="2210866" cy="551910"/>
          </a:xfrm>
        </p:grpSpPr>
        <p:sp>
          <p:nvSpPr>
            <p:cNvPr id="21" name="TextBox 20">
              <a:extLst>
                <a:ext uri="{FF2B5EF4-FFF2-40B4-BE49-F238E27FC236}">
                  <a16:creationId xmlns:a16="http://schemas.microsoft.com/office/drawing/2014/main" id="{C3970642-B4F9-4EAD-AEF9-4CEDC7F9F036}"/>
                </a:ext>
              </a:extLst>
            </p:cNvPr>
            <p:cNvSpPr txBox="1"/>
            <p:nvPr/>
          </p:nvSpPr>
          <p:spPr>
            <a:xfrm rot="5400000">
              <a:off x="10455371" y="863267"/>
              <a:ext cx="437676" cy="205292"/>
            </a:xfrm>
            <a:prstGeom prst="rect">
              <a:avLst/>
            </a:prstGeom>
            <a:solidFill>
              <a:schemeClr val="accent4"/>
            </a:solidFill>
            <a:ln w="12700">
              <a:solidFill>
                <a:schemeClr val="accent4"/>
              </a:solidFill>
            </a:ln>
          </p:spPr>
          <p:txBody>
            <a:bodyPr wrap="square" lIns="0" tIns="91440" rIns="0" bIns="0" rtlCol="0" anchor="b" anchorCtr="0">
              <a:spAutoFit/>
            </a:bodyPr>
            <a:lstStyle/>
            <a:p>
              <a:pPr algn="ctr"/>
              <a:r>
                <a:rPr lang="en-US" sz="900" b="1">
                  <a:solidFill>
                    <a:schemeClr val="accent6"/>
                  </a:solidFill>
                  <a:latin typeface="URW DIN Cond" panose="00000500000000000000" pitchFamily="50" charset="0"/>
                </a:rPr>
                <a:t>SPEAKER</a:t>
              </a:r>
            </a:p>
          </p:txBody>
        </p:sp>
        <p:sp>
          <p:nvSpPr>
            <p:cNvPr id="22" name="Rectangle 21">
              <a:extLst>
                <a:ext uri="{FF2B5EF4-FFF2-40B4-BE49-F238E27FC236}">
                  <a16:creationId xmlns:a16="http://schemas.microsoft.com/office/drawing/2014/main" id="{9CDEA043-EC09-4DEF-930D-8C6261634440}"/>
                </a:ext>
              </a:extLst>
            </p:cNvPr>
            <p:cNvSpPr/>
            <p:nvPr/>
          </p:nvSpPr>
          <p:spPr>
            <a:xfrm>
              <a:off x="8565989" y="806284"/>
              <a:ext cx="1516243" cy="492701"/>
            </a:xfrm>
            <a:prstGeom prst="rect">
              <a:avLst/>
            </a:prstGeom>
          </p:spPr>
          <p:txBody>
            <a:bodyPr wrap="square">
              <a:spAutoFit/>
            </a:bodyPr>
            <a:lstStyle/>
            <a:p>
              <a:pPr algn="r"/>
              <a:r>
                <a:rPr lang="en-US" sz="1000" b="1">
                  <a:solidFill>
                    <a:schemeClr val="bg1"/>
                  </a:solidFill>
                  <a:latin typeface="URW DIN Cond" panose="00000500000000000000" pitchFamily="50" charset="0"/>
                  <a:cs typeface="AECOM Sans XBold" panose="020B0804020202020204" pitchFamily="34" charset="0"/>
                </a:rPr>
                <a:t>Drew Joyner, PE, CPM</a:t>
              </a:r>
            </a:p>
            <a:p>
              <a:pPr algn="r"/>
              <a:r>
                <a:rPr lang="en-US" sz="1000">
                  <a:solidFill>
                    <a:schemeClr val="bg1"/>
                  </a:solidFill>
                  <a:latin typeface="URW DIN Cond" panose="00000500000000000000" pitchFamily="50" charset="0"/>
                </a:rPr>
                <a:t>Public Engagement Manager</a:t>
              </a:r>
            </a:p>
            <a:p>
              <a:pPr algn="r"/>
              <a:endParaRPr lang="en-US" sz="1000">
                <a:solidFill>
                  <a:schemeClr val="bg1"/>
                </a:solidFill>
                <a:latin typeface="URW DIN Cond" panose="00000500000000000000" pitchFamily="50" charset="0"/>
              </a:endParaRPr>
            </a:p>
          </p:txBody>
        </p:sp>
        <p:sp>
          <p:nvSpPr>
            <p:cNvPr id="23" name="Rectangle 22">
              <a:extLst>
                <a:ext uri="{FF2B5EF4-FFF2-40B4-BE49-F238E27FC236}">
                  <a16:creationId xmlns:a16="http://schemas.microsoft.com/office/drawing/2014/main" id="{937160EE-E05B-44DD-8C4E-6A47610D8791}"/>
                </a:ext>
              </a:extLst>
            </p:cNvPr>
            <p:cNvSpPr/>
            <p:nvPr/>
          </p:nvSpPr>
          <p:spPr>
            <a:xfrm>
              <a:off x="10128219" y="747075"/>
              <a:ext cx="437675" cy="437675"/>
            </a:xfrm>
            <a:prstGeom prst="rect">
              <a:avLst/>
            </a:prstGeom>
            <a:blipFill>
              <a:blip r:embed="rId7"/>
              <a:srcRect/>
              <a:stretch>
                <a:fillRect t="-3125" b="-3125"/>
              </a:stretch>
            </a:bli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24" name="Rectangle 23">
              <a:extLst>
                <a:ext uri="{FF2B5EF4-FFF2-40B4-BE49-F238E27FC236}">
                  <a16:creationId xmlns:a16="http://schemas.microsoft.com/office/drawing/2014/main" id="{F201EA71-E048-4746-B49C-B61BDEEA4B40}"/>
                </a:ext>
              </a:extLst>
            </p:cNvPr>
            <p:cNvSpPr/>
            <p:nvPr/>
          </p:nvSpPr>
          <p:spPr>
            <a:xfrm>
              <a:off x="10082553" y="864148"/>
              <a:ext cx="93719" cy="93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sp>
        <p:nvSpPr>
          <p:cNvPr id="25" name="TextBox 24">
            <a:extLst>
              <a:ext uri="{FF2B5EF4-FFF2-40B4-BE49-F238E27FC236}">
                <a16:creationId xmlns:a16="http://schemas.microsoft.com/office/drawing/2014/main" id="{9B92B029-C923-48FC-BA51-0574CDA8E9FC}"/>
              </a:ext>
            </a:extLst>
          </p:cNvPr>
          <p:cNvSpPr txBox="1"/>
          <p:nvPr/>
        </p:nvSpPr>
        <p:spPr>
          <a:xfrm>
            <a:off x="11841018" y="6604000"/>
            <a:ext cx="350982" cy="230832"/>
          </a:xfrm>
          <a:prstGeom prst="rect">
            <a:avLst/>
          </a:prstGeom>
          <a:noFill/>
        </p:spPr>
        <p:txBody>
          <a:bodyPr wrap="square" rtlCol="0">
            <a:spAutoFit/>
          </a:bodyPr>
          <a:lstStyle/>
          <a:p>
            <a:pPr algn="r"/>
            <a:fld id="{2F1A365D-142C-4E94-BFF5-EF4981D38585}" type="slidenum">
              <a:rPr lang="en-US" sz="900" b="1" smtClean="0">
                <a:solidFill>
                  <a:schemeClr val="bg1"/>
                </a:solidFill>
              </a:rPr>
              <a:pPr algn="r"/>
              <a:t>20</a:t>
            </a:fld>
            <a:endParaRPr lang="en-US" sz="900" b="1">
              <a:solidFill>
                <a:schemeClr val="bg1"/>
              </a:solidFill>
            </a:endParaRPr>
          </a:p>
        </p:txBody>
      </p:sp>
      <p:sp>
        <p:nvSpPr>
          <p:cNvPr id="2" name="Title 1">
            <a:extLst>
              <a:ext uri="{FF2B5EF4-FFF2-40B4-BE49-F238E27FC236}">
                <a16:creationId xmlns:a16="http://schemas.microsoft.com/office/drawing/2014/main" id="{15A5B5E3-D597-4363-A193-9E8B2EB8737D}"/>
              </a:ext>
            </a:extLst>
          </p:cNvPr>
          <p:cNvSpPr>
            <a:spLocks noGrp="1"/>
          </p:cNvSpPr>
          <p:nvPr>
            <p:ph type="title"/>
          </p:nvPr>
        </p:nvSpPr>
        <p:spPr>
          <a:xfrm>
            <a:off x="457199" y="793321"/>
            <a:ext cx="6570922" cy="2245275"/>
          </a:xfrm>
        </p:spPr>
        <p:txBody>
          <a:bodyPr anchor="t" anchorCtr="0">
            <a:normAutofit/>
          </a:bodyPr>
          <a:lstStyle/>
          <a:p>
            <a:r>
              <a:rPr lang="en-US"/>
              <a:t>Public Engagement — </a:t>
            </a:r>
            <a:r>
              <a:rPr lang="en-US" b="0"/>
              <a:t>Planning for Success</a:t>
            </a:r>
          </a:p>
        </p:txBody>
      </p:sp>
    </p:spTree>
    <p:extLst>
      <p:ext uri="{BB962C8B-B14F-4D97-AF65-F5344CB8AC3E}">
        <p14:creationId xmlns:p14="http://schemas.microsoft.com/office/powerpoint/2010/main" val="33939743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85ECB2-3A2A-4A92-B13B-1EE6D3811FDB}"/>
              </a:ext>
            </a:extLst>
          </p:cNvPr>
          <p:cNvSpPr/>
          <p:nvPr/>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B99B636-9770-4CF7-B005-32D5B3EC692C}"/>
              </a:ext>
            </a:extLst>
          </p:cNvPr>
          <p:cNvSpPr/>
          <p:nvPr/>
        </p:nvSpPr>
        <p:spPr>
          <a:xfrm>
            <a:off x="912523" y="4814193"/>
            <a:ext cx="1243584" cy="1243584"/>
          </a:xfrm>
          <a:prstGeom prst="rect">
            <a:avLst/>
          </a:prstGeom>
          <a:blipFill>
            <a:blip r:embed="rId2"/>
            <a:stretch>
              <a:fillRect/>
            </a:stretch>
          </a:bli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EB0C618-463F-4CCF-9D58-BC825CB7B187}"/>
              </a:ext>
            </a:extLst>
          </p:cNvPr>
          <p:cNvSpPr txBox="1"/>
          <p:nvPr/>
        </p:nvSpPr>
        <p:spPr>
          <a:xfrm>
            <a:off x="797444" y="2236887"/>
            <a:ext cx="5062604" cy="584775"/>
          </a:xfrm>
          <a:prstGeom prst="rect">
            <a:avLst/>
          </a:prstGeom>
          <a:noFill/>
        </p:spPr>
        <p:txBody>
          <a:bodyPr wrap="none" rtlCol="0">
            <a:spAutoFit/>
          </a:bodyPr>
          <a:lstStyle/>
          <a:p>
            <a:pPr>
              <a:spcBef>
                <a:spcPts val="1200"/>
              </a:spcBef>
            </a:pPr>
            <a:r>
              <a:rPr lang="en-US" sz="3200" b="1">
                <a:solidFill>
                  <a:schemeClr val="bg1"/>
                </a:solidFill>
                <a:ea typeface="AECOM Sans Light" panose="020B0404020202020204" pitchFamily="34" charset="0"/>
                <a:cs typeface="AECOM Sans Light" panose="020B0404020202020204" pitchFamily="34" charset="0"/>
              </a:rPr>
              <a:t>Implementation Strategy</a:t>
            </a:r>
          </a:p>
        </p:txBody>
      </p:sp>
      <p:cxnSp>
        <p:nvCxnSpPr>
          <p:cNvPr id="4" name="Straight Connector 3">
            <a:extLst>
              <a:ext uri="{FF2B5EF4-FFF2-40B4-BE49-F238E27FC236}">
                <a16:creationId xmlns:a16="http://schemas.microsoft.com/office/drawing/2014/main" id="{CD7C81B5-2860-496D-ACF4-2F778F713299}"/>
              </a:ext>
            </a:extLst>
          </p:cNvPr>
          <p:cNvCxnSpPr/>
          <p:nvPr/>
        </p:nvCxnSpPr>
        <p:spPr>
          <a:xfrm>
            <a:off x="0" y="1842868"/>
            <a:ext cx="12192000" cy="0"/>
          </a:xfrm>
          <a:prstGeom prst="line">
            <a:avLst/>
          </a:prstGeom>
          <a:ln>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BD30A9F0-3F4E-42A6-A37C-A6AC33D2A89B}"/>
              </a:ext>
            </a:extLst>
          </p:cNvPr>
          <p:cNvSpPr/>
          <p:nvPr/>
        </p:nvSpPr>
        <p:spPr>
          <a:xfrm>
            <a:off x="895920" y="1692950"/>
            <a:ext cx="299836" cy="2998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FA443A2-8859-4504-B445-648634DC642B}"/>
              </a:ext>
            </a:extLst>
          </p:cNvPr>
          <p:cNvSpPr/>
          <p:nvPr/>
        </p:nvSpPr>
        <p:spPr>
          <a:xfrm>
            <a:off x="2345130" y="5108379"/>
            <a:ext cx="3942548" cy="830997"/>
          </a:xfrm>
          <a:prstGeom prst="rect">
            <a:avLst/>
          </a:prstGeom>
        </p:spPr>
        <p:txBody>
          <a:bodyPr wrap="square">
            <a:spAutoFit/>
          </a:bodyPr>
          <a:lstStyle/>
          <a:p>
            <a:r>
              <a:rPr lang="en-US" sz="2400" b="1">
                <a:solidFill>
                  <a:schemeClr val="bg1"/>
                </a:solidFill>
                <a:latin typeface="URW DIN Cond" panose="00000500000000000000" pitchFamily="50" charset="0"/>
                <a:cs typeface="AECOM Sans XBold" panose="020B0804020202020204" pitchFamily="34" charset="0"/>
              </a:rPr>
              <a:t>Gavin Poindexter</a:t>
            </a:r>
          </a:p>
          <a:p>
            <a:r>
              <a:rPr lang="en-US" sz="2400">
                <a:solidFill>
                  <a:schemeClr val="bg1"/>
                </a:solidFill>
                <a:latin typeface="URW DIN Cond" panose="00000500000000000000" pitchFamily="50" charset="0"/>
              </a:rPr>
              <a:t>Project Implementation Manager</a:t>
            </a:r>
          </a:p>
        </p:txBody>
      </p:sp>
      <p:sp>
        <p:nvSpPr>
          <p:cNvPr id="23" name="Rectangle 22">
            <a:extLst>
              <a:ext uri="{FF2B5EF4-FFF2-40B4-BE49-F238E27FC236}">
                <a16:creationId xmlns:a16="http://schemas.microsoft.com/office/drawing/2014/main" id="{248D8734-1E14-4905-9DCB-740185D5CCAC}"/>
              </a:ext>
            </a:extLst>
          </p:cNvPr>
          <p:cNvSpPr/>
          <p:nvPr/>
        </p:nvSpPr>
        <p:spPr>
          <a:xfrm>
            <a:off x="2017484" y="5217702"/>
            <a:ext cx="266708" cy="2667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9" name="TextBox 18">
            <a:extLst>
              <a:ext uri="{FF2B5EF4-FFF2-40B4-BE49-F238E27FC236}">
                <a16:creationId xmlns:a16="http://schemas.microsoft.com/office/drawing/2014/main" id="{F46209FA-3EAC-4F4D-9544-735546CD4090}"/>
              </a:ext>
            </a:extLst>
          </p:cNvPr>
          <p:cNvSpPr txBox="1"/>
          <p:nvPr/>
        </p:nvSpPr>
        <p:spPr>
          <a:xfrm>
            <a:off x="2337273" y="4742433"/>
            <a:ext cx="1629743" cy="338555"/>
          </a:xfrm>
          <a:prstGeom prst="rect">
            <a:avLst/>
          </a:prstGeom>
          <a:noFill/>
        </p:spPr>
        <p:txBody>
          <a:bodyPr wrap="none" rtlCol="0">
            <a:spAutoFit/>
          </a:bodyPr>
          <a:lstStyle/>
          <a:p>
            <a:r>
              <a:rPr lang="en-US" sz="1600" spc="300">
                <a:solidFill>
                  <a:schemeClr val="accent4">
                    <a:lumMod val="60000"/>
                    <a:lumOff val="40000"/>
                  </a:schemeClr>
                </a:solidFill>
                <a:latin typeface="URW DIN Cond" panose="00000500000000000000" pitchFamily="50" charset="0"/>
                <a:ea typeface="AECOM Sans Light" panose="020B0404020202020204" pitchFamily="34" charset="0"/>
                <a:cs typeface="AECOM Sans Light" panose="020B0404020202020204" pitchFamily="34" charset="0"/>
              </a:rPr>
              <a:t>PRESENTED BY</a:t>
            </a:r>
          </a:p>
        </p:txBody>
      </p:sp>
      <p:sp>
        <p:nvSpPr>
          <p:cNvPr id="10" name="Rectangle 1">
            <a:extLst>
              <a:ext uri="{FF2B5EF4-FFF2-40B4-BE49-F238E27FC236}">
                <a16:creationId xmlns:a16="http://schemas.microsoft.com/office/drawing/2014/main" id="{D0A45BCC-552D-4695-B8F2-FC0A56293934}"/>
              </a:ext>
            </a:extLst>
          </p:cNvPr>
          <p:cNvSpPr/>
          <p:nvPr/>
        </p:nvSpPr>
        <p:spPr>
          <a:xfrm>
            <a:off x="9238962" y="2623625"/>
            <a:ext cx="4234376" cy="4234376"/>
          </a:xfrm>
          <a:custGeom>
            <a:avLst/>
            <a:gdLst>
              <a:gd name="connsiteX0" fmla="*/ 0 w 4234376"/>
              <a:gd name="connsiteY0" fmla="*/ 0 h 4234376"/>
              <a:gd name="connsiteX1" fmla="*/ 4234376 w 4234376"/>
              <a:gd name="connsiteY1" fmla="*/ 0 h 4234376"/>
              <a:gd name="connsiteX2" fmla="*/ 4234376 w 4234376"/>
              <a:gd name="connsiteY2" fmla="*/ 4234376 h 4234376"/>
              <a:gd name="connsiteX3" fmla="*/ 0 w 4234376"/>
              <a:gd name="connsiteY3" fmla="*/ 4234376 h 4234376"/>
              <a:gd name="connsiteX4" fmla="*/ 0 w 4234376"/>
              <a:gd name="connsiteY4" fmla="*/ 0 h 4234376"/>
              <a:gd name="connsiteX0" fmla="*/ 0 w 4234376"/>
              <a:gd name="connsiteY0" fmla="*/ 4234376 h 4234376"/>
              <a:gd name="connsiteX1" fmla="*/ 4234376 w 4234376"/>
              <a:gd name="connsiteY1" fmla="*/ 0 h 4234376"/>
              <a:gd name="connsiteX2" fmla="*/ 4234376 w 4234376"/>
              <a:gd name="connsiteY2" fmla="*/ 4234376 h 4234376"/>
              <a:gd name="connsiteX3" fmla="*/ 0 w 4234376"/>
              <a:gd name="connsiteY3" fmla="*/ 4234376 h 4234376"/>
            </a:gdLst>
            <a:ahLst/>
            <a:cxnLst>
              <a:cxn ang="0">
                <a:pos x="connsiteX0" y="connsiteY0"/>
              </a:cxn>
              <a:cxn ang="0">
                <a:pos x="connsiteX1" y="connsiteY1"/>
              </a:cxn>
              <a:cxn ang="0">
                <a:pos x="connsiteX2" y="connsiteY2"/>
              </a:cxn>
              <a:cxn ang="0">
                <a:pos x="connsiteX3" y="connsiteY3"/>
              </a:cxn>
            </a:cxnLst>
            <a:rect l="l" t="t" r="r" b="b"/>
            <a:pathLst>
              <a:path w="4234376" h="4234376">
                <a:moveTo>
                  <a:pt x="0" y="4234376"/>
                </a:moveTo>
                <a:lnTo>
                  <a:pt x="4234376" y="0"/>
                </a:lnTo>
                <a:lnTo>
                  <a:pt x="4234376" y="4234376"/>
                </a:lnTo>
                <a:lnTo>
                  <a:pt x="0" y="4234376"/>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
            <a:extLst>
              <a:ext uri="{FF2B5EF4-FFF2-40B4-BE49-F238E27FC236}">
                <a16:creationId xmlns:a16="http://schemas.microsoft.com/office/drawing/2014/main" id="{6726AB95-4A7E-4841-95F2-CD44B7F7EDAD}"/>
              </a:ext>
            </a:extLst>
          </p:cNvPr>
          <p:cNvSpPr/>
          <p:nvPr/>
        </p:nvSpPr>
        <p:spPr>
          <a:xfrm>
            <a:off x="9110169" y="3767835"/>
            <a:ext cx="2567282" cy="2567282"/>
          </a:xfrm>
          <a:custGeom>
            <a:avLst/>
            <a:gdLst>
              <a:gd name="connsiteX0" fmla="*/ 0 w 4234376"/>
              <a:gd name="connsiteY0" fmla="*/ 0 h 4234376"/>
              <a:gd name="connsiteX1" fmla="*/ 4234376 w 4234376"/>
              <a:gd name="connsiteY1" fmla="*/ 0 h 4234376"/>
              <a:gd name="connsiteX2" fmla="*/ 4234376 w 4234376"/>
              <a:gd name="connsiteY2" fmla="*/ 4234376 h 4234376"/>
              <a:gd name="connsiteX3" fmla="*/ 0 w 4234376"/>
              <a:gd name="connsiteY3" fmla="*/ 4234376 h 4234376"/>
              <a:gd name="connsiteX4" fmla="*/ 0 w 4234376"/>
              <a:gd name="connsiteY4" fmla="*/ 0 h 4234376"/>
              <a:gd name="connsiteX0" fmla="*/ 0 w 4234376"/>
              <a:gd name="connsiteY0" fmla="*/ 4234376 h 4234376"/>
              <a:gd name="connsiteX1" fmla="*/ 4234376 w 4234376"/>
              <a:gd name="connsiteY1" fmla="*/ 0 h 4234376"/>
              <a:gd name="connsiteX2" fmla="*/ 4234376 w 4234376"/>
              <a:gd name="connsiteY2" fmla="*/ 4234376 h 4234376"/>
              <a:gd name="connsiteX3" fmla="*/ 0 w 4234376"/>
              <a:gd name="connsiteY3" fmla="*/ 4234376 h 4234376"/>
            </a:gdLst>
            <a:ahLst/>
            <a:cxnLst>
              <a:cxn ang="0">
                <a:pos x="connsiteX0" y="connsiteY0"/>
              </a:cxn>
              <a:cxn ang="0">
                <a:pos x="connsiteX1" y="connsiteY1"/>
              </a:cxn>
              <a:cxn ang="0">
                <a:pos x="connsiteX2" y="connsiteY2"/>
              </a:cxn>
              <a:cxn ang="0">
                <a:pos x="connsiteX3" y="connsiteY3"/>
              </a:cxn>
            </a:cxnLst>
            <a:rect l="l" t="t" r="r" b="b"/>
            <a:pathLst>
              <a:path w="4234376" h="4234376">
                <a:moveTo>
                  <a:pt x="0" y="4234376"/>
                </a:moveTo>
                <a:lnTo>
                  <a:pt x="4234376" y="0"/>
                </a:lnTo>
                <a:lnTo>
                  <a:pt x="4234376" y="4234376"/>
                </a:lnTo>
                <a:lnTo>
                  <a:pt x="0" y="423437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14356729-D7A9-4FF9-A72B-E9666C30891B}"/>
              </a:ext>
            </a:extLst>
          </p:cNvPr>
          <p:cNvCxnSpPr>
            <a:cxnSpLocks/>
          </p:cNvCxnSpPr>
          <p:nvPr/>
        </p:nvCxnSpPr>
        <p:spPr>
          <a:xfrm flipV="1">
            <a:off x="9296577" y="2685788"/>
            <a:ext cx="4234376" cy="4234375"/>
          </a:xfrm>
          <a:prstGeom prst="line">
            <a:avLst/>
          </a:prstGeom>
          <a:ln w="1651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5" name="Freeform: Shape 24">
            <a:extLst>
              <a:ext uri="{FF2B5EF4-FFF2-40B4-BE49-F238E27FC236}">
                <a16:creationId xmlns:a16="http://schemas.microsoft.com/office/drawing/2014/main" id="{2DFA1C66-F2B0-4BA5-8645-8B334546C93F}"/>
              </a:ext>
            </a:extLst>
          </p:cNvPr>
          <p:cNvSpPr/>
          <p:nvPr/>
        </p:nvSpPr>
        <p:spPr>
          <a:xfrm>
            <a:off x="637309" y="-55419"/>
            <a:ext cx="9116291" cy="6400800"/>
          </a:xfrm>
          <a:custGeom>
            <a:avLst/>
            <a:gdLst>
              <a:gd name="connsiteX0" fmla="*/ 0 w 9213273"/>
              <a:gd name="connsiteY0" fmla="*/ 0 h 6400800"/>
              <a:gd name="connsiteX1" fmla="*/ 0 w 9213273"/>
              <a:gd name="connsiteY1" fmla="*/ 6400800 h 6400800"/>
              <a:gd name="connsiteX2" fmla="*/ 471054 w 9213273"/>
              <a:gd name="connsiteY2" fmla="*/ 6400800 h 6400800"/>
              <a:gd name="connsiteX3" fmla="*/ 9213273 w 9213273"/>
              <a:gd name="connsiteY3" fmla="*/ 6400800 h 6400800"/>
            </a:gdLst>
            <a:ahLst/>
            <a:cxnLst>
              <a:cxn ang="0">
                <a:pos x="connsiteX0" y="connsiteY0"/>
              </a:cxn>
              <a:cxn ang="0">
                <a:pos x="connsiteX1" y="connsiteY1"/>
              </a:cxn>
              <a:cxn ang="0">
                <a:pos x="connsiteX2" y="connsiteY2"/>
              </a:cxn>
              <a:cxn ang="0">
                <a:pos x="connsiteX3" y="connsiteY3"/>
              </a:cxn>
            </a:cxnLst>
            <a:rect l="l" t="t" r="r" b="b"/>
            <a:pathLst>
              <a:path w="9213273" h="6400800">
                <a:moveTo>
                  <a:pt x="0" y="0"/>
                </a:moveTo>
                <a:lnTo>
                  <a:pt x="0" y="6400800"/>
                </a:lnTo>
                <a:lnTo>
                  <a:pt x="471054" y="6400800"/>
                </a:lnTo>
                <a:lnTo>
                  <a:pt x="9213273" y="6400800"/>
                </a:ln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50294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map&#10;&#10;Description automatically generated">
            <a:extLst>
              <a:ext uri="{FF2B5EF4-FFF2-40B4-BE49-F238E27FC236}">
                <a16:creationId xmlns:a16="http://schemas.microsoft.com/office/drawing/2014/main" id="{5B8BA6B1-59F6-4C7B-8528-CDFBE38BBC8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0463"/>
          <a:stretch/>
        </p:blipFill>
        <p:spPr>
          <a:xfrm>
            <a:off x="3999777" y="1517586"/>
            <a:ext cx="8075259" cy="4963087"/>
          </a:xfrm>
          <a:prstGeom prst="rect">
            <a:avLst/>
          </a:prstGeom>
        </p:spPr>
      </p:pic>
      <p:sp>
        <p:nvSpPr>
          <p:cNvPr id="21" name="Rectangle 20">
            <a:extLst>
              <a:ext uri="{FF2B5EF4-FFF2-40B4-BE49-F238E27FC236}">
                <a16:creationId xmlns:a16="http://schemas.microsoft.com/office/drawing/2014/main" id="{886F7036-B74C-44E3-A6C6-6002450DFD39}"/>
              </a:ext>
            </a:extLst>
          </p:cNvPr>
          <p:cNvSpPr/>
          <p:nvPr/>
        </p:nvSpPr>
        <p:spPr>
          <a:xfrm>
            <a:off x="0" y="1371599"/>
            <a:ext cx="3785191" cy="54864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BDC1B0-03F3-46DE-9801-77432AB23D6E}"/>
              </a:ext>
            </a:extLst>
          </p:cNvPr>
          <p:cNvSpPr>
            <a:spLocks noGrp="1"/>
          </p:cNvSpPr>
          <p:nvPr>
            <p:ph type="title"/>
          </p:nvPr>
        </p:nvSpPr>
        <p:spPr/>
        <p:txBody>
          <a:bodyPr>
            <a:normAutofit/>
          </a:bodyPr>
          <a:lstStyle/>
          <a:p>
            <a:r>
              <a:rPr lang="en-US"/>
              <a:t>Implementation Strategy </a:t>
            </a:r>
            <a:r>
              <a:rPr lang="en-US" b="0"/>
              <a:t>–</a:t>
            </a:r>
            <a:r>
              <a:rPr lang="en-US"/>
              <a:t> </a:t>
            </a:r>
            <a:r>
              <a:rPr lang="en-US" b="0"/>
              <a:t>Full Implementation</a:t>
            </a:r>
          </a:p>
        </p:txBody>
      </p:sp>
      <p:sp>
        <p:nvSpPr>
          <p:cNvPr id="3" name="Content Placeholder 2">
            <a:extLst>
              <a:ext uri="{FF2B5EF4-FFF2-40B4-BE49-F238E27FC236}">
                <a16:creationId xmlns:a16="http://schemas.microsoft.com/office/drawing/2014/main" id="{74D94D0E-C388-4306-A2A9-C044B7EF0FCF}"/>
              </a:ext>
            </a:extLst>
          </p:cNvPr>
          <p:cNvSpPr>
            <a:spLocks noGrp="1"/>
          </p:cNvSpPr>
          <p:nvPr>
            <p:ph sz="quarter" idx="12"/>
          </p:nvPr>
        </p:nvSpPr>
        <p:spPr>
          <a:xfrm>
            <a:off x="457200" y="2153265"/>
            <a:ext cx="2917786" cy="3766128"/>
          </a:xfrm>
        </p:spPr>
        <p:txBody>
          <a:bodyPr/>
          <a:lstStyle/>
          <a:p>
            <a:pPr marL="0" indent="0">
              <a:buNone/>
            </a:pPr>
            <a:r>
              <a:rPr lang="en-US">
                <a:solidFill>
                  <a:schemeClr val="bg1"/>
                </a:solidFill>
              </a:rPr>
              <a:t>Capital Investment Grant (CIG) Program</a:t>
            </a:r>
          </a:p>
          <a:p>
            <a:pPr marL="0" indent="0">
              <a:buNone/>
            </a:pPr>
            <a:endParaRPr lang="en-US">
              <a:solidFill>
                <a:schemeClr val="bg1"/>
              </a:solidFill>
            </a:endParaRPr>
          </a:p>
          <a:p>
            <a:pPr marL="0" indent="0">
              <a:buNone/>
            </a:pPr>
            <a:endParaRPr lang="en-US">
              <a:solidFill>
                <a:schemeClr val="bg1"/>
              </a:solidFill>
            </a:endParaRPr>
          </a:p>
          <a:p>
            <a:pPr marL="0" indent="0">
              <a:buNone/>
            </a:pPr>
            <a:endParaRPr lang="en-US">
              <a:solidFill>
                <a:schemeClr val="bg1"/>
              </a:solidFill>
            </a:endParaRPr>
          </a:p>
        </p:txBody>
      </p:sp>
      <p:grpSp>
        <p:nvGrpSpPr>
          <p:cNvPr id="10" name="Group 9">
            <a:extLst>
              <a:ext uri="{FF2B5EF4-FFF2-40B4-BE49-F238E27FC236}">
                <a16:creationId xmlns:a16="http://schemas.microsoft.com/office/drawing/2014/main" id="{120DD060-B225-431E-BAF6-44A6651B837C}"/>
              </a:ext>
            </a:extLst>
          </p:cNvPr>
          <p:cNvGrpSpPr/>
          <p:nvPr/>
        </p:nvGrpSpPr>
        <p:grpSpPr>
          <a:xfrm>
            <a:off x="10154090" y="628457"/>
            <a:ext cx="2039359" cy="553998"/>
            <a:chOff x="8963140" y="706263"/>
            <a:chExt cx="1813715" cy="492701"/>
          </a:xfrm>
        </p:grpSpPr>
        <p:sp>
          <p:nvSpPr>
            <p:cNvPr id="11" name="TextBox 10">
              <a:extLst>
                <a:ext uri="{FF2B5EF4-FFF2-40B4-BE49-F238E27FC236}">
                  <a16:creationId xmlns:a16="http://schemas.microsoft.com/office/drawing/2014/main" id="{65E01CBC-3DCF-4CCC-BC71-51BEBC489A87}"/>
                </a:ext>
              </a:extLst>
            </p:cNvPr>
            <p:cNvSpPr txBox="1"/>
            <p:nvPr/>
          </p:nvSpPr>
          <p:spPr>
            <a:xfrm rot="5400000">
              <a:off x="10455371" y="863267"/>
              <a:ext cx="437676" cy="205292"/>
            </a:xfrm>
            <a:prstGeom prst="rect">
              <a:avLst/>
            </a:prstGeom>
            <a:solidFill>
              <a:schemeClr val="accent4"/>
            </a:solidFill>
            <a:ln w="12700">
              <a:solidFill>
                <a:schemeClr val="accent4"/>
              </a:solidFill>
            </a:ln>
          </p:spPr>
          <p:txBody>
            <a:bodyPr wrap="square" lIns="0" tIns="91440" rIns="0" bIns="0" rtlCol="0" anchor="b" anchorCtr="0">
              <a:spAutoFit/>
            </a:bodyPr>
            <a:lstStyle/>
            <a:p>
              <a:pPr algn="ctr"/>
              <a:r>
                <a:rPr lang="en-US" sz="900" b="1">
                  <a:solidFill>
                    <a:schemeClr val="accent6"/>
                  </a:solidFill>
                  <a:latin typeface="URW DIN Cond" panose="00000500000000000000" pitchFamily="50" charset="0"/>
                </a:rPr>
                <a:t>SPEAKER</a:t>
              </a:r>
            </a:p>
          </p:txBody>
        </p:sp>
        <p:sp>
          <p:nvSpPr>
            <p:cNvPr id="12" name="Rectangle 11">
              <a:extLst>
                <a:ext uri="{FF2B5EF4-FFF2-40B4-BE49-F238E27FC236}">
                  <a16:creationId xmlns:a16="http://schemas.microsoft.com/office/drawing/2014/main" id="{A544C4A0-3F0C-43BE-BF95-043BB9DF7E3E}"/>
                </a:ext>
              </a:extLst>
            </p:cNvPr>
            <p:cNvSpPr/>
            <p:nvPr/>
          </p:nvSpPr>
          <p:spPr>
            <a:xfrm>
              <a:off x="8963140" y="706263"/>
              <a:ext cx="1119088" cy="492701"/>
            </a:xfrm>
            <a:prstGeom prst="rect">
              <a:avLst/>
            </a:prstGeom>
          </p:spPr>
          <p:txBody>
            <a:bodyPr wrap="square">
              <a:spAutoFit/>
            </a:bodyPr>
            <a:lstStyle/>
            <a:p>
              <a:pPr algn="r"/>
              <a:r>
                <a:rPr lang="en-US" sz="1000" b="1">
                  <a:solidFill>
                    <a:schemeClr val="bg1"/>
                  </a:solidFill>
                  <a:latin typeface="URW DIN Cond" panose="00000500000000000000" pitchFamily="50" charset="0"/>
                  <a:cs typeface="AECOM Sans XBold" panose="020B0804020202020204" pitchFamily="34" charset="0"/>
                </a:rPr>
                <a:t>Gavin Poindexter</a:t>
              </a:r>
            </a:p>
            <a:p>
              <a:pPr algn="r"/>
              <a:r>
                <a:rPr lang="en-US" sz="1000">
                  <a:solidFill>
                    <a:schemeClr val="bg1"/>
                  </a:solidFill>
                  <a:latin typeface="URW DIN Cond" panose="00000500000000000000" pitchFamily="50" charset="0"/>
                </a:rPr>
                <a:t>Project Implementation Manager</a:t>
              </a:r>
            </a:p>
          </p:txBody>
        </p:sp>
        <p:sp>
          <p:nvSpPr>
            <p:cNvPr id="13" name="Rectangle 12">
              <a:extLst>
                <a:ext uri="{FF2B5EF4-FFF2-40B4-BE49-F238E27FC236}">
                  <a16:creationId xmlns:a16="http://schemas.microsoft.com/office/drawing/2014/main" id="{F7A9611E-3F55-4238-B987-F75DEA3941DC}"/>
                </a:ext>
              </a:extLst>
            </p:cNvPr>
            <p:cNvSpPr/>
            <p:nvPr/>
          </p:nvSpPr>
          <p:spPr>
            <a:xfrm>
              <a:off x="10128219" y="747075"/>
              <a:ext cx="437675" cy="437675"/>
            </a:xfrm>
            <a:prstGeom prst="rect">
              <a:avLst/>
            </a:prstGeom>
            <a:blipFill>
              <a:blip r:embed="rId3"/>
              <a:srcRect/>
              <a:stretch>
                <a:fillRect t="-3125" b="-3125"/>
              </a:stretch>
            </a:bli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4" name="Rectangle 13">
              <a:extLst>
                <a:ext uri="{FF2B5EF4-FFF2-40B4-BE49-F238E27FC236}">
                  <a16:creationId xmlns:a16="http://schemas.microsoft.com/office/drawing/2014/main" id="{9E1F195F-6579-4406-ACBA-226A9911C05A}"/>
                </a:ext>
              </a:extLst>
            </p:cNvPr>
            <p:cNvSpPr/>
            <p:nvPr/>
          </p:nvSpPr>
          <p:spPr>
            <a:xfrm>
              <a:off x="10082553" y="864148"/>
              <a:ext cx="93719" cy="93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sp>
        <p:nvSpPr>
          <p:cNvPr id="15" name="TextBox 14">
            <a:extLst>
              <a:ext uri="{FF2B5EF4-FFF2-40B4-BE49-F238E27FC236}">
                <a16:creationId xmlns:a16="http://schemas.microsoft.com/office/drawing/2014/main" id="{AC063C21-6536-4A89-811F-03230DD148C0}"/>
              </a:ext>
            </a:extLst>
          </p:cNvPr>
          <p:cNvSpPr txBox="1"/>
          <p:nvPr/>
        </p:nvSpPr>
        <p:spPr>
          <a:xfrm>
            <a:off x="11841018" y="6604000"/>
            <a:ext cx="350982" cy="230832"/>
          </a:xfrm>
          <a:prstGeom prst="rect">
            <a:avLst/>
          </a:prstGeom>
          <a:noFill/>
        </p:spPr>
        <p:txBody>
          <a:bodyPr wrap="square" rtlCol="0">
            <a:spAutoFit/>
          </a:bodyPr>
          <a:lstStyle/>
          <a:p>
            <a:pPr algn="r"/>
            <a:fld id="{2F1A365D-142C-4E94-BFF5-EF4981D38585}" type="slidenum">
              <a:rPr lang="en-US" sz="900" b="1" smtClean="0">
                <a:solidFill>
                  <a:schemeClr val="accent4"/>
                </a:solidFill>
              </a:rPr>
              <a:pPr algn="r"/>
              <a:t>22</a:t>
            </a:fld>
            <a:endParaRPr lang="en-US" sz="900" b="1">
              <a:solidFill>
                <a:schemeClr val="accent4"/>
              </a:solidFill>
            </a:endParaRPr>
          </a:p>
        </p:txBody>
      </p:sp>
      <p:grpSp>
        <p:nvGrpSpPr>
          <p:cNvPr id="7" name="Group 6">
            <a:extLst>
              <a:ext uri="{FF2B5EF4-FFF2-40B4-BE49-F238E27FC236}">
                <a16:creationId xmlns:a16="http://schemas.microsoft.com/office/drawing/2014/main" id="{3DE8CE97-43F1-4AB1-B6D6-0F152D42F2BA}"/>
              </a:ext>
            </a:extLst>
          </p:cNvPr>
          <p:cNvGrpSpPr/>
          <p:nvPr/>
        </p:nvGrpSpPr>
        <p:grpSpPr>
          <a:xfrm>
            <a:off x="6769100" y="5448301"/>
            <a:ext cx="1333500" cy="901699"/>
            <a:chOff x="8051800" y="5486401"/>
            <a:chExt cx="1333500" cy="901699"/>
          </a:xfrm>
        </p:grpSpPr>
        <p:sp>
          <p:nvSpPr>
            <p:cNvPr id="5" name="Rectangle 4">
              <a:extLst>
                <a:ext uri="{FF2B5EF4-FFF2-40B4-BE49-F238E27FC236}">
                  <a16:creationId xmlns:a16="http://schemas.microsoft.com/office/drawing/2014/main" id="{32ADCE38-04AB-49B4-BAB1-032223478426}"/>
                </a:ext>
              </a:extLst>
            </p:cNvPr>
            <p:cNvSpPr/>
            <p:nvPr/>
          </p:nvSpPr>
          <p:spPr>
            <a:xfrm>
              <a:off x="8051800" y="5486401"/>
              <a:ext cx="1333500" cy="901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b="1">
                  <a:solidFill>
                    <a:schemeClr val="tx1"/>
                  </a:solidFill>
                </a:rPr>
                <a:t>AECOM Projects</a:t>
              </a:r>
            </a:p>
            <a:p>
              <a:pPr>
                <a:spcBef>
                  <a:spcPts val="200"/>
                </a:spcBef>
                <a:tabLst>
                  <a:tab pos="228600" algn="l"/>
                </a:tabLst>
              </a:pPr>
              <a:r>
                <a:rPr lang="en-US" sz="800">
                  <a:solidFill>
                    <a:schemeClr val="tx1"/>
                  </a:solidFill>
                </a:rPr>
                <a:t>	</a:t>
              </a:r>
              <a:r>
                <a:rPr lang="en-US" sz="700">
                  <a:solidFill>
                    <a:schemeClr val="tx1"/>
                  </a:solidFill>
                </a:rPr>
                <a:t>Project Development</a:t>
              </a:r>
            </a:p>
            <a:p>
              <a:pPr>
                <a:spcBef>
                  <a:spcPts val="200"/>
                </a:spcBef>
                <a:tabLst>
                  <a:tab pos="228600" algn="l"/>
                </a:tabLst>
              </a:pPr>
              <a:r>
                <a:rPr lang="en-US" sz="700">
                  <a:solidFill>
                    <a:schemeClr val="tx1"/>
                  </a:solidFill>
                </a:rPr>
                <a:t>	Engineering</a:t>
              </a:r>
            </a:p>
            <a:p>
              <a:pPr>
                <a:spcBef>
                  <a:spcPts val="200"/>
                </a:spcBef>
                <a:tabLst>
                  <a:tab pos="228600" algn="l"/>
                </a:tabLst>
              </a:pPr>
              <a:r>
                <a:rPr lang="en-US" sz="700">
                  <a:solidFill>
                    <a:schemeClr val="tx1"/>
                  </a:solidFill>
                </a:rPr>
                <a:t>	Grant Agreement</a:t>
              </a:r>
            </a:p>
          </p:txBody>
        </p:sp>
        <p:sp>
          <p:nvSpPr>
            <p:cNvPr id="6" name="Oval 5">
              <a:extLst>
                <a:ext uri="{FF2B5EF4-FFF2-40B4-BE49-F238E27FC236}">
                  <a16:creationId xmlns:a16="http://schemas.microsoft.com/office/drawing/2014/main" id="{B0FFCAB5-05DE-41CB-97E1-5D2467607209}"/>
                </a:ext>
              </a:extLst>
            </p:cNvPr>
            <p:cNvSpPr/>
            <p:nvPr/>
          </p:nvSpPr>
          <p:spPr>
            <a:xfrm>
              <a:off x="8153400" y="5838315"/>
              <a:ext cx="69850" cy="6837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AFD82C5-4D19-40E9-8C78-0F2597B8DCC2}"/>
                </a:ext>
              </a:extLst>
            </p:cNvPr>
            <p:cNvSpPr/>
            <p:nvPr/>
          </p:nvSpPr>
          <p:spPr>
            <a:xfrm>
              <a:off x="8150225" y="5984967"/>
              <a:ext cx="69850" cy="68378"/>
            </a:xfrm>
            <a:prstGeom prst="ellipse">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6D3970F-D592-4126-B93F-0C3EF42E6031}"/>
                </a:ext>
              </a:extLst>
            </p:cNvPr>
            <p:cNvSpPr/>
            <p:nvPr/>
          </p:nvSpPr>
          <p:spPr>
            <a:xfrm>
              <a:off x="8150225" y="6111967"/>
              <a:ext cx="69850" cy="68378"/>
            </a:xfrm>
            <a:prstGeom prst="ellipse">
              <a:avLst/>
            </a:prstGeom>
            <a:solidFill>
              <a:srgbClr val="CC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526949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Rectangle 108">
            <a:extLst>
              <a:ext uri="{FF2B5EF4-FFF2-40B4-BE49-F238E27FC236}">
                <a16:creationId xmlns:a16="http://schemas.microsoft.com/office/drawing/2014/main" id="{7CF61D61-9CF1-4732-B459-50BAB87A7F47}"/>
              </a:ext>
            </a:extLst>
          </p:cNvPr>
          <p:cNvSpPr/>
          <p:nvPr/>
        </p:nvSpPr>
        <p:spPr>
          <a:xfrm>
            <a:off x="0" y="1331709"/>
            <a:ext cx="12192000" cy="93052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BDC1B0-03F3-46DE-9801-77432AB23D6E}"/>
              </a:ext>
            </a:extLst>
          </p:cNvPr>
          <p:cNvSpPr>
            <a:spLocks noGrp="1"/>
          </p:cNvSpPr>
          <p:nvPr>
            <p:ph type="title"/>
          </p:nvPr>
        </p:nvSpPr>
        <p:spPr/>
        <p:txBody>
          <a:bodyPr>
            <a:normAutofit/>
          </a:bodyPr>
          <a:lstStyle/>
          <a:p>
            <a:r>
              <a:rPr lang="en-US"/>
              <a:t>Implementation Strategy – </a:t>
            </a:r>
            <a:r>
              <a:rPr lang="en-US" b="0"/>
              <a:t>Full Implementation</a:t>
            </a:r>
          </a:p>
        </p:txBody>
      </p:sp>
      <p:grpSp>
        <p:nvGrpSpPr>
          <p:cNvPr id="10" name="Group 9">
            <a:extLst>
              <a:ext uri="{FF2B5EF4-FFF2-40B4-BE49-F238E27FC236}">
                <a16:creationId xmlns:a16="http://schemas.microsoft.com/office/drawing/2014/main" id="{120DD060-B225-431E-BAF6-44A6651B837C}"/>
              </a:ext>
            </a:extLst>
          </p:cNvPr>
          <p:cNvGrpSpPr/>
          <p:nvPr/>
        </p:nvGrpSpPr>
        <p:grpSpPr>
          <a:xfrm>
            <a:off x="10154090" y="628457"/>
            <a:ext cx="2039359" cy="553998"/>
            <a:chOff x="8963140" y="706263"/>
            <a:chExt cx="1813715" cy="492701"/>
          </a:xfrm>
        </p:grpSpPr>
        <p:sp>
          <p:nvSpPr>
            <p:cNvPr id="11" name="TextBox 10">
              <a:extLst>
                <a:ext uri="{FF2B5EF4-FFF2-40B4-BE49-F238E27FC236}">
                  <a16:creationId xmlns:a16="http://schemas.microsoft.com/office/drawing/2014/main" id="{65E01CBC-3DCF-4CCC-BC71-51BEBC489A87}"/>
                </a:ext>
              </a:extLst>
            </p:cNvPr>
            <p:cNvSpPr txBox="1"/>
            <p:nvPr/>
          </p:nvSpPr>
          <p:spPr>
            <a:xfrm rot="5400000">
              <a:off x="10455371" y="863267"/>
              <a:ext cx="437676" cy="205292"/>
            </a:xfrm>
            <a:prstGeom prst="rect">
              <a:avLst/>
            </a:prstGeom>
            <a:solidFill>
              <a:schemeClr val="accent4"/>
            </a:solidFill>
            <a:ln w="12700">
              <a:solidFill>
                <a:schemeClr val="accent4"/>
              </a:solidFill>
            </a:ln>
          </p:spPr>
          <p:txBody>
            <a:bodyPr wrap="square" lIns="0" tIns="91440" rIns="0" bIns="0" rtlCol="0" anchor="b" anchorCtr="0">
              <a:spAutoFit/>
            </a:bodyPr>
            <a:lstStyle/>
            <a:p>
              <a:pPr algn="ctr"/>
              <a:r>
                <a:rPr lang="en-US" sz="900" b="1">
                  <a:solidFill>
                    <a:schemeClr val="accent6"/>
                  </a:solidFill>
                  <a:latin typeface="URW DIN Cond" panose="00000500000000000000" pitchFamily="50" charset="0"/>
                </a:rPr>
                <a:t>SPEAKER</a:t>
              </a:r>
            </a:p>
          </p:txBody>
        </p:sp>
        <p:sp>
          <p:nvSpPr>
            <p:cNvPr id="12" name="Rectangle 11">
              <a:extLst>
                <a:ext uri="{FF2B5EF4-FFF2-40B4-BE49-F238E27FC236}">
                  <a16:creationId xmlns:a16="http://schemas.microsoft.com/office/drawing/2014/main" id="{A544C4A0-3F0C-43BE-BF95-043BB9DF7E3E}"/>
                </a:ext>
              </a:extLst>
            </p:cNvPr>
            <p:cNvSpPr/>
            <p:nvPr/>
          </p:nvSpPr>
          <p:spPr>
            <a:xfrm>
              <a:off x="8963140" y="706263"/>
              <a:ext cx="1119088" cy="492701"/>
            </a:xfrm>
            <a:prstGeom prst="rect">
              <a:avLst/>
            </a:prstGeom>
          </p:spPr>
          <p:txBody>
            <a:bodyPr wrap="square">
              <a:spAutoFit/>
            </a:bodyPr>
            <a:lstStyle/>
            <a:p>
              <a:pPr algn="r"/>
              <a:r>
                <a:rPr lang="en-US" sz="1000" b="1">
                  <a:solidFill>
                    <a:schemeClr val="bg1"/>
                  </a:solidFill>
                  <a:latin typeface="URW DIN Cond" panose="00000500000000000000" pitchFamily="50" charset="0"/>
                  <a:cs typeface="AECOM Sans XBold" panose="020B0804020202020204" pitchFamily="34" charset="0"/>
                </a:rPr>
                <a:t>Gavin Poindexter</a:t>
              </a:r>
            </a:p>
            <a:p>
              <a:pPr algn="r"/>
              <a:r>
                <a:rPr lang="en-US" sz="1000">
                  <a:solidFill>
                    <a:schemeClr val="bg1"/>
                  </a:solidFill>
                  <a:latin typeface="URW DIN Cond" panose="00000500000000000000" pitchFamily="50" charset="0"/>
                </a:rPr>
                <a:t>Project Implementation Manager</a:t>
              </a:r>
            </a:p>
          </p:txBody>
        </p:sp>
        <p:sp>
          <p:nvSpPr>
            <p:cNvPr id="13" name="Rectangle 12">
              <a:extLst>
                <a:ext uri="{FF2B5EF4-FFF2-40B4-BE49-F238E27FC236}">
                  <a16:creationId xmlns:a16="http://schemas.microsoft.com/office/drawing/2014/main" id="{F7A9611E-3F55-4238-B987-F75DEA3941DC}"/>
                </a:ext>
              </a:extLst>
            </p:cNvPr>
            <p:cNvSpPr/>
            <p:nvPr/>
          </p:nvSpPr>
          <p:spPr>
            <a:xfrm>
              <a:off x="10128219" y="747075"/>
              <a:ext cx="437675" cy="437675"/>
            </a:xfrm>
            <a:prstGeom prst="rect">
              <a:avLst/>
            </a:prstGeom>
            <a:blipFill>
              <a:blip r:embed="rId2"/>
              <a:srcRect/>
              <a:stretch>
                <a:fillRect t="-3125" b="-3125"/>
              </a:stretch>
            </a:bli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4" name="Rectangle 13">
              <a:extLst>
                <a:ext uri="{FF2B5EF4-FFF2-40B4-BE49-F238E27FC236}">
                  <a16:creationId xmlns:a16="http://schemas.microsoft.com/office/drawing/2014/main" id="{9E1F195F-6579-4406-ACBA-226A9911C05A}"/>
                </a:ext>
              </a:extLst>
            </p:cNvPr>
            <p:cNvSpPr/>
            <p:nvPr/>
          </p:nvSpPr>
          <p:spPr>
            <a:xfrm>
              <a:off x="10082553" y="864148"/>
              <a:ext cx="93719" cy="93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sp>
        <p:nvSpPr>
          <p:cNvPr id="8" name="Rectangle 7">
            <a:extLst>
              <a:ext uri="{FF2B5EF4-FFF2-40B4-BE49-F238E27FC236}">
                <a16:creationId xmlns:a16="http://schemas.microsoft.com/office/drawing/2014/main" id="{062378B5-46E5-425F-8572-219A76127932}"/>
              </a:ext>
            </a:extLst>
          </p:cNvPr>
          <p:cNvSpPr/>
          <p:nvPr/>
        </p:nvSpPr>
        <p:spPr>
          <a:xfrm>
            <a:off x="394000" y="1782061"/>
            <a:ext cx="5510785" cy="461665"/>
          </a:xfrm>
          <a:prstGeom prst="rect">
            <a:avLst/>
          </a:prstGeom>
        </p:spPr>
        <p:txBody>
          <a:bodyPr wrap="square">
            <a:spAutoFit/>
          </a:bodyPr>
          <a:lstStyle/>
          <a:p>
            <a:r>
              <a:rPr lang="en-US" sz="2400">
                <a:solidFill>
                  <a:schemeClr val="bg1"/>
                </a:solidFill>
                <a:latin typeface="AECOM Sans XBold" panose="020B0804020202020204" pitchFamily="34" charset="0"/>
                <a:cs typeface="AECOM Sans XBold" panose="020B0804020202020204" pitchFamily="34" charset="0"/>
              </a:rPr>
              <a:t>Typical Small Starts Process</a:t>
            </a:r>
          </a:p>
        </p:txBody>
      </p:sp>
      <p:sp>
        <p:nvSpPr>
          <p:cNvPr id="86" name="Content Placeholder 85">
            <a:extLst>
              <a:ext uri="{FF2B5EF4-FFF2-40B4-BE49-F238E27FC236}">
                <a16:creationId xmlns:a16="http://schemas.microsoft.com/office/drawing/2014/main" id="{7AECBB81-34CC-4987-B384-A0DA69B61464}"/>
              </a:ext>
            </a:extLst>
          </p:cNvPr>
          <p:cNvSpPr>
            <a:spLocks noGrp="1"/>
          </p:cNvSpPr>
          <p:nvPr>
            <p:ph sz="quarter" idx="12"/>
          </p:nvPr>
        </p:nvSpPr>
        <p:spPr>
          <a:xfrm>
            <a:off x="4084146" y="2415187"/>
            <a:ext cx="4316819" cy="309270"/>
          </a:xfrm>
        </p:spPr>
        <p:txBody>
          <a:bodyPr/>
          <a:lstStyle/>
          <a:p>
            <a:pPr marL="0" indent="0" algn="ctr">
              <a:buNone/>
            </a:pPr>
            <a:r>
              <a:rPr lang="en-US" sz="1600" spc="600"/>
              <a:t>PROJECT SCHEDULE</a:t>
            </a:r>
          </a:p>
        </p:txBody>
      </p:sp>
      <p:cxnSp>
        <p:nvCxnSpPr>
          <p:cNvPr id="35" name="Straight Arrow Connector 34">
            <a:extLst>
              <a:ext uri="{FF2B5EF4-FFF2-40B4-BE49-F238E27FC236}">
                <a16:creationId xmlns:a16="http://schemas.microsoft.com/office/drawing/2014/main" id="{BDC5DB8C-808F-4057-9E4D-083833BA8790}"/>
              </a:ext>
            </a:extLst>
          </p:cNvPr>
          <p:cNvCxnSpPr>
            <a:cxnSpLocks/>
          </p:cNvCxnSpPr>
          <p:nvPr/>
        </p:nvCxnSpPr>
        <p:spPr>
          <a:xfrm>
            <a:off x="525158" y="3952682"/>
            <a:ext cx="11207636" cy="0"/>
          </a:xfrm>
          <a:prstGeom prst="straightConnector1">
            <a:avLst/>
          </a:prstGeom>
          <a:ln w="127000" cap="rnd">
            <a:solidFill>
              <a:schemeClr val="accent4">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2978D70-A1BB-46CA-99AF-C16E5C1A1432}"/>
              </a:ext>
            </a:extLst>
          </p:cNvPr>
          <p:cNvCxnSpPr/>
          <p:nvPr/>
        </p:nvCxnSpPr>
        <p:spPr>
          <a:xfrm>
            <a:off x="1841683" y="3766601"/>
            <a:ext cx="0" cy="400073"/>
          </a:xfrm>
          <a:prstGeom prst="line">
            <a:avLst/>
          </a:prstGeom>
          <a:ln w="28575">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F6B0CC1-85F7-4B93-BEE8-CED450ADE3FF}"/>
              </a:ext>
            </a:extLst>
          </p:cNvPr>
          <p:cNvCxnSpPr/>
          <p:nvPr/>
        </p:nvCxnSpPr>
        <p:spPr>
          <a:xfrm>
            <a:off x="4578757" y="3766601"/>
            <a:ext cx="0" cy="400073"/>
          </a:xfrm>
          <a:prstGeom prst="line">
            <a:avLst/>
          </a:prstGeom>
          <a:ln w="28575">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ABC436F7-F2B3-47A7-8BE5-011448BC3EF1}"/>
              </a:ext>
            </a:extLst>
          </p:cNvPr>
          <p:cNvCxnSpPr/>
          <p:nvPr/>
        </p:nvCxnSpPr>
        <p:spPr>
          <a:xfrm>
            <a:off x="5947294" y="3766601"/>
            <a:ext cx="0" cy="400073"/>
          </a:xfrm>
          <a:prstGeom prst="line">
            <a:avLst/>
          </a:prstGeom>
          <a:ln w="28575">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2C36BBB-3E77-414F-BCC5-15A766680997}"/>
              </a:ext>
            </a:extLst>
          </p:cNvPr>
          <p:cNvCxnSpPr/>
          <p:nvPr/>
        </p:nvCxnSpPr>
        <p:spPr>
          <a:xfrm>
            <a:off x="7315831" y="3766601"/>
            <a:ext cx="0" cy="400073"/>
          </a:xfrm>
          <a:prstGeom prst="line">
            <a:avLst/>
          </a:prstGeom>
          <a:ln w="28575">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0A9E188-D140-4F10-A965-AA850D575002}"/>
              </a:ext>
            </a:extLst>
          </p:cNvPr>
          <p:cNvCxnSpPr/>
          <p:nvPr/>
        </p:nvCxnSpPr>
        <p:spPr>
          <a:xfrm>
            <a:off x="8684369" y="3766601"/>
            <a:ext cx="0" cy="400073"/>
          </a:xfrm>
          <a:prstGeom prst="line">
            <a:avLst/>
          </a:prstGeom>
          <a:ln w="28575">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5EC71687-ABAA-4D4F-9C8C-BE8B96E36C4D}"/>
              </a:ext>
            </a:extLst>
          </p:cNvPr>
          <p:cNvCxnSpPr/>
          <p:nvPr/>
        </p:nvCxnSpPr>
        <p:spPr>
          <a:xfrm>
            <a:off x="10052908" y="3766601"/>
            <a:ext cx="0" cy="400073"/>
          </a:xfrm>
          <a:prstGeom prst="line">
            <a:avLst/>
          </a:prstGeom>
          <a:ln w="28575">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7010176D-551A-4038-BFBF-7804B09FBBBB}"/>
              </a:ext>
            </a:extLst>
          </p:cNvPr>
          <p:cNvSpPr txBox="1"/>
          <p:nvPr/>
        </p:nvSpPr>
        <p:spPr>
          <a:xfrm>
            <a:off x="891078" y="3624606"/>
            <a:ext cx="632711" cy="296252"/>
          </a:xfrm>
          <a:prstGeom prst="rect">
            <a:avLst/>
          </a:prstGeom>
          <a:noFill/>
        </p:spPr>
        <p:txBody>
          <a:bodyPr wrap="square" lIns="0" rIns="0" rtlCol="0">
            <a:spAutoFit/>
          </a:bodyPr>
          <a:lstStyle/>
          <a:p>
            <a:pPr algn="ctr"/>
            <a:r>
              <a:rPr lang="en-US" sz="1600">
                <a:solidFill>
                  <a:schemeClr val="accent4">
                    <a:lumMod val="40000"/>
                    <a:lumOff val="60000"/>
                  </a:schemeClr>
                </a:solidFill>
              </a:rPr>
              <a:t>2017</a:t>
            </a:r>
          </a:p>
        </p:txBody>
      </p:sp>
      <p:sp>
        <p:nvSpPr>
          <p:cNvPr id="52" name="TextBox 51">
            <a:extLst>
              <a:ext uri="{FF2B5EF4-FFF2-40B4-BE49-F238E27FC236}">
                <a16:creationId xmlns:a16="http://schemas.microsoft.com/office/drawing/2014/main" id="{8789ACF9-E705-4AC2-A098-D6FF6B9EFACD}"/>
              </a:ext>
            </a:extLst>
          </p:cNvPr>
          <p:cNvSpPr txBox="1"/>
          <p:nvPr/>
        </p:nvSpPr>
        <p:spPr>
          <a:xfrm>
            <a:off x="2242398" y="3624606"/>
            <a:ext cx="632711" cy="296252"/>
          </a:xfrm>
          <a:prstGeom prst="rect">
            <a:avLst/>
          </a:prstGeom>
          <a:noFill/>
        </p:spPr>
        <p:txBody>
          <a:bodyPr wrap="square" lIns="0" rIns="0" rtlCol="0">
            <a:spAutoFit/>
          </a:bodyPr>
          <a:lstStyle/>
          <a:p>
            <a:pPr algn="ctr"/>
            <a:r>
              <a:rPr lang="en-US" sz="1600">
                <a:solidFill>
                  <a:schemeClr val="accent4">
                    <a:lumMod val="40000"/>
                    <a:lumOff val="60000"/>
                  </a:schemeClr>
                </a:solidFill>
              </a:rPr>
              <a:t>2018</a:t>
            </a:r>
          </a:p>
        </p:txBody>
      </p:sp>
      <p:sp>
        <p:nvSpPr>
          <p:cNvPr id="53" name="TextBox 52">
            <a:extLst>
              <a:ext uri="{FF2B5EF4-FFF2-40B4-BE49-F238E27FC236}">
                <a16:creationId xmlns:a16="http://schemas.microsoft.com/office/drawing/2014/main" id="{59DFA65D-CF51-48A5-8F73-7B7AFF538F51}"/>
              </a:ext>
            </a:extLst>
          </p:cNvPr>
          <p:cNvSpPr txBox="1"/>
          <p:nvPr/>
        </p:nvSpPr>
        <p:spPr>
          <a:xfrm>
            <a:off x="3593718" y="3624606"/>
            <a:ext cx="632711" cy="296252"/>
          </a:xfrm>
          <a:prstGeom prst="rect">
            <a:avLst/>
          </a:prstGeom>
          <a:noFill/>
        </p:spPr>
        <p:txBody>
          <a:bodyPr wrap="square" lIns="0" rIns="0" rtlCol="0">
            <a:spAutoFit/>
          </a:bodyPr>
          <a:lstStyle/>
          <a:p>
            <a:pPr algn="ctr"/>
            <a:r>
              <a:rPr lang="en-US" sz="1600">
                <a:solidFill>
                  <a:schemeClr val="accent4">
                    <a:lumMod val="40000"/>
                    <a:lumOff val="60000"/>
                  </a:schemeClr>
                </a:solidFill>
              </a:rPr>
              <a:t>2019</a:t>
            </a:r>
          </a:p>
        </p:txBody>
      </p:sp>
      <p:sp>
        <p:nvSpPr>
          <p:cNvPr id="54" name="TextBox 53">
            <a:extLst>
              <a:ext uri="{FF2B5EF4-FFF2-40B4-BE49-F238E27FC236}">
                <a16:creationId xmlns:a16="http://schemas.microsoft.com/office/drawing/2014/main" id="{F4EF108B-10B1-4C32-A033-5A3BEC77EAA5}"/>
              </a:ext>
            </a:extLst>
          </p:cNvPr>
          <p:cNvSpPr txBox="1"/>
          <p:nvPr/>
        </p:nvSpPr>
        <p:spPr>
          <a:xfrm>
            <a:off x="4945038" y="3624606"/>
            <a:ext cx="632711" cy="296252"/>
          </a:xfrm>
          <a:prstGeom prst="rect">
            <a:avLst/>
          </a:prstGeom>
          <a:noFill/>
        </p:spPr>
        <p:txBody>
          <a:bodyPr wrap="square" lIns="0" rIns="0" rtlCol="0">
            <a:spAutoFit/>
          </a:bodyPr>
          <a:lstStyle/>
          <a:p>
            <a:pPr algn="ctr"/>
            <a:r>
              <a:rPr lang="en-US" sz="1600">
                <a:solidFill>
                  <a:schemeClr val="accent4">
                    <a:lumMod val="40000"/>
                    <a:lumOff val="60000"/>
                  </a:schemeClr>
                </a:solidFill>
              </a:rPr>
              <a:t>2020</a:t>
            </a:r>
          </a:p>
        </p:txBody>
      </p:sp>
      <p:sp>
        <p:nvSpPr>
          <p:cNvPr id="55" name="TextBox 54">
            <a:extLst>
              <a:ext uri="{FF2B5EF4-FFF2-40B4-BE49-F238E27FC236}">
                <a16:creationId xmlns:a16="http://schemas.microsoft.com/office/drawing/2014/main" id="{B0EC791E-ACC1-4C39-B661-BFFE094E7A97}"/>
              </a:ext>
            </a:extLst>
          </p:cNvPr>
          <p:cNvSpPr txBox="1"/>
          <p:nvPr/>
        </p:nvSpPr>
        <p:spPr>
          <a:xfrm>
            <a:off x="6296358" y="3624606"/>
            <a:ext cx="632711" cy="296252"/>
          </a:xfrm>
          <a:prstGeom prst="rect">
            <a:avLst/>
          </a:prstGeom>
          <a:noFill/>
        </p:spPr>
        <p:txBody>
          <a:bodyPr wrap="square" lIns="0" rIns="0" rtlCol="0">
            <a:spAutoFit/>
          </a:bodyPr>
          <a:lstStyle/>
          <a:p>
            <a:pPr algn="ctr"/>
            <a:r>
              <a:rPr lang="en-US" sz="1600">
                <a:solidFill>
                  <a:schemeClr val="accent4">
                    <a:lumMod val="40000"/>
                    <a:lumOff val="60000"/>
                  </a:schemeClr>
                </a:solidFill>
              </a:rPr>
              <a:t>2021</a:t>
            </a:r>
          </a:p>
        </p:txBody>
      </p:sp>
      <p:sp>
        <p:nvSpPr>
          <p:cNvPr id="56" name="TextBox 55">
            <a:extLst>
              <a:ext uri="{FF2B5EF4-FFF2-40B4-BE49-F238E27FC236}">
                <a16:creationId xmlns:a16="http://schemas.microsoft.com/office/drawing/2014/main" id="{D0949746-93A7-414D-948F-CD19A25D2710}"/>
              </a:ext>
            </a:extLst>
          </p:cNvPr>
          <p:cNvSpPr txBox="1"/>
          <p:nvPr/>
        </p:nvSpPr>
        <p:spPr>
          <a:xfrm>
            <a:off x="7647678" y="3624606"/>
            <a:ext cx="632711" cy="296252"/>
          </a:xfrm>
          <a:prstGeom prst="rect">
            <a:avLst/>
          </a:prstGeom>
          <a:noFill/>
        </p:spPr>
        <p:txBody>
          <a:bodyPr wrap="square" lIns="0" rIns="0" rtlCol="0">
            <a:spAutoFit/>
          </a:bodyPr>
          <a:lstStyle/>
          <a:p>
            <a:pPr algn="ctr"/>
            <a:r>
              <a:rPr lang="en-US" sz="1600">
                <a:solidFill>
                  <a:schemeClr val="accent4">
                    <a:lumMod val="40000"/>
                    <a:lumOff val="60000"/>
                  </a:schemeClr>
                </a:solidFill>
              </a:rPr>
              <a:t>2022</a:t>
            </a:r>
          </a:p>
        </p:txBody>
      </p:sp>
      <p:sp>
        <p:nvSpPr>
          <p:cNvPr id="57" name="TextBox 56">
            <a:extLst>
              <a:ext uri="{FF2B5EF4-FFF2-40B4-BE49-F238E27FC236}">
                <a16:creationId xmlns:a16="http://schemas.microsoft.com/office/drawing/2014/main" id="{80C57AA1-2075-4F2E-90BD-5EB04BC1027E}"/>
              </a:ext>
            </a:extLst>
          </p:cNvPr>
          <p:cNvSpPr txBox="1"/>
          <p:nvPr/>
        </p:nvSpPr>
        <p:spPr>
          <a:xfrm>
            <a:off x="8998998" y="3624606"/>
            <a:ext cx="632711" cy="296252"/>
          </a:xfrm>
          <a:prstGeom prst="rect">
            <a:avLst/>
          </a:prstGeom>
          <a:noFill/>
        </p:spPr>
        <p:txBody>
          <a:bodyPr wrap="square" lIns="0" rIns="0" rtlCol="0">
            <a:spAutoFit/>
          </a:bodyPr>
          <a:lstStyle/>
          <a:p>
            <a:pPr algn="ctr"/>
            <a:r>
              <a:rPr lang="en-US" sz="1600">
                <a:solidFill>
                  <a:schemeClr val="accent4">
                    <a:lumMod val="40000"/>
                    <a:lumOff val="60000"/>
                  </a:schemeClr>
                </a:solidFill>
              </a:rPr>
              <a:t>2023</a:t>
            </a:r>
          </a:p>
        </p:txBody>
      </p:sp>
      <p:sp>
        <p:nvSpPr>
          <p:cNvPr id="58" name="TextBox 57">
            <a:extLst>
              <a:ext uri="{FF2B5EF4-FFF2-40B4-BE49-F238E27FC236}">
                <a16:creationId xmlns:a16="http://schemas.microsoft.com/office/drawing/2014/main" id="{82F1F071-395F-43AF-8C87-EB26E720B80C}"/>
              </a:ext>
            </a:extLst>
          </p:cNvPr>
          <p:cNvSpPr txBox="1"/>
          <p:nvPr/>
        </p:nvSpPr>
        <p:spPr>
          <a:xfrm>
            <a:off x="10350317" y="3624606"/>
            <a:ext cx="632711" cy="296252"/>
          </a:xfrm>
          <a:prstGeom prst="rect">
            <a:avLst/>
          </a:prstGeom>
          <a:noFill/>
        </p:spPr>
        <p:txBody>
          <a:bodyPr wrap="square" lIns="0" rIns="0" rtlCol="0">
            <a:spAutoFit/>
          </a:bodyPr>
          <a:lstStyle/>
          <a:p>
            <a:pPr algn="ctr"/>
            <a:r>
              <a:rPr lang="en-US" sz="1600">
                <a:solidFill>
                  <a:schemeClr val="accent4">
                    <a:lumMod val="40000"/>
                    <a:lumOff val="60000"/>
                  </a:schemeClr>
                </a:solidFill>
              </a:rPr>
              <a:t>2024</a:t>
            </a:r>
          </a:p>
        </p:txBody>
      </p:sp>
      <p:sp>
        <p:nvSpPr>
          <p:cNvPr id="66" name="Oval 65">
            <a:extLst>
              <a:ext uri="{FF2B5EF4-FFF2-40B4-BE49-F238E27FC236}">
                <a16:creationId xmlns:a16="http://schemas.microsoft.com/office/drawing/2014/main" id="{C408412F-C8B7-4F3E-8B80-B61CA6B985F8}"/>
              </a:ext>
            </a:extLst>
          </p:cNvPr>
          <p:cNvSpPr/>
          <p:nvPr/>
        </p:nvSpPr>
        <p:spPr>
          <a:xfrm>
            <a:off x="6529563" y="3936606"/>
            <a:ext cx="150480" cy="12871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18B27602-1C68-49F7-BF05-D87318DEF437}"/>
              </a:ext>
            </a:extLst>
          </p:cNvPr>
          <p:cNvCxnSpPr>
            <a:cxnSpLocks/>
          </p:cNvCxnSpPr>
          <p:nvPr/>
        </p:nvCxnSpPr>
        <p:spPr>
          <a:xfrm>
            <a:off x="525158" y="3266842"/>
            <a:ext cx="4419880" cy="0"/>
          </a:xfrm>
          <a:prstGeom prst="straightConnector1">
            <a:avLst/>
          </a:prstGeom>
          <a:ln w="127000" cap="rnd">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E56E00ED-C7C4-403E-8561-FE9D6725A19F}"/>
              </a:ext>
            </a:extLst>
          </p:cNvPr>
          <p:cNvGrpSpPr/>
          <p:nvPr/>
        </p:nvGrpSpPr>
        <p:grpSpPr>
          <a:xfrm>
            <a:off x="4993247" y="2966314"/>
            <a:ext cx="602967" cy="603504"/>
            <a:chOff x="6566393" y="2966314"/>
            <a:chExt cx="602967" cy="603504"/>
          </a:xfrm>
        </p:grpSpPr>
        <p:sp>
          <p:nvSpPr>
            <p:cNvPr id="20" name="Oval 19">
              <a:extLst>
                <a:ext uri="{FF2B5EF4-FFF2-40B4-BE49-F238E27FC236}">
                  <a16:creationId xmlns:a16="http://schemas.microsoft.com/office/drawing/2014/main" id="{84E14891-18A1-45D9-BD43-3BB2D1A186DB}"/>
                </a:ext>
              </a:extLst>
            </p:cNvPr>
            <p:cNvSpPr/>
            <p:nvPr/>
          </p:nvSpPr>
          <p:spPr>
            <a:xfrm>
              <a:off x="6566393" y="2966314"/>
              <a:ext cx="599770" cy="603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ln>
                  <a:solidFill>
                    <a:schemeClr val="accent1">
                      <a:shade val="50000"/>
                    </a:schemeClr>
                  </a:solidFill>
                </a:ln>
              </a:endParaRPr>
            </a:p>
          </p:txBody>
        </p:sp>
        <p:sp>
          <p:nvSpPr>
            <p:cNvPr id="21" name="TextBox 20">
              <a:extLst>
                <a:ext uri="{FF2B5EF4-FFF2-40B4-BE49-F238E27FC236}">
                  <a16:creationId xmlns:a16="http://schemas.microsoft.com/office/drawing/2014/main" id="{25057651-FAD2-40C9-BADA-1C85639AD4E2}"/>
                </a:ext>
              </a:extLst>
            </p:cNvPr>
            <p:cNvSpPr txBox="1"/>
            <p:nvPr/>
          </p:nvSpPr>
          <p:spPr>
            <a:xfrm>
              <a:off x="6621404" y="3122830"/>
              <a:ext cx="547956" cy="269320"/>
            </a:xfrm>
            <a:prstGeom prst="rect">
              <a:avLst/>
            </a:prstGeom>
            <a:noFill/>
          </p:spPr>
          <p:txBody>
            <a:bodyPr wrap="square" lIns="0" rIns="0" rtlCol="0">
              <a:spAutoFit/>
            </a:bodyPr>
            <a:lstStyle/>
            <a:p>
              <a:pPr algn="ctr"/>
              <a:r>
                <a:rPr lang="en-US" sz="1400" b="1">
                  <a:solidFill>
                    <a:schemeClr val="bg1"/>
                  </a:solidFill>
                </a:rPr>
                <a:t>30%</a:t>
              </a:r>
            </a:p>
          </p:txBody>
        </p:sp>
      </p:grpSp>
      <p:sp>
        <p:nvSpPr>
          <p:cNvPr id="22" name="TextBox 21">
            <a:extLst>
              <a:ext uri="{FF2B5EF4-FFF2-40B4-BE49-F238E27FC236}">
                <a16:creationId xmlns:a16="http://schemas.microsoft.com/office/drawing/2014/main" id="{5EB508E2-BE43-4C36-A24D-E4C472EF0215}"/>
              </a:ext>
            </a:extLst>
          </p:cNvPr>
          <p:cNvSpPr txBox="1"/>
          <p:nvPr/>
        </p:nvSpPr>
        <p:spPr>
          <a:xfrm>
            <a:off x="510442" y="2913290"/>
            <a:ext cx="1163832" cy="369332"/>
          </a:xfrm>
          <a:prstGeom prst="rect">
            <a:avLst/>
          </a:prstGeom>
          <a:noFill/>
        </p:spPr>
        <p:txBody>
          <a:bodyPr wrap="square" lIns="0" rIns="0" rtlCol="0">
            <a:spAutoFit/>
          </a:bodyPr>
          <a:lstStyle/>
          <a:p>
            <a:r>
              <a:rPr lang="en-US" b="1">
                <a:solidFill>
                  <a:schemeClr val="accent3"/>
                </a:solidFill>
                <a:latin typeface="URW DIN Cond" panose="00000500000000000000" pitchFamily="50" charset="0"/>
              </a:rPr>
              <a:t>DESIGN</a:t>
            </a:r>
          </a:p>
        </p:txBody>
      </p:sp>
      <p:cxnSp>
        <p:nvCxnSpPr>
          <p:cNvPr id="24" name="Straight Arrow Connector 23">
            <a:extLst>
              <a:ext uri="{FF2B5EF4-FFF2-40B4-BE49-F238E27FC236}">
                <a16:creationId xmlns:a16="http://schemas.microsoft.com/office/drawing/2014/main" id="{AD8C0C13-2D63-47B1-AB35-7028908CA13A}"/>
              </a:ext>
            </a:extLst>
          </p:cNvPr>
          <p:cNvCxnSpPr>
            <a:cxnSpLocks/>
          </p:cNvCxnSpPr>
          <p:nvPr/>
        </p:nvCxnSpPr>
        <p:spPr>
          <a:xfrm>
            <a:off x="5614283" y="3266842"/>
            <a:ext cx="2033395" cy="0"/>
          </a:xfrm>
          <a:prstGeom prst="straightConnector1">
            <a:avLst/>
          </a:prstGeom>
          <a:ln w="1270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43CA6BB7-112D-4BD8-A824-65F0AF49C602}"/>
              </a:ext>
            </a:extLst>
          </p:cNvPr>
          <p:cNvSpPr/>
          <p:nvPr/>
        </p:nvSpPr>
        <p:spPr>
          <a:xfrm>
            <a:off x="7687218" y="2966314"/>
            <a:ext cx="599770" cy="603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ln>
                <a:solidFill>
                  <a:schemeClr val="accent1">
                    <a:shade val="50000"/>
                  </a:schemeClr>
                </a:solidFill>
              </a:ln>
            </a:endParaRPr>
          </a:p>
        </p:txBody>
      </p:sp>
      <p:sp>
        <p:nvSpPr>
          <p:cNvPr id="28" name="TextBox 27">
            <a:extLst>
              <a:ext uri="{FF2B5EF4-FFF2-40B4-BE49-F238E27FC236}">
                <a16:creationId xmlns:a16="http://schemas.microsoft.com/office/drawing/2014/main" id="{C8D2CCB8-8046-4F35-BED7-70C42E1ECA5C}"/>
              </a:ext>
            </a:extLst>
          </p:cNvPr>
          <p:cNvSpPr txBox="1"/>
          <p:nvPr/>
        </p:nvSpPr>
        <p:spPr>
          <a:xfrm>
            <a:off x="7742229" y="3122830"/>
            <a:ext cx="547956" cy="269320"/>
          </a:xfrm>
          <a:prstGeom prst="rect">
            <a:avLst/>
          </a:prstGeom>
          <a:noFill/>
        </p:spPr>
        <p:txBody>
          <a:bodyPr wrap="square" lIns="0" rIns="0" rtlCol="0">
            <a:spAutoFit/>
          </a:bodyPr>
          <a:lstStyle/>
          <a:p>
            <a:pPr algn="ctr"/>
            <a:r>
              <a:rPr lang="en-US" sz="1400" b="1">
                <a:solidFill>
                  <a:schemeClr val="bg1"/>
                </a:solidFill>
              </a:rPr>
              <a:t>60%</a:t>
            </a:r>
          </a:p>
        </p:txBody>
      </p:sp>
      <p:sp>
        <p:nvSpPr>
          <p:cNvPr id="30" name="Oval 29">
            <a:extLst>
              <a:ext uri="{FF2B5EF4-FFF2-40B4-BE49-F238E27FC236}">
                <a16:creationId xmlns:a16="http://schemas.microsoft.com/office/drawing/2014/main" id="{40510AD0-7C59-4DF3-961E-6DA8C93E677F}"/>
              </a:ext>
            </a:extLst>
          </p:cNvPr>
          <p:cNvSpPr/>
          <p:nvPr/>
        </p:nvSpPr>
        <p:spPr>
          <a:xfrm>
            <a:off x="10532118" y="2966314"/>
            <a:ext cx="599770" cy="603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ln>
                <a:solidFill>
                  <a:schemeClr val="accent1">
                    <a:shade val="50000"/>
                  </a:schemeClr>
                </a:solidFill>
              </a:ln>
            </a:endParaRPr>
          </a:p>
        </p:txBody>
      </p:sp>
      <p:sp>
        <p:nvSpPr>
          <p:cNvPr id="31" name="TextBox 30">
            <a:extLst>
              <a:ext uri="{FF2B5EF4-FFF2-40B4-BE49-F238E27FC236}">
                <a16:creationId xmlns:a16="http://schemas.microsoft.com/office/drawing/2014/main" id="{5F2A8ABD-CA67-44DE-A7BA-150552CFB514}"/>
              </a:ext>
            </a:extLst>
          </p:cNvPr>
          <p:cNvSpPr txBox="1"/>
          <p:nvPr/>
        </p:nvSpPr>
        <p:spPr>
          <a:xfrm>
            <a:off x="10587129" y="3122830"/>
            <a:ext cx="547956" cy="269320"/>
          </a:xfrm>
          <a:prstGeom prst="rect">
            <a:avLst/>
          </a:prstGeom>
          <a:noFill/>
        </p:spPr>
        <p:txBody>
          <a:bodyPr wrap="square" lIns="0" rIns="0" rtlCol="0">
            <a:spAutoFit/>
          </a:bodyPr>
          <a:lstStyle/>
          <a:p>
            <a:pPr algn="ctr"/>
            <a:r>
              <a:rPr lang="en-US" sz="1400" b="1">
                <a:solidFill>
                  <a:schemeClr val="bg1"/>
                </a:solidFill>
              </a:rPr>
              <a:t>100%</a:t>
            </a:r>
          </a:p>
        </p:txBody>
      </p:sp>
      <p:cxnSp>
        <p:nvCxnSpPr>
          <p:cNvPr id="33" name="Straight Arrow Connector 32">
            <a:extLst>
              <a:ext uri="{FF2B5EF4-FFF2-40B4-BE49-F238E27FC236}">
                <a16:creationId xmlns:a16="http://schemas.microsoft.com/office/drawing/2014/main" id="{EC1F74F7-E61B-4F72-8B4F-C69E4F7109FA}"/>
              </a:ext>
            </a:extLst>
          </p:cNvPr>
          <p:cNvCxnSpPr>
            <a:cxnSpLocks/>
          </p:cNvCxnSpPr>
          <p:nvPr/>
        </p:nvCxnSpPr>
        <p:spPr>
          <a:xfrm>
            <a:off x="8314819" y="3266842"/>
            <a:ext cx="2130667" cy="0"/>
          </a:xfrm>
          <a:prstGeom prst="straightConnector1">
            <a:avLst/>
          </a:prstGeom>
          <a:ln w="1270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B3FD6DBE-5D52-4DC5-B60B-A4CAFEDD7895}"/>
              </a:ext>
            </a:extLst>
          </p:cNvPr>
          <p:cNvSpPr txBox="1"/>
          <p:nvPr/>
        </p:nvSpPr>
        <p:spPr>
          <a:xfrm>
            <a:off x="525158" y="4673651"/>
            <a:ext cx="1596540" cy="923330"/>
          </a:xfrm>
          <a:prstGeom prst="rect">
            <a:avLst/>
          </a:prstGeom>
          <a:solidFill>
            <a:schemeClr val="tx2"/>
          </a:solidFill>
        </p:spPr>
        <p:txBody>
          <a:bodyPr wrap="square" tIns="91440" bIns="91440" rtlCol="0">
            <a:spAutoFit/>
          </a:bodyPr>
          <a:lstStyle/>
          <a:p>
            <a:pPr algn="ctr"/>
            <a:r>
              <a:rPr lang="en-US" sz="1200">
                <a:solidFill>
                  <a:schemeClr val="bg1"/>
                </a:solidFill>
              </a:rPr>
              <a:t>Adopt LPA</a:t>
            </a:r>
          </a:p>
          <a:p>
            <a:pPr algn="ctr"/>
            <a:r>
              <a:rPr lang="en-US" sz="1200">
                <a:solidFill>
                  <a:schemeClr val="bg1"/>
                </a:solidFill>
              </a:rPr>
              <a:t>Request Entry into PD COA Request</a:t>
            </a:r>
          </a:p>
          <a:p>
            <a:pPr algn="ctr"/>
            <a:r>
              <a:rPr lang="en-US" sz="1200">
                <a:solidFill>
                  <a:schemeClr val="bg1"/>
                </a:solidFill>
              </a:rPr>
              <a:t>Adopted into LRTP</a:t>
            </a:r>
          </a:p>
        </p:txBody>
      </p:sp>
      <p:cxnSp>
        <p:nvCxnSpPr>
          <p:cNvPr id="73" name="Straight Connector 72">
            <a:extLst>
              <a:ext uri="{FF2B5EF4-FFF2-40B4-BE49-F238E27FC236}">
                <a16:creationId xmlns:a16="http://schemas.microsoft.com/office/drawing/2014/main" id="{58802D29-EAFB-4FA1-9FE9-7AC8C56433D0}"/>
              </a:ext>
            </a:extLst>
          </p:cNvPr>
          <p:cNvCxnSpPr>
            <a:cxnSpLocks/>
            <a:stCxn id="75" idx="2"/>
            <a:endCxn id="78" idx="2"/>
          </p:cNvCxnSpPr>
          <p:nvPr/>
        </p:nvCxnSpPr>
        <p:spPr>
          <a:xfrm>
            <a:off x="2522873" y="4709680"/>
            <a:ext cx="7704349" cy="0"/>
          </a:xfrm>
          <a:prstGeom prst="line">
            <a:avLst/>
          </a:prstGeom>
          <a:ln w="63500">
            <a:solidFill>
              <a:schemeClr val="tx2"/>
            </a:solidFill>
          </a:ln>
        </p:spPr>
        <p:style>
          <a:lnRef idx="1">
            <a:schemeClr val="accent1"/>
          </a:lnRef>
          <a:fillRef idx="0">
            <a:schemeClr val="accent1"/>
          </a:fillRef>
          <a:effectRef idx="0">
            <a:schemeClr val="accent1"/>
          </a:effectRef>
          <a:fontRef idx="minor">
            <a:schemeClr val="tx1"/>
          </a:fontRef>
        </p:style>
      </p:cxnSp>
      <p:sp>
        <p:nvSpPr>
          <p:cNvPr id="75" name="Oval 74">
            <a:extLst>
              <a:ext uri="{FF2B5EF4-FFF2-40B4-BE49-F238E27FC236}">
                <a16:creationId xmlns:a16="http://schemas.microsoft.com/office/drawing/2014/main" id="{52CD8051-220C-4138-9E6D-14B90AB27B9F}"/>
              </a:ext>
            </a:extLst>
          </p:cNvPr>
          <p:cNvSpPr/>
          <p:nvPr/>
        </p:nvSpPr>
        <p:spPr>
          <a:xfrm>
            <a:off x="2522873" y="4600187"/>
            <a:ext cx="219456" cy="21898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620AD787-ABC7-47D7-ACF6-A08ED234EDA6}"/>
              </a:ext>
            </a:extLst>
          </p:cNvPr>
          <p:cNvSpPr/>
          <p:nvPr/>
        </p:nvSpPr>
        <p:spPr>
          <a:xfrm>
            <a:off x="5245742" y="4600187"/>
            <a:ext cx="219456" cy="21898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416CC8A6-049B-4B09-AA15-2F996D2A8003}"/>
              </a:ext>
            </a:extLst>
          </p:cNvPr>
          <p:cNvSpPr/>
          <p:nvPr/>
        </p:nvSpPr>
        <p:spPr>
          <a:xfrm>
            <a:off x="7695477" y="4600187"/>
            <a:ext cx="219456" cy="21898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A50D5C45-6A03-42BD-916C-8854EA59B0EE}"/>
              </a:ext>
            </a:extLst>
          </p:cNvPr>
          <p:cNvSpPr/>
          <p:nvPr/>
        </p:nvSpPr>
        <p:spPr>
          <a:xfrm>
            <a:off x="10227222" y="4600187"/>
            <a:ext cx="219456" cy="21898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9" name="Group 88">
            <a:extLst>
              <a:ext uri="{FF2B5EF4-FFF2-40B4-BE49-F238E27FC236}">
                <a16:creationId xmlns:a16="http://schemas.microsoft.com/office/drawing/2014/main" id="{84A56E3B-B0CD-4567-90E6-70F4913DCC93}"/>
              </a:ext>
            </a:extLst>
          </p:cNvPr>
          <p:cNvGrpSpPr/>
          <p:nvPr/>
        </p:nvGrpSpPr>
        <p:grpSpPr>
          <a:xfrm>
            <a:off x="2529686" y="5762438"/>
            <a:ext cx="5457417" cy="433392"/>
            <a:chOff x="2480376" y="5398421"/>
            <a:chExt cx="5334500" cy="433392"/>
          </a:xfrm>
        </p:grpSpPr>
        <p:cxnSp>
          <p:nvCxnSpPr>
            <p:cNvPr id="80" name="Straight Connector 79">
              <a:extLst>
                <a:ext uri="{FF2B5EF4-FFF2-40B4-BE49-F238E27FC236}">
                  <a16:creationId xmlns:a16="http://schemas.microsoft.com/office/drawing/2014/main" id="{34D05941-B897-4426-9675-0BAA632DE1EF}"/>
                </a:ext>
              </a:extLst>
            </p:cNvPr>
            <p:cNvCxnSpPr>
              <a:cxnSpLocks/>
              <a:stCxn id="81" idx="6"/>
              <a:endCxn id="83" idx="2"/>
            </p:cNvCxnSpPr>
            <p:nvPr/>
          </p:nvCxnSpPr>
          <p:spPr>
            <a:xfrm>
              <a:off x="2694889" y="5722085"/>
              <a:ext cx="4905474" cy="0"/>
            </a:xfrm>
            <a:prstGeom prst="line">
              <a:avLst/>
            </a:prstGeom>
            <a:ln w="63500">
              <a:solidFill>
                <a:schemeClr val="accent6"/>
              </a:solidFill>
            </a:ln>
          </p:spPr>
          <p:style>
            <a:lnRef idx="1">
              <a:schemeClr val="accent1"/>
            </a:lnRef>
            <a:fillRef idx="0">
              <a:schemeClr val="accent1"/>
            </a:fillRef>
            <a:effectRef idx="0">
              <a:schemeClr val="accent1"/>
            </a:effectRef>
            <a:fontRef idx="minor">
              <a:schemeClr val="tx1"/>
            </a:fontRef>
          </p:style>
        </p:cxnSp>
        <p:sp>
          <p:nvSpPr>
            <p:cNvPr id="81" name="Oval 80">
              <a:extLst>
                <a:ext uri="{FF2B5EF4-FFF2-40B4-BE49-F238E27FC236}">
                  <a16:creationId xmlns:a16="http://schemas.microsoft.com/office/drawing/2014/main" id="{7708BAF5-5C12-45B5-84C3-ADE37BB62EC6}"/>
                </a:ext>
              </a:extLst>
            </p:cNvPr>
            <p:cNvSpPr/>
            <p:nvPr/>
          </p:nvSpPr>
          <p:spPr>
            <a:xfrm>
              <a:off x="2480376" y="5612357"/>
              <a:ext cx="214513" cy="21945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3902F6E4-CAD6-4D61-98FA-E7DC22535613}"/>
                </a:ext>
              </a:extLst>
            </p:cNvPr>
            <p:cNvSpPr/>
            <p:nvPr/>
          </p:nvSpPr>
          <p:spPr>
            <a:xfrm>
              <a:off x="7600363" y="5612357"/>
              <a:ext cx="214513" cy="21945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extBox 83">
              <a:extLst>
                <a:ext uri="{FF2B5EF4-FFF2-40B4-BE49-F238E27FC236}">
                  <a16:creationId xmlns:a16="http://schemas.microsoft.com/office/drawing/2014/main" id="{55F085FC-4D50-481B-AA92-AC929F6B3ED5}"/>
                </a:ext>
              </a:extLst>
            </p:cNvPr>
            <p:cNvSpPr txBox="1"/>
            <p:nvPr/>
          </p:nvSpPr>
          <p:spPr>
            <a:xfrm>
              <a:off x="3878738" y="5398421"/>
              <a:ext cx="2387299" cy="307777"/>
            </a:xfrm>
            <a:prstGeom prst="rect">
              <a:avLst/>
            </a:prstGeom>
            <a:noFill/>
          </p:spPr>
          <p:txBody>
            <a:bodyPr wrap="square" lIns="0" rIns="0" rtlCol="0">
              <a:spAutoFit/>
            </a:bodyPr>
            <a:lstStyle/>
            <a:p>
              <a:pPr algn="ctr"/>
              <a:r>
                <a:rPr lang="en-US" sz="1400" b="1">
                  <a:solidFill>
                    <a:schemeClr val="accent6"/>
                  </a:solidFill>
                  <a:latin typeface="URW DIN Cond" panose="00000500000000000000" pitchFamily="50" charset="0"/>
                </a:rPr>
                <a:t>NEPA</a:t>
              </a:r>
            </a:p>
          </p:txBody>
        </p:sp>
      </p:grpSp>
      <p:sp>
        <p:nvSpPr>
          <p:cNvPr id="90" name="TextBox 89">
            <a:extLst>
              <a:ext uri="{FF2B5EF4-FFF2-40B4-BE49-F238E27FC236}">
                <a16:creationId xmlns:a16="http://schemas.microsoft.com/office/drawing/2014/main" id="{0B87883F-B942-473A-85AC-1BDE36D3EC7A}"/>
              </a:ext>
            </a:extLst>
          </p:cNvPr>
          <p:cNvSpPr txBox="1"/>
          <p:nvPr/>
        </p:nvSpPr>
        <p:spPr>
          <a:xfrm>
            <a:off x="510442" y="5827655"/>
            <a:ext cx="2556155" cy="369332"/>
          </a:xfrm>
          <a:prstGeom prst="rect">
            <a:avLst/>
          </a:prstGeom>
          <a:noFill/>
        </p:spPr>
        <p:txBody>
          <a:bodyPr wrap="square" lIns="0" rIns="0" rtlCol="0">
            <a:spAutoFit/>
          </a:bodyPr>
          <a:lstStyle/>
          <a:p>
            <a:r>
              <a:rPr lang="en-US" b="1">
                <a:solidFill>
                  <a:schemeClr val="accent6"/>
                </a:solidFill>
                <a:latin typeface="URW DIN Cond" panose="00000500000000000000" pitchFamily="50" charset="0"/>
              </a:rPr>
              <a:t>ENVIRONMENTAL</a:t>
            </a:r>
          </a:p>
        </p:txBody>
      </p:sp>
      <p:sp>
        <p:nvSpPr>
          <p:cNvPr id="94" name="TextBox 93">
            <a:extLst>
              <a:ext uri="{FF2B5EF4-FFF2-40B4-BE49-F238E27FC236}">
                <a16:creationId xmlns:a16="http://schemas.microsoft.com/office/drawing/2014/main" id="{0B4B49B1-EC92-4443-97C4-AF028407B7C6}"/>
              </a:ext>
            </a:extLst>
          </p:cNvPr>
          <p:cNvSpPr txBox="1"/>
          <p:nvPr/>
        </p:nvSpPr>
        <p:spPr>
          <a:xfrm>
            <a:off x="3037911" y="5104538"/>
            <a:ext cx="916213" cy="507831"/>
          </a:xfrm>
          <a:prstGeom prst="rect">
            <a:avLst/>
          </a:prstGeom>
          <a:solidFill>
            <a:schemeClr val="tx2"/>
          </a:solidFill>
        </p:spPr>
        <p:txBody>
          <a:bodyPr wrap="square" tIns="91440" bIns="91440" rtlCol="0">
            <a:spAutoFit/>
          </a:bodyPr>
          <a:lstStyle/>
          <a:p>
            <a:pPr algn="ctr"/>
            <a:r>
              <a:rPr lang="en-US" sz="1050">
                <a:solidFill>
                  <a:schemeClr val="bg1"/>
                </a:solidFill>
              </a:rPr>
              <a:t>Granted Entry to PD</a:t>
            </a:r>
          </a:p>
        </p:txBody>
      </p:sp>
      <p:sp>
        <p:nvSpPr>
          <p:cNvPr id="95" name="TextBox 94">
            <a:extLst>
              <a:ext uri="{FF2B5EF4-FFF2-40B4-BE49-F238E27FC236}">
                <a16:creationId xmlns:a16="http://schemas.microsoft.com/office/drawing/2014/main" id="{BE552231-37E4-4211-8945-EE0E2113B9A4}"/>
              </a:ext>
            </a:extLst>
          </p:cNvPr>
          <p:cNvSpPr txBox="1"/>
          <p:nvPr/>
        </p:nvSpPr>
        <p:spPr>
          <a:xfrm>
            <a:off x="5614177" y="5104538"/>
            <a:ext cx="916213" cy="507831"/>
          </a:xfrm>
          <a:prstGeom prst="rect">
            <a:avLst/>
          </a:prstGeom>
          <a:solidFill>
            <a:schemeClr val="tx2"/>
          </a:solidFill>
        </p:spPr>
        <p:txBody>
          <a:bodyPr wrap="square" tIns="91440" bIns="91440" rtlCol="0">
            <a:spAutoFit/>
          </a:bodyPr>
          <a:lstStyle/>
          <a:p>
            <a:pPr algn="ctr"/>
            <a:r>
              <a:rPr lang="en-US" sz="1050">
                <a:solidFill>
                  <a:schemeClr val="bg1"/>
                </a:solidFill>
              </a:rPr>
              <a:t>Request Rating</a:t>
            </a:r>
          </a:p>
        </p:txBody>
      </p:sp>
      <p:sp>
        <p:nvSpPr>
          <p:cNvPr id="96" name="TextBox 95">
            <a:extLst>
              <a:ext uri="{FF2B5EF4-FFF2-40B4-BE49-F238E27FC236}">
                <a16:creationId xmlns:a16="http://schemas.microsoft.com/office/drawing/2014/main" id="{EFE6D2CA-DBAC-4DA9-8EEF-7C7E1F69F528}"/>
              </a:ext>
            </a:extLst>
          </p:cNvPr>
          <p:cNvSpPr txBox="1"/>
          <p:nvPr/>
        </p:nvSpPr>
        <p:spPr>
          <a:xfrm>
            <a:off x="7995505" y="5258427"/>
            <a:ext cx="916213" cy="346249"/>
          </a:xfrm>
          <a:prstGeom prst="rect">
            <a:avLst/>
          </a:prstGeom>
          <a:solidFill>
            <a:schemeClr val="tx2"/>
          </a:solidFill>
        </p:spPr>
        <p:txBody>
          <a:bodyPr wrap="square" tIns="91440" bIns="91440" rtlCol="0">
            <a:spAutoFit/>
          </a:bodyPr>
          <a:lstStyle/>
          <a:p>
            <a:pPr algn="ctr"/>
            <a:r>
              <a:rPr lang="en-US" sz="1050">
                <a:solidFill>
                  <a:schemeClr val="bg1"/>
                </a:solidFill>
              </a:rPr>
              <a:t>Grant App</a:t>
            </a:r>
          </a:p>
        </p:txBody>
      </p:sp>
      <p:sp>
        <p:nvSpPr>
          <p:cNvPr id="97" name="TextBox 96">
            <a:extLst>
              <a:ext uri="{FF2B5EF4-FFF2-40B4-BE49-F238E27FC236}">
                <a16:creationId xmlns:a16="http://schemas.microsoft.com/office/drawing/2014/main" id="{A995E9B4-3480-4869-BB6E-DE588F583794}"/>
              </a:ext>
            </a:extLst>
          </p:cNvPr>
          <p:cNvSpPr txBox="1"/>
          <p:nvPr/>
        </p:nvSpPr>
        <p:spPr>
          <a:xfrm>
            <a:off x="10445486" y="5104538"/>
            <a:ext cx="1072662" cy="507831"/>
          </a:xfrm>
          <a:prstGeom prst="rect">
            <a:avLst/>
          </a:prstGeom>
          <a:solidFill>
            <a:schemeClr val="tx2"/>
          </a:solidFill>
        </p:spPr>
        <p:txBody>
          <a:bodyPr wrap="square" tIns="91440" bIns="91440" rtlCol="0">
            <a:spAutoFit/>
          </a:bodyPr>
          <a:lstStyle/>
          <a:p>
            <a:pPr algn="ctr"/>
            <a:r>
              <a:rPr lang="en-US" sz="1050">
                <a:solidFill>
                  <a:schemeClr val="bg1"/>
                </a:solidFill>
              </a:rPr>
              <a:t>Grant Award / End of PD</a:t>
            </a:r>
          </a:p>
        </p:txBody>
      </p:sp>
      <p:cxnSp>
        <p:nvCxnSpPr>
          <p:cNvPr id="98" name="Connector: Elbow 97">
            <a:extLst>
              <a:ext uri="{FF2B5EF4-FFF2-40B4-BE49-F238E27FC236}">
                <a16:creationId xmlns:a16="http://schemas.microsoft.com/office/drawing/2014/main" id="{49462B07-6C3D-47D7-BE2D-C72D21D1A632}"/>
              </a:ext>
            </a:extLst>
          </p:cNvPr>
          <p:cNvCxnSpPr>
            <a:cxnSpLocks/>
            <a:stCxn id="94" idx="1"/>
            <a:endCxn id="75" idx="4"/>
          </p:cNvCxnSpPr>
          <p:nvPr/>
        </p:nvCxnSpPr>
        <p:spPr>
          <a:xfrm rot="10800000">
            <a:off x="2632601" y="4819172"/>
            <a:ext cx="405310" cy="539282"/>
          </a:xfrm>
          <a:prstGeom prst="bentConnector2">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1" name="Connector: Elbow 100">
            <a:extLst>
              <a:ext uri="{FF2B5EF4-FFF2-40B4-BE49-F238E27FC236}">
                <a16:creationId xmlns:a16="http://schemas.microsoft.com/office/drawing/2014/main" id="{86932BE5-9240-47FF-8278-5DDBDEC1BD0C}"/>
              </a:ext>
            </a:extLst>
          </p:cNvPr>
          <p:cNvCxnSpPr>
            <a:cxnSpLocks/>
            <a:stCxn id="95" idx="1"/>
            <a:endCxn id="76" idx="4"/>
          </p:cNvCxnSpPr>
          <p:nvPr/>
        </p:nvCxnSpPr>
        <p:spPr>
          <a:xfrm rot="10800000">
            <a:off x="5355471" y="4819172"/>
            <a:ext cx="258707" cy="539282"/>
          </a:xfrm>
          <a:prstGeom prst="bentConnector2">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4" name="Connector: Elbow 103">
            <a:extLst>
              <a:ext uri="{FF2B5EF4-FFF2-40B4-BE49-F238E27FC236}">
                <a16:creationId xmlns:a16="http://schemas.microsoft.com/office/drawing/2014/main" id="{B6AC60D2-6779-4F54-A935-B20E9F7A9665}"/>
              </a:ext>
            </a:extLst>
          </p:cNvPr>
          <p:cNvCxnSpPr>
            <a:cxnSpLocks/>
            <a:stCxn id="96" idx="1"/>
            <a:endCxn id="77" idx="4"/>
          </p:cNvCxnSpPr>
          <p:nvPr/>
        </p:nvCxnSpPr>
        <p:spPr>
          <a:xfrm rot="10800000">
            <a:off x="7805205" y="4819172"/>
            <a:ext cx="190300" cy="612380"/>
          </a:xfrm>
          <a:prstGeom prst="bentConnector2">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7" name="Connector: Elbow 106">
            <a:extLst>
              <a:ext uri="{FF2B5EF4-FFF2-40B4-BE49-F238E27FC236}">
                <a16:creationId xmlns:a16="http://schemas.microsoft.com/office/drawing/2014/main" id="{6703C22B-B995-4E7B-B5EF-110F044FE68F}"/>
              </a:ext>
            </a:extLst>
          </p:cNvPr>
          <p:cNvCxnSpPr>
            <a:cxnSpLocks/>
            <a:stCxn id="97" idx="1"/>
            <a:endCxn id="78" idx="4"/>
          </p:cNvCxnSpPr>
          <p:nvPr/>
        </p:nvCxnSpPr>
        <p:spPr>
          <a:xfrm rot="10800000">
            <a:off x="10336950" y="4819172"/>
            <a:ext cx="108536" cy="539282"/>
          </a:xfrm>
          <a:prstGeom prst="bentConnector2">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0079EB07-5C47-4883-96F1-6999435859E5}"/>
              </a:ext>
            </a:extLst>
          </p:cNvPr>
          <p:cNvSpPr txBox="1"/>
          <p:nvPr/>
        </p:nvSpPr>
        <p:spPr>
          <a:xfrm>
            <a:off x="11841018" y="6604000"/>
            <a:ext cx="350982" cy="230832"/>
          </a:xfrm>
          <a:prstGeom prst="rect">
            <a:avLst/>
          </a:prstGeom>
          <a:noFill/>
        </p:spPr>
        <p:txBody>
          <a:bodyPr wrap="square" rtlCol="0">
            <a:spAutoFit/>
          </a:bodyPr>
          <a:lstStyle/>
          <a:p>
            <a:pPr algn="r"/>
            <a:fld id="{2F1A365D-142C-4E94-BFF5-EF4981D38585}" type="slidenum">
              <a:rPr lang="en-US" sz="900" b="1" smtClean="0">
                <a:solidFill>
                  <a:schemeClr val="bg1"/>
                </a:solidFill>
              </a:rPr>
              <a:pPr algn="r"/>
              <a:t>23</a:t>
            </a:fld>
            <a:endParaRPr lang="en-US" sz="900" b="1">
              <a:solidFill>
                <a:schemeClr val="bg1"/>
              </a:solidFill>
            </a:endParaRPr>
          </a:p>
        </p:txBody>
      </p:sp>
      <p:sp>
        <p:nvSpPr>
          <p:cNvPr id="85" name="Rectangle 84">
            <a:extLst>
              <a:ext uri="{FF2B5EF4-FFF2-40B4-BE49-F238E27FC236}">
                <a16:creationId xmlns:a16="http://schemas.microsoft.com/office/drawing/2014/main" id="{26747871-4361-4B94-A59E-A73F3B9BC720}"/>
              </a:ext>
            </a:extLst>
          </p:cNvPr>
          <p:cNvSpPr/>
          <p:nvPr/>
        </p:nvSpPr>
        <p:spPr>
          <a:xfrm>
            <a:off x="0" y="6437731"/>
            <a:ext cx="12192000" cy="42639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1" name="Straight Connector 90">
            <a:extLst>
              <a:ext uri="{FF2B5EF4-FFF2-40B4-BE49-F238E27FC236}">
                <a16:creationId xmlns:a16="http://schemas.microsoft.com/office/drawing/2014/main" id="{235A73BD-B689-4209-BA99-CA934194E538}"/>
              </a:ext>
            </a:extLst>
          </p:cNvPr>
          <p:cNvCxnSpPr/>
          <p:nvPr/>
        </p:nvCxnSpPr>
        <p:spPr>
          <a:xfrm>
            <a:off x="3210220" y="3766601"/>
            <a:ext cx="0" cy="400073"/>
          </a:xfrm>
          <a:prstGeom prst="line">
            <a:avLst/>
          </a:prstGeom>
          <a:ln w="28575">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CE5F056-64D5-4A44-B6B3-5E9B25E9BD3D}"/>
              </a:ext>
            </a:extLst>
          </p:cNvPr>
          <p:cNvCxnSpPr>
            <a:cxnSpLocks/>
          </p:cNvCxnSpPr>
          <p:nvPr/>
        </p:nvCxnSpPr>
        <p:spPr>
          <a:xfrm>
            <a:off x="478466" y="1697987"/>
            <a:ext cx="688136" cy="0"/>
          </a:xfrm>
          <a:prstGeom prst="line">
            <a:avLst/>
          </a:prstGeom>
          <a:ln w="3492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0" name="TextBox 109">
            <a:extLst>
              <a:ext uri="{FF2B5EF4-FFF2-40B4-BE49-F238E27FC236}">
                <a16:creationId xmlns:a16="http://schemas.microsoft.com/office/drawing/2014/main" id="{3694CBDE-95C9-4A2A-BBE8-536DF46865E3}"/>
              </a:ext>
            </a:extLst>
          </p:cNvPr>
          <p:cNvSpPr txBox="1"/>
          <p:nvPr/>
        </p:nvSpPr>
        <p:spPr>
          <a:xfrm>
            <a:off x="526423" y="4262778"/>
            <a:ext cx="2556155" cy="369332"/>
          </a:xfrm>
          <a:prstGeom prst="rect">
            <a:avLst/>
          </a:prstGeom>
          <a:noFill/>
        </p:spPr>
        <p:txBody>
          <a:bodyPr wrap="square" lIns="0" rIns="0" rtlCol="0">
            <a:spAutoFit/>
          </a:bodyPr>
          <a:lstStyle/>
          <a:p>
            <a:r>
              <a:rPr lang="en-US" b="1">
                <a:solidFill>
                  <a:schemeClr val="tx2"/>
                </a:solidFill>
                <a:latin typeface="URW DIN Cond" panose="00000500000000000000" pitchFamily="50" charset="0"/>
              </a:rPr>
              <a:t>PROJECT FUNDING</a:t>
            </a:r>
          </a:p>
        </p:txBody>
      </p:sp>
      <p:sp>
        <p:nvSpPr>
          <p:cNvPr id="111" name="TextBox 110">
            <a:extLst>
              <a:ext uri="{FF2B5EF4-FFF2-40B4-BE49-F238E27FC236}">
                <a16:creationId xmlns:a16="http://schemas.microsoft.com/office/drawing/2014/main" id="{626DEEE0-D526-4919-80BF-9E532E436F46}"/>
              </a:ext>
            </a:extLst>
          </p:cNvPr>
          <p:cNvSpPr txBox="1"/>
          <p:nvPr/>
        </p:nvSpPr>
        <p:spPr>
          <a:xfrm>
            <a:off x="5186074" y="4294164"/>
            <a:ext cx="2556155" cy="307777"/>
          </a:xfrm>
          <a:prstGeom prst="rect">
            <a:avLst/>
          </a:prstGeom>
          <a:noFill/>
        </p:spPr>
        <p:txBody>
          <a:bodyPr wrap="square" lIns="0" rIns="0" rtlCol="0">
            <a:spAutoFit/>
          </a:bodyPr>
          <a:lstStyle/>
          <a:p>
            <a:pPr algn="ctr"/>
            <a:r>
              <a:rPr lang="en-US" sz="1400" b="1">
                <a:solidFill>
                  <a:schemeClr val="tx2"/>
                </a:solidFill>
                <a:latin typeface="URW DIN Cond" panose="00000500000000000000" pitchFamily="50" charset="0"/>
              </a:rPr>
              <a:t>FTA PROJECT DEVELOPMENT</a:t>
            </a:r>
          </a:p>
        </p:txBody>
      </p:sp>
      <p:sp>
        <p:nvSpPr>
          <p:cNvPr id="64" name="TextBox 63">
            <a:extLst>
              <a:ext uri="{FF2B5EF4-FFF2-40B4-BE49-F238E27FC236}">
                <a16:creationId xmlns:a16="http://schemas.microsoft.com/office/drawing/2014/main" id="{B0073AAC-71E8-4AB3-9A12-3BD0D08CA02E}"/>
              </a:ext>
            </a:extLst>
          </p:cNvPr>
          <p:cNvSpPr txBox="1"/>
          <p:nvPr/>
        </p:nvSpPr>
        <p:spPr>
          <a:xfrm>
            <a:off x="11841018" y="6627168"/>
            <a:ext cx="350982" cy="230832"/>
          </a:xfrm>
          <a:prstGeom prst="rect">
            <a:avLst/>
          </a:prstGeom>
          <a:noFill/>
        </p:spPr>
        <p:txBody>
          <a:bodyPr wrap="square" rtlCol="0">
            <a:spAutoFit/>
          </a:bodyPr>
          <a:lstStyle/>
          <a:p>
            <a:pPr algn="r"/>
            <a:fld id="{2F1A365D-142C-4E94-BFF5-EF4981D38585}" type="slidenum">
              <a:rPr lang="en-US" sz="900" b="1" smtClean="0">
                <a:solidFill>
                  <a:schemeClr val="bg1"/>
                </a:solidFill>
              </a:rPr>
              <a:pPr algn="r"/>
              <a:t>23</a:t>
            </a:fld>
            <a:endParaRPr lang="en-US" sz="900" b="1">
              <a:solidFill>
                <a:schemeClr val="bg1"/>
              </a:solidFill>
            </a:endParaRPr>
          </a:p>
        </p:txBody>
      </p:sp>
    </p:spTree>
    <p:extLst>
      <p:ext uri="{BB962C8B-B14F-4D97-AF65-F5344CB8AC3E}">
        <p14:creationId xmlns:p14="http://schemas.microsoft.com/office/powerpoint/2010/main" val="4932992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63729BE-DE31-4C89-B5E8-1034DEE54862}"/>
              </a:ext>
            </a:extLst>
          </p:cNvPr>
          <p:cNvSpPr/>
          <p:nvPr/>
        </p:nvSpPr>
        <p:spPr>
          <a:xfrm>
            <a:off x="0" y="1331709"/>
            <a:ext cx="12192000" cy="93052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id="{4ED40B70-2CF5-4906-8318-ACAB97C46497}"/>
              </a:ext>
            </a:extLst>
          </p:cNvPr>
          <p:cNvSpPr/>
          <p:nvPr/>
        </p:nvSpPr>
        <p:spPr>
          <a:xfrm>
            <a:off x="0" y="1792694"/>
            <a:ext cx="12188040" cy="39856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BDC1B0-03F3-46DE-9801-77432AB23D6E}"/>
              </a:ext>
            </a:extLst>
          </p:cNvPr>
          <p:cNvSpPr>
            <a:spLocks noGrp="1"/>
          </p:cNvSpPr>
          <p:nvPr>
            <p:ph type="title"/>
          </p:nvPr>
        </p:nvSpPr>
        <p:spPr/>
        <p:txBody>
          <a:bodyPr>
            <a:normAutofit/>
          </a:bodyPr>
          <a:lstStyle/>
          <a:p>
            <a:r>
              <a:rPr lang="en-US"/>
              <a:t>Implementation Strategy – </a:t>
            </a:r>
            <a:r>
              <a:rPr lang="en-US" b="0"/>
              <a:t>Full Implementation</a:t>
            </a:r>
          </a:p>
        </p:txBody>
      </p:sp>
      <p:grpSp>
        <p:nvGrpSpPr>
          <p:cNvPr id="10" name="Group 9">
            <a:extLst>
              <a:ext uri="{FF2B5EF4-FFF2-40B4-BE49-F238E27FC236}">
                <a16:creationId xmlns:a16="http://schemas.microsoft.com/office/drawing/2014/main" id="{120DD060-B225-431E-BAF6-44A6651B837C}"/>
              </a:ext>
            </a:extLst>
          </p:cNvPr>
          <p:cNvGrpSpPr/>
          <p:nvPr/>
        </p:nvGrpSpPr>
        <p:grpSpPr>
          <a:xfrm>
            <a:off x="10154090" y="628457"/>
            <a:ext cx="2039359" cy="553998"/>
            <a:chOff x="8963140" y="706263"/>
            <a:chExt cx="1813715" cy="492701"/>
          </a:xfrm>
        </p:grpSpPr>
        <p:sp>
          <p:nvSpPr>
            <p:cNvPr id="11" name="TextBox 10">
              <a:extLst>
                <a:ext uri="{FF2B5EF4-FFF2-40B4-BE49-F238E27FC236}">
                  <a16:creationId xmlns:a16="http://schemas.microsoft.com/office/drawing/2014/main" id="{65E01CBC-3DCF-4CCC-BC71-51BEBC489A87}"/>
                </a:ext>
              </a:extLst>
            </p:cNvPr>
            <p:cNvSpPr txBox="1"/>
            <p:nvPr/>
          </p:nvSpPr>
          <p:spPr>
            <a:xfrm rot="5400000">
              <a:off x="10455371" y="863267"/>
              <a:ext cx="437676" cy="205292"/>
            </a:xfrm>
            <a:prstGeom prst="rect">
              <a:avLst/>
            </a:prstGeom>
            <a:solidFill>
              <a:schemeClr val="accent4"/>
            </a:solidFill>
            <a:ln w="12700">
              <a:solidFill>
                <a:schemeClr val="accent4"/>
              </a:solidFill>
            </a:ln>
          </p:spPr>
          <p:txBody>
            <a:bodyPr wrap="square" lIns="0" tIns="91440" rIns="0" bIns="0" rtlCol="0" anchor="b" anchorCtr="0">
              <a:spAutoFit/>
            </a:bodyPr>
            <a:lstStyle/>
            <a:p>
              <a:pPr algn="ctr"/>
              <a:r>
                <a:rPr lang="en-US" sz="900" b="1">
                  <a:solidFill>
                    <a:schemeClr val="accent6"/>
                  </a:solidFill>
                  <a:latin typeface="URW DIN Cond" panose="00000500000000000000" pitchFamily="50" charset="0"/>
                </a:rPr>
                <a:t>SPEAKER</a:t>
              </a:r>
            </a:p>
          </p:txBody>
        </p:sp>
        <p:sp>
          <p:nvSpPr>
            <p:cNvPr id="12" name="Rectangle 11">
              <a:extLst>
                <a:ext uri="{FF2B5EF4-FFF2-40B4-BE49-F238E27FC236}">
                  <a16:creationId xmlns:a16="http://schemas.microsoft.com/office/drawing/2014/main" id="{A544C4A0-3F0C-43BE-BF95-043BB9DF7E3E}"/>
                </a:ext>
              </a:extLst>
            </p:cNvPr>
            <p:cNvSpPr/>
            <p:nvPr/>
          </p:nvSpPr>
          <p:spPr>
            <a:xfrm>
              <a:off x="8963140" y="706263"/>
              <a:ext cx="1119088" cy="492701"/>
            </a:xfrm>
            <a:prstGeom prst="rect">
              <a:avLst/>
            </a:prstGeom>
          </p:spPr>
          <p:txBody>
            <a:bodyPr wrap="square">
              <a:spAutoFit/>
            </a:bodyPr>
            <a:lstStyle/>
            <a:p>
              <a:pPr algn="r"/>
              <a:r>
                <a:rPr lang="en-US" sz="1000" b="1">
                  <a:solidFill>
                    <a:schemeClr val="bg1"/>
                  </a:solidFill>
                  <a:latin typeface="URW DIN Cond" panose="00000500000000000000" pitchFamily="50" charset="0"/>
                  <a:cs typeface="AECOM Sans XBold" panose="020B0804020202020204" pitchFamily="34" charset="0"/>
                </a:rPr>
                <a:t>Gavin Poindexter</a:t>
              </a:r>
            </a:p>
            <a:p>
              <a:pPr algn="r"/>
              <a:r>
                <a:rPr lang="en-US" sz="1000">
                  <a:solidFill>
                    <a:schemeClr val="bg1"/>
                  </a:solidFill>
                  <a:latin typeface="URW DIN Cond" panose="00000500000000000000" pitchFamily="50" charset="0"/>
                </a:rPr>
                <a:t>Project Implementation Manager</a:t>
              </a:r>
            </a:p>
          </p:txBody>
        </p:sp>
        <p:sp>
          <p:nvSpPr>
            <p:cNvPr id="13" name="Rectangle 12">
              <a:extLst>
                <a:ext uri="{FF2B5EF4-FFF2-40B4-BE49-F238E27FC236}">
                  <a16:creationId xmlns:a16="http://schemas.microsoft.com/office/drawing/2014/main" id="{F7A9611E-3F55-4238-B987-F75DEA3941DC}"/>
                </a:ext>
              </a:extLst>
            </p:cNvPr>
            <p:cNvSpPr/>
            <p:nvPr/>
          </p:nvSpPr>
          <p:spPr>
            <a:xfrm>
              <a:off x="10128219" y="747075"/>
              <a:ext cx="437675" cy="437675"/>
            </a:xfrm>
            <a:prstGeom prst="rect">
              <a:avLst/>
            </a:prstGeom>
            <a:blipFill>
              <a:blip r:embed="rId2"/>
              <a:srcRect/>
              <a:stretch>
                <a:fillRect t="-3125" b="-3125"/>
              </a:stretch>
            </a:bli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4" name="Rectangle 13">
              <a:extLst>
                <a:ext uri="{FF2B5EF4-FFF2-40B4-BE49-F238E27FC236}">
                  <a16:creationId xmlns:a16="http://schemas.microsoft.com/office/drawing/2014/main" id="{9E1F195F-6579-4406-ACBA-226A9911C05A}"/>
                </a:ext>
              </a:extLst>
            </p:cNvPr>
            <p:cNvSpPr/>
            <p:nvPr/>
          </p:nvSpPr>
          <p:spPr>
            <a:xfrm>
              <a:off x="10082553" y="864148"/>
              <a:ext cx="93719" cy="93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sp>
        <p:nvSpPr>
          <p:cNvPr id="8" name="Rectangle 7">
            <a:extLst>
              <a:ext uri="{FF2B5EF4-FFF2-40B4-BE49-F238E27FC236}">
                <a16:creationId xmlns:a16="http://schemas.microsoft.com/office/drawing/2014/main" id="{062378B5-46E5-425F-8572-219A76127932}"/>
              </a:ext>
            </a:extLst>
          </p:cNvPr>
          <p:cNvSpPr/>
          <p:nvPr/>
        </p:nvSpPr>
        <p:spPr>
          <a:xfrm>
            <a:off x="394000" y="1782061"/>
            <a:ext cx="5510785" cy="461665"/>
          </a:xfrm>
          <a:prstGeom prst="rect">
            <a:avLst/>
          </a:prstGeom>
        </p:spPr>
        <p:txBody>
          <a:bodyPr wrap="square">
            <a:spAutoFit/>
          </a:bodyPr>
          <a:lstStyle/>
          <a:p>
            <a:r>
              <a:rPr lang="en-US" sz="2400">
                <a:solidFill>
                  <a:schemeClr val="bg1"/>
                </a:solidFill>
                <a:latin typeface="AECOM Sans XBold" panose="020B0804020202020204" pitchFamily="34" charset="0"/>
                <a:cs typeface="AECOM Sans XBold" panose="020B0804020202020204" pitchFamily="34" charset="0"/>
              </a:rPr>
              <a:t>Miami-Dade South Corridor BRT</a:t>
            </a:r>
          </a:p>
        </p:txBody>
      </p:sp>
      <p:sp>
        <p:nvSpPr>
          <p:cNvPr id="18" name="Rectangle 17">
            <a:extLst>
              <a:ext uri="{FF2B5EF4-FFF2-40B4-BE49-F238E27FC236}">
                <a16:creationId xmlns:a16="http://schemas.microsoft.com/office/drawing/2014/main" id="{5203DC34-F95F-4E5E-80C2-0B3F67FF13E3}"/>
              </a:ext>
            </a:extLst>
          </p:cNvPr>
          <p:cNvSpPr/>
          <p:nvPr/>
        </p:nvSpPr>
        <p:spPr>
          <a:xfrm>
            <a:off x="404634" y="1476037"/>
            <a:ext cx="2833020" cy="338554"/>
          </a:xfrm>
          <a:prstGeom prst="rect">
            <a:avLst/>
          </a:prstGeom>
        </p:spPr>
        <p:txBody>
          <a:bodyPr wrap="none">
            <a:spAutoFit/>
          </a:bodyPr>
          <a:lstStyle/>
          <a:p>
            <a:r>
              <a:rPr lang="en-US" sz="1600">
                <a:solidFill>
                  <a:schemeClr val="accent3"/>
                </a:solidFill>
                <a:latin typeface="URW DIN Cond" panose="00000500000000000000" pitchFamily="50" charset="0"/>
                <a:cs typeface="AECOM Sans XBold" panose="020B0804020202020204" pitchFamily="34" charset="0"/>
              </a:rPr>
              <a:t>PROJECT EXAMPLE — LESSONS LEARNED</a:t>
            </a:r>
          </a:p>
        </p:txBody>
      </p:sp>
      <p:sp>
        <p:nvSpPr>
          <p:cNvPr id="86" name="Content Placeholder 85">
            <a:extLst>
              <a:ext uri="{FF2B5EF4-FFF2-40B4-BE49-F238E27FC236}">
                <a16:creationId xmlns:a16="http://schemas.microsoft.com/office/drawing/2014/main" id="{7AECBB81-34CC-4987-B384-A0DA69B61464}"/>
              </a:ext>
            </a:extLst>
          </p:cNvPr>
          <p:cNvSpPr>
            <a:spLocks noGrp="1"/>
          </p:cNvSpPr>
          <p:nvPr>
            <p:ph sz="quarter" idx="12"/>
          </p:nvPr>
        </p:nvSpPr>
        <p:spPr>
          <a:xfrm>
            <a:off x="4084146" y="2415187"/>
            <a:ext cx="4316819" cy="309270"/>
          </a:xfrm>
        </p:spPr>
        <p:txBody>
          <a:bodyPr/>
          <a:lstStyle/>
          <a:p>
            <a:pPr marL="0" indent="0" algn="ctr">
              <a:buNone/>
            </a:pPr>
            <a:r>
              <a:rPr lang="en-US" sz="1600" spc="600"/>
              <a:t>PROJECT SCHEDULE</a:t>
            </a:r>
          </a:p>
        </p:txBody>
      </p:sp>
      <p:cxnSp>
        <p:nvCxnSpPr>
          <p:cNvPr id="35" name="Straight Arrow Connector 34">
            <a:extLst>
              <a:ext uri="{FF2B5EF4-FFF2-40B4-BE49-F238E27FC236}">
                <a16:creationId xmlns:a16="http://schemas.microsoft.com/office/drawing/2014/main" id="{BDC5DB8C-808F-4057-9E4D-083833BA8790}"/>
              </a:ext>
            </a:extLst>
          </p:cNvPr>
          <p:cNvCxnSpPr>
            <a:cxnSpLocks/>
          </p:cNvCxnSpPr>
          <p:nvPr/>
        </p:nvCxnSpPr>
        <p:spPr>
          <a:xfrm>
            <a:off x="525158" y="3952682"/>
            <a:ext cx="11207636" cy="0"/>
          </a:xfrm>
          <a:prstGeom prst="straightConnector1">
            <a:avLst/>
          </a:prstGeom>
          <a:ln w="127000" cap="rnd">
            <a:solidFill>
              <a:schemeClr val="accent4">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8B27602-1C68-49F7-BF05-D87318DEF437}"/>
              </a:ext>
            </a:extLst>
          </p:cNvPr>
          <p:cNvCxnSpPr>
            <a:cxnSpLocks/>
          </p:cNvCxnSpPr>
          <p:nvPr/>
        </p:nvCxnSpPr>
        <p:spPr>
          <a:xfrm>
            <a:off x="525158" y="3266842"/>
            <a:ext cx="3068560" cy="0"/>
          </a:xfrm>
          <a:prstGeom prst="straightConnector1">
            <a:avLst/>
          </a:prstGeom>
          <a:ln w="127000" cap="rnd">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EB508E2-BE43-4C36-A24D-E4C472EF0215}"/>
              </a:ext>
            </a:extLst>
          </p:cNvPr>
          <p:cNvSpPr txBox="1"/>
          <p:nvPr/>
        </p:nvSpPr>
        <p:spPr>
          <a:xfrm>
            <a:off x="526423" y="2913290"/>
            <a:ext cx="1163832" cy="369332"/>
          </a:xfrm>
          <a:prstGeom prst="rect">
            <a:avLst/>
          </a:prstGeom>
          <a:noFill/>
        </p:spPr>
        <p:txBody>
          <a:bodyPr wrap="square" lIns="0" rIns="0" rtlCol="0">
            <a:spAutoFit/>
          </a:bodyPr>
          <a:lstStyle/>
          <a:p>
            <a:r>
              <a:rPr lang="en-US" b="1">
                <a:solidFill>
                  <a:schemeClr val="accent3"/>
                </a:solidFill>
                <a:latin typeface="URW DIN Cond" panose="00000500000000000000" pitchFamily="50" charset="0"/>
              </a:rPr>
              <a:t>DESIGN BUILD</a:t>
            </a:r>
          </a:p>
        </p:txBody>
      </p:sp>
      <p:sp>
        <p:nvSpPr>
          <p:cNvPr id="71" name="TextBox 70">
            <a:extLst>
              <a:ext uri="{FF2B5EF4-FFF2-40B4-BE49-F238E27FC236}">
                <a16:creationId xmlns:a16="http://schemas.microsoft.com/office/drawing/2014/main" id="{2F661727-DE9E-4265-9908-D444CEF55D59}"/>
              </a:ext>
            </a:extLst>
          </p:cNvPr>
          <p:cNvSpPr txBox="1"/>
          <p:nvPr/>
        </p:nvSpPr>
        <p:spPr>
          <a:xfrm>
            <a:off x="526423" y="4262778"/>
            <a:ext cx="2556155" cy="369332"/>
          </a:xfrm>
          <a:prstGeom prst="rect">
            <a:avLst/>
          </a:prstGeom>
          <a:noFill/>
        </p:spPr>
        <p:txBody>
          <a:bodyPr wrap="square" lIns="0" rIns="0" rtlCol="0">
            <a:spAutoFit/>
          </a:bodyPr>
          <a:lstStyle/>
          <a:p>
            <a:r>
              <a:rPr lang="en-US" b="1">
                <a:solidFill>
                  <a:schemeClr val="tx2"/>
                </a:solidFill>
                <a:latin typeface="URW DIN Cond" panose="00000500000000000000" pitchFamily="50" charset="0"/>
              </a:rPr>
              <a:t>PROJECT FUNDING</a:t>
            </a:r>
          </a:p>
        </p:txBody>
      </p:sp>
      <p:cxnSp>
        <p:nvCxnSpPr>
          <p:cNvPr id="73" name="Straight Connector 72">
            <a:extLst>
              <a:ext uri="{FF2B5EF4-FFF2-40B4-BE49-F238E27FC236}">
                <a16:creationId xmlns:a16="http://schemas.microsoft.com/office/drawing/2014/main" id="{58802D29-EAFB-4FA1-9FE9-7AC8C56433D0}"/>
              </a:ext>
            </a:extLst>
          </p:cNvPr>
          <p:cNvCxnSpPr>
            <a:cxnSpLocks/>
            <a:stCxn id="75" idx="6"/>
            <a:endCxn id="78" idx="2"/>
          </p:cNvCxnSpPr>
          <p:nvPr/>
        </p:nvCxnSpPr>
        <p:spPr>
          <a:xfrm>
            <a:off x="2868741" y="4675568"/>
            <a:ext cx="2499772" cy="0"/>
          </a:xfrm>
          <a:prstGeom prst="line">
            <a:avLst/>
          </a:prstGeom>
          <a:ln w="63500">
            <a:solidFill>
              <a:schemeClr val="tx2"/>
            </a:solidFill>
          </a:ln>
        </p:spPr>
        <p:style>
          <a:lnRef idx="1">
            <a:schemeClr val="accent1"/>
          </a:lnRef>
          <a:fillRef idx="0">
            <a:schemeClr val="accent1"/>
          </a:fillRef>
          <a:effectRef idx="0">
            <a:schemeClr val="accent1"/>
          </a:effectRef>
          <a:fontRef idx="minor">
            <a:schemeClr val="tx1"/>
          </a:fontRef>
        </p:style>
      </p:cxnSp>
      <p:sp>
        <p:nvSpPr>
          <p:cNvPr id="75" name="Oval 74">
            <a:extLst>
              <a:ext uri="{FF2B5EF4-FFF2-40B4-BE49-F238E27FC236}">
                <a16:creationId xmlns:a16="http://schemas.microsoft.com/office/drawing/2014/main" id="{52CD8051-220C-4138-9E6D-14B90AB27B9F}"/>
              </a:ext>
            </a:extLst>
          </p:cNvPr>
          <p:cNvSpPr/>
          <p:nvPr/>
        </p:nvSpPr>
        <p:spPr>
          <a:xfrm>
            <a:off x="2649285" y="4566075"/>
            <a:ext cx="219456" cy="21898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620AD787-ABC7-47D7-ACF6-A08ED234EDA6}"/>
              </a:ext>
            </a:extLst>
          </p:cNvPr>
          <p:cNvSpPr/>
          <p:nvPr/>
        </p:nvSpPr>
        <p:spPr>
          <a:xfrm>
            <a:off x="3796530" y="4566075"/>
            <a:ext cx="219456" cy="21898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A50D5C45-6A03-42BD-916C-8854EA59B0EE}"/>
              </a:ext>
            </a:extLst>
          </p:cNvPr>
          <p:cNvSpPr/>
          <p:nvPr/>
        </p:nvSpPr>
        <p:spPr>
          <a:xfrm>
            <a:off x="5368513" y="4566075"/>
            <a:ext cx="219456" cy="21898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6BD73F97-D944-469A-8BE5-DA3CC54EBDF9}"/>
              </a:ext>
            </a:extLst>
          </p:cNvPr>
          <p:cNvSpPr txBox="1"/>
          <p:nvPr/>
        </p:nvSpPr>
        <p:spPr>
          <a:xfrm>
            <a:off x="2666397" y="4294164"/>
            <a:ext cx="2556155" cy="307777"/>
          </a:xfrm>
          <a:prstGeom prst="rect">
            <a:avLst/>
          </a:prstGeom>
          <a:noFill/>
        </p:spPr>
        <p:txBody>
          <a:bodyPr wrap="square" lIns="0" rIns="0" rtlCol="0">
            <a:spAutoFit/>
          </a:bodyPr>
          <a:lstStyle/>
          <a:p>
            <a:pPr algn="ctr"/>
            <a:r>
              <a:rPr lang="en-US" sz="1400" b="1">
                <a:solidFill>
                  <a:schemeClr val="tx2"/>
                </a:solidFill>
                <a:latin typeface="URW DIN Cond" panose="00000500000000000000" pitchFamily="50" charset="0"/>
              </a:rPr>
              <a:t>FTA PROJECT DEVELOPMENT</a:t>
            </a:r>
          </a:p>
        </p:txBody>
      </p:sp>
      <p:cxnSp>
        <p:nvCxnSpPr>
          <p:cNvPr id="80" name="Straight Connector 79">
            <a:extLst>
              <a:ext uri="{FF2B5EF4-FFF2-40B4-BE49-F238E27FC236}">
                <a16:creationId xmlns:a16="http://schemas.microsoft.com/office/drawing/2014/main" id="{34D05941-B897-4426-9675-0BAA632DE1EF}"/>
              </a:ext>
            </a:extLst>
          </p:cNvPr>
          <p:cNvCxnSpPr>
            <a:cxnSpLocks/>
            <a:stCxn id="81" idx="6"/>
            <a:endCxn id="83" idx="2"/>
          </p:cNvCxnSpPr>
          <p:nvPr/>
        </p:nvCxnSpPr>
        <p:spPr>
          <a:xfrm>
            <a:off x="2868741" y="6116360"/>
            <a:ext cx="927788" cy="0"/>
          </a:xfrm>
          <a:prstGeom prst="line">
            <a:avLst/>
          </a:prstGeom>
          <a:ln w="63500">
            <a:solidFill>
              <a:schemeClr val="accent6"/>
            </a:solidFill>
          </a:ln>
        </p:spPr>
        <p:style>
          <a:lnRef idx="1">
            <a:schemeClr val="accent1"/>
          </a:lnRef>
          <a:fillRef idx="0">
            <a:schemeClr val="accent1"/>
          </a:fillRef>
          <a:effectRef idx="0">
            <a:schemeClr val="accent1"/>
          </a:effectRef>
          <a:fontRef idx="minor">
            <a:schemeClr val="tx1"/>
          </a:fontRef>
        </p:style>
      </p:cxnSp>
      <p:sp>
        <p:nvSpPr>
          <p:cNvPr id="81" name="Oval 80">
            <a:extLst>
              <a:ext uri="{FF2B5EF4-FFF2-40B4-BE49-F238E27FC236}">
                <a16:creationId xmlns:a16="http://schemas.microsoft.com/office/drawing/2014/main" id="{7708BAF5-5C12-45B5-84C3-ADE37BB62EC6}"/>
              </a:ext>
            </a:extLst>
          </p:cNvPr>
          <p:cNvSpPr/>
          <p:nvPr/>
        </p:nvSpPr>
        <p:spPr>
          <a:xfrm>
            <a:off x="2649285" y="6006868"/>
            <a:ext cx="219456" cy="21898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3902F6E4-CAD6-4D61-98FA-E7DC22535613}"/>
              </a:ext>
            </a:extLst>
          </p:cNvPr>
          <p:cNvSpPr/>
          <p:nvPr/>
        </p:nvSpPr>
        <p:spPr>
          <a:xfrm>
            <a:off x="3796529" y="6006868"/>
            <a:ext cx="219456" cy="21898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extBox 83">
            <a:extLst>
              <a:ext uri="{FF2B5EF4-FFF2-40B4-BE49-F238E27FC236}">
                <a16:creationId xmlns:a16="http://schemas.microsoft.com/office/drawing/2014/main" id="{55F085FC-4D50-481B-AA92-AC929F6B3ED5}"/>
              </a:ext>
            </a:extLst>
          </p:cNvPr>
          <p:cNvSpPr txBox="1"/>
          <p:nvPr/>
        </p:nvSpPr>
        <p:spPr>
          <a:xfrm>
            <a:off x="2690441" y="5826297"/>
            <a:ext cx="1239597" cy="215444"/>
          </a:xfrm>
          <a:prstGeom prst="rect">
            <a:avLst/>
          </a:prstGeom>
          <a:noFill/>
        </p:spPr>
        <p:txBody>
          <a:bodyPr wrap="square" lIns="0" tIns="0" rIns="0" bIns="0" rtlCol="0">
            <a:spAutoFit/>
          </a:bodyPr>
          <a:lstStyle/>
          <a:p>
            <a:pPr algn="ctr"/>
            <a:r>
              <a:rPr lang="en-US" sz="1400" b="1">
                <a:solidFill>
                  <a:schemeClr val="accent6"/>
                </a:solidFill>
                <a:latin typeface="URW DIN Cond" panose="00000500000000000000" pitchFamily="50" charset="0"/>
              </a:rPr>
              <a:t>NEPA</a:t>
            </a:r>
          </a:p>
        </p:txBody>
      </p:sp>
      <p:sp>
        <p:nvSpPr>
          <p:cNvPr id="94" name="TextBox 93">
            <a:extLst>
              <a:ext uri="{FF2B5EF4-FFF2-40B4-BE49-F238E27FC236}">
                <a16:creationId xmlns:a16="http://schemas.microsoft.com/office/drawing/2014/main" id="{0B4B49B1-EC92-4443-97C4-AF028407B7C6}"/>
              </a:ext>
            </a:extLst>
          </p:cNvPr>
          <p:cNvSpPr txBox="1"/>
          <p:nvPr/>
        </p:nvSpPr>
        <p:spPr>
          <a:xfrm>
            <a:off x="2648154" y="5225736"/>
            <a:ext cx="781647" cy="400110"/>
          </a:xfrm>
          <a:prstGeom prst="rect">
            <a:avLst/>
          </a:prstGeom>
          <a:solidFill>
            <a:schemeClr val="tx2"/>
          </a:solidFill>
        </p:spPr>
        <p:txBody>
          <a:bodyPr wrap="square" lIns="0" tIns="45720" rIns="0" bIns="45720" rtlCol="0">
            <a:spAutoFit/>
          </a:bodyPr>
          <a:lstStyle/>
          <a:p>
            <a:pPr algn="ctr"/>
            <a:r>
              <a:rPr lang="en-US" sz="1000">
                <a:solidFill>
                  <a:schemeClr val="bg1"/>
                </a:solidFill>
              </a:rPr>
              <a:t>Granted Entry to PD</a:t>
            </a:r>
          </a:p>
        </p:txBody>
      </p:sp>
      <p:sp>
        <p:nvSpPr>
          <p:cNvPr id="95" name="TextBox 94">
            <a:extLst>
              <a:ext uri="{FF2B5EF4-FFF2-40B4-BE49-F238E27FC236}">
                <a16:creationId xmlns:a16="http://schemas.microsoft.com/office/drawing/2014/main" id="{BE552231-37E4-4211-8945-EE0E2113B9A4}"/>
              </a:ext>
            </a:extLst>
          </p:cNvPr>
          <p:cNvSpPr txBox="1"/>
          <p:nvPr/>
        </p:nvSpPr>
        <p:spPr>
          <a:xfrm>
            <a:off x="4080035" y="5225736"/>
            <a:ext cx="735313" cy="400110"/>
          </a:xfrm>
          <a:prstGeom prst="rect">
            <a:avLst/>
          </a:prstGeom>
          <a:solidFill>
            <a:schemeClr val="tx2"/>
          </a:solidFill>
        </p:spPr>
        <p:txBody>
          <a:bodyPr wrap="square" lIns="0" tIns="45720" rIns="0" bIns="45720" rtlCol="0">
            <a:spAutoFit/>
          </a:bodyPr>
          <a:lstStyle/>
          <a:p>
            <a:pPr algn="ctr"/>
            <a:r>
              <a:rPr lang="en-US" sz="1000">
                <a:solidFill>
                  <a:schemeClr val="bg1"/>
                </a:solidFill>
              </a:rPr>
              <a:t>Request Rating</a:t>
            </a:r>
          </a:p>
        </p:txBody>
      </p:sp>
      <p:sp>
        <p:nvSpPr>
          <p:cNvPr id="97" name="TextBox 96">
            <a:extLst>
              <a:ext uri="{FF2B5EF4-FFF2-40B4-BE49-F238E27FC236}">
                <a16:creationId xmlns:a16="http://schemas.microsoft.com/office/drawing/2014/main" id="{A995E9B4-3480-4869-BB6E-DE588F583794}"/>
              </a:ext>
            </a:extLst>
          </p:cNvPr>
          <p:cNvSpPr txBox="1"/>
          <p:nvPr/>
        </p:nvSpPr>
        <p:spPr>
          <a:xfrm>
            <a:off x="5735233" y="5379625"/>
            <a:ext cx="1636234" cy="246221"/>
          </a:xfrm>
          <a:prstGeom prst="rect">
            <a:avLst/>
          </a:prstGeom>
          <a:solidFill>
            <a:schemeClr val="tx2"/>
          </a:solidFill>
        </p:spPr>
        <p:txBody>
          <a:bodyPr wrap="square" lIns="0" tIns="45720" rIns="0" bIns="45720" rtlCol="0">
            <a:spAutoFit/>
          </a:bodyPr>
          <a:lstStyle/>
          <a:p>
            <a:pPr algn="ctr"/>
            <a:r>
              <a:rPr lang="en-US" sz="1000">
                <a:solidFill>
                  <a:schemeClr val="bg1"/>
                </a:solidFill>
              </a:rPr>
              <a:t>Grant Award / End of PD</a:t>
            </a:r>
          </a:p>
        </p:txBody>
      </p:sp>
      <p:cxnSp>
        <p:nvCxnSpPr>
          <p:cNvPr id="98" name="Connector: Elbow 97">
            <a:extLst>
              <a:ext uri="{FF2B5EF4-FFF2-40B4-BE49-F238E27FC236}">
                <a16:creationId xmlns:a16="http://schemas.microsoft.com/office/drawing/2014/main" id="{49462B07-6C3D-47D7-BE2D-C72D21D1A632}"/>
              </a:ext>
            </a:extLst>
          </p:cNvPr>
          <p:cNvCxnSpPr>
            <a:cxnSpLocks/>
            <a:stCxn id="94" idx="0"/>
            <a:endCxn id="75" idx="4"/>
          </p:cNvCxnSpPr>
          <p:nvPr/>
        </p:nvCxnSpPr>
        <p:spPr>
          <a:xfrm rot="16200000" flipV="1">
            <a:off x="2678658" y="4865415"/>
            <a:ext cx="440676" cy="279965"/>
          </a:xfrm>
          <a:prstGeom prst="bentConnector3">
            <a:avLst>
              <a:gd name="adj1" fmla="val 50000"/>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1" name="Connector: Elbow 100">
            <a:extLst>
              <a:ext uri="{FF2B5EF4-FFF2-40B4-BE49-F238E27FC236}">
                <a16:creationId xmlns:a16="http://schemas.microsoft.com/office/drawing/2014/main" id="{86932BE5-9240-47FF-8278-5DDBDEC1BD0C}"/>
              </a:ext>
            </a:extLst>
          </p:cNvPr>
          <p:cNvCxnSpPr>
            <a:cxnSpLocks/>
            <a:stCxn id="95" idx="1"/>
            <a:endCxn id="76" idx="4"/>
          </p:cNvCxnSpPr>
          <p:nvPr/>
        </p:nvCxnSpPr>
        <p:spPr>
          <a:xfrm rot="10800000">
            <a:off x="3906259" y="4785061"/>
            <a:ext cx="173777" cy="640731"/>
          </a:xfrm>
          <a:prstGeom prst="bentConnector2">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7" name="Connector: Elbow 106">
            <a:extLst>
              <a:ext uri="{FF2B5EF4-FFF2-40B4-BE49-F238E27FC236}">
                <a16:creationId xmlns:a16="http://schemas.microsoft.com/office/drawing/2014/main" id="{6703C22B-B995-4E7B-B5EF-110F044FE68F}"/>
              </a:ext>
            </a:extLst>
          </p:cNvPr>
          <p:cNvCxnSpPr>
            <a:cxnSpLocks/>
            <a:stCxn id="97" idx="1"/>
            <a:endCxn id="78" idx="4"/>
          </p:cNvCxnSpPr>
          <p:nvPr/>
        </p:nvCxnSpPr>
        <p:spPr>
          <a:xfrm rot="10800000">
            <a:off x="5478241" y="4785060"/>
            <a:ext cx="256992" cy="717676"/>
          </a:xfrm>
          <a:prstGeom prst="bentConnector2">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0079EB07-5C47-4883-96F1-6999435859E5}"/>
              </a:ext>
            </a:extLst>
          </p:cNvPr>
          <p:cNvSpPr txBox="1"/>
          <p:nvPr/>
        </p:nvSpPr>
        <p:spPr>
          <a:xfrm>
            <a:off x="11841018" y="6604000"/>
            <a:ext cx="350982" cy="230832"/>
          </a:xfrm>
          <a:prstGeom prst="rect">
            <a:avLst/>
          </a:prstGeom>
          <a:noFill/>
        </p:spPr>
        <p:txBody>
          <a:bodyPr wrap="square" rtlCol="0">
            <a:spAutoFit/>
          </a:bodyPr>
          <a:lstStyle/>
          <a:p>
            <a:pPr algn="r"/>
            <a:fld id="{2F1A365D-142C-4E94-BFF5-EF4981D38585}" type="slidenum">
              <a:rPr lang="en-US" sz="900" b="1" smtClean="0">
                <a:solidFill>
                  <a:schemeClr val="bg1"/>
                </a:solidFill>
              </a:rPr>
              <a:pPr algn="r"/>
              <a:t>24</a:t>
            </a:fld>
            <a:endParaRPr lang="en-US" sz="900" b="1">
              <a:solidFill>
                <a:schemeClr val="bg1"/>
              </a:solidFill>
            </a:endParaRPr>
          </a:p>
        </p:txBody>
      </p:sp>
      <p:grpSp>
        <p:nvGrpSpPr>
          <p:cNvPr id="158" name="Group 157">
            <a:extLst>
              <a:ext uri="{FF2B5EF4-FFF2-40B4-BE49-F238E27FC236}">
                <a16:creationId xmlns:a16="http://schemas.microsoft.com/office/drawing/2014/main" id="{8E21B3B7-1980-428D-B46A-A14B04400EAB}"/>
              </a:ext>
            </a:extLst>
          </p:cNvPr>
          <p:cNvGrpSpPr/>
          <p:nvPr/>
        </p:nvGrpSpPr>
        <p:grpSpPr>
          <a:xfrm>
            <a:off x="3616026" y="2966314"/>
            <a:ext cx="599770" cy="603504"/>
            <a:chOff x="3626659" y="2966314"/>
            <a:chExt cx="599770" cy="603504"/>
          </a:xfrm>
        </p:grpSpPr>
        <p:sp>
          <p:nvSpPr>
            <p:cNvPr id="20" name="Oval 19">
              <a:extLst>
                <a:ext uri="{FF2B5EF4-FFF2-40B4-BE49-F238E27FC236}">
                  <a16:creationId xmlns:a16="http://schemas.microsoft.com/office/drawing/2014/main" id="{84E14891-18A1-45D9-BD43-3BB2D1A186DB}"/>
                </a:ext>
              </a:extLst>
            </p:cNvPr>
            <p:cNvSpPr/>
            <p:nvPr/>
          </p:nvSpPr>
          <p:spPr>
            <a:xfrm>
              <a:off x="3626659" y="2966314"/>
              <a:ext cx="599770" cy="603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ln>
                  <a:solidFill>
                    <a:schemeClr val="accent1">
                      <a:shade val="50000"/>
                    </a:schemeClr>
                  </a:solidFill>
                </a:ln>
              </a:endParaRPr>
            </a:p>
          </p:txBody>
        </p:sp>
        <p:sp>
          <p:nvSpPr>
            <p:cNvPr id="21" name="TextBox 20">
              <a:extLst>
                <a:ext uri="{FF2B5EF4-FFF2-40B4-BE49-F238E27FC236}">
                  <a16:creationId xmlns:a16="http://schemas.microsoft.com/office/drawing/2014/main" id="{25057651-FAD2-40C9-BADA-1C85639AD4E2}"/>
                </a:ext>
              </a:extLst>
            </p:cNvPr>
            <p:cNvSpPr txBox="1"/>
            <p:nvPr/>
          </p:nvSpPr>
          <p:spPr>
            <a:xfrm>
              <a:off x="3671037" y="3122830"/>
              <a:ext cx="547956" cy="269320"/>
            </a:xfrm>
            <a:prstGeom prst="rect">
              <a:avLst/>
            </a:prstGeom>
            <a:noFill/>
          </p:spPr>
          <p:txBody>
            <a:bodyPr wrap="square" lIns="0" rIns="0" rtlCol="0">
              <a:spAutoFit/>
            </a:bodyPr>
            <a:lstStyle/>
            <a:p>
              <a:pPr algn="ctr"/>
              <a:r>
                <a:rPr lang="en-US" sz="1400" b="1">
                  <a:solidFill>
                    <a:schemeClr val="bg1"/>
                  </a:solidFill>
                </a:rPr>
                <a:t>30%</a:t>
              </a:r>
            </a:p>
          </p:txBody>
        </p:sp>
      </p:grpSp>
      <p:sp>
        <p:nvSpPr>
          <p:cNvPr id="102" name="Rectangle 101">
            <a:extLst>
              <a:ext uri="{FF2B5EF4-FFF2-40B4-BE49-F238E27FC236}">
                <a16:creationId xmlns:a16="http://schemas.microsoft.com/office/drawing/2014/main" id="{80B3927C-FB1D-4597-9203-DA87772C04F3}"/>
              </a:ext>
            </a:extLst>
          </p:cNvPr>
          <p:cNvSpPr/>
          <p:nvPr/>
        </p:nvSpPr>
        <p:spPr>
          <a:xfrm>
            <a:off x="0" y="6437731"/>
            <a:ext cx="12192000" cy="42639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4" name="Straight Arrow Connector 113">
            <a:extLst>
              <a:ext uri="{FF2B5EF4-FFF2-40B4-BE49-F238E27FC236}">
                <a16:creationId xmlns:a16="http://schemas.microsoft.com/office/drawing/2014/main" id="{8C62B629-D46E-4684-B3F3-6A3C9595577B}"/>
              </a:ext>
            </a:extLst>
          </p:cNvPr>
          <p:cNvCxnSpPr>
            <a:cxnSpLocks/>
          </p:cNvCxnSpPr>
          <p:nvPr/>
        </p:nvCxnSpPr>
        <p:spPr>
          <a:xfrm>
            <a:off x="4226429" y="3266842"/>
            <a:ext cx="996123" cy="0"/>
          </a:xfrm>
          <a:prstGeom prst="straightConnector1">
            <a:avLst/>
          </a:prstGeom>
          <a:ln w="1270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nvGrpSpPr>
          <p:cNvPr id="157" name="Group 156">
            <a:extLst>
              <a:ext uri="{FF2B5EF4-FFF2-40B4-BE49-F238E27FC236}">
                <a16:creationId xmlns:a16="http://schemas.microsoft.com/office/drawing/2014/main" id="{6CFEFB39-40D0-494A-A142-4B1001E78F8F}"/>
              </a:ext>
            </a:extLst>
          </p:cNvPr>
          <p:cNvGrpSpPr/>
          <p:nvPr/>
        </p:nvGrpSpPr>
        <p:grpSpPr>
          <a:xfrm>
            <a:off x="5304984" y="2966314"/>
            <a:ext cx="603504" cy="603504"/>
            <a:chOff x="6739087" y="2966314"/>
            <a:chExt cx="603504" cy="603504"/>
          </a:xfrm>
        </p:grpSpPr>
        <p:sp>
          <p:nvSpPr>
            <p:cNvPr id="117" name="Oval 116">
              <a:extLst>
                <a:ext uri="{FF2B5EF4-FFF2-40B4-BE49-F238E27FC236}">
                  <a16:creationId xmlns:a16="http://schemas.microsoft.com/office/drawing/2014/main" id="{27B7D952-AB46-4DDE-A62A-2A3259B0A182}"/>
                </a:ext>
              </a:extLst>
            </p:cNvPr>
            <p:cNvSpPr/>
            <p:nvPr/>
          </p:nvSpPr>
          <p:spPr>
            <a:xfrm>
              <a:off x="6739087" y="2966314"/>
              <a:ext cx="603504" cy="603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ln>
                  <a:solidFill>
                    <a:schemeClr val="accent1">
                      <a:shade val="50000"/>
                    </a:schemeClr>
                  </a:solidFill>
                </a:ln>
              </a:endParaRPr>
            </a:p>
          </p:txBody>
        </p:sp>
        <p:sp>
          <p:nvSpPr>
            <p:cNvPr id="118" name="TextBox 117">
              <a:extLst>
                <a:ext uri="{FF2B5EF4-FFF2-40B4-BE49-F238E27FC236}">
                  <a16:creationId xmlns:a16="http://schemas.microsoft.com/office/drawing/2014/main" id="{437E1C76-B587-4D41-B03B-8C464EDDA344}"/>
                </a:ext>
              </a:extLst>
            </p:cNvPr>
            <p:cNvSpPr txBox="1"/>
            <p:nvPr/>
          </p:nvSpPr>
          <p:spPr>
            <a:xfrm>
              <a:off x="6782304" y="3063842"/>
              <a:ext cx="547956" cy="430887"/>
            </a:xfrm>
            <a:prstGeom prst="rect">
              <a:avLst/>
            </a:prstGeom>
            <a:noFill/>
          </p:spPr>
          <p:txBody>
            <a:bodyPr wrap="square" lIns="0" rIns="0" rtlCol="0">
              <a:spAutoFit/>
            </a:bodyPr>
            <a:lstStyle/>
            <a:p>
              <a:pPr algn="ctr"/>
              <a:r>
                <a:rPr lang="en-US" sz="1100" b="1">
                  <a:solidFill>
                    <a:schemeClr val="bg1"/>
                  </a:solidFill>
                  <a:latin typeface="URW DIN Cond" panose="00000500000000000000" pitchFamily="50" charset="0"/>
                </a:rPr>
                <a:t>DESIGN- BUILD</a:t>
              </a:r>
            </a:p>
          </p:txBody>
        </p:sp>
      </p:grpSp>
      <p:cxnSp>
        <p:nvCxnSpPr>
          <p:cNvPr id="139" name="Straight Connector 138">
            <a:extLst>
              <a:ext uri="{FF2B5EF4-FFF2-40B4-BE49-F238E27FC236}">
                <a16:creationId xmlns:a16="http://schemas.microsoft.com/office/drawing/2014/main" id="{627F35FF-FFEE-4B58-9D54-F8D15AF600CF}"/>
              </a:ext>
            </a:extLst>
          </p:cNvPr>
          <p:cNvCxnSpPr/>
          <p:nvPr/>
        </p:nvCxnSpPr>
        <p:spPr>
          <a:xfrm>
            <a:off x="1841683" y="3766601"/>
            <a:ext cx="0" cy="400073"/>
          </a:xfrm>
          <a:prstGeom prst="line">
            <a:avLst/>
          </a:prstGeom>
          <a:ln w="28575">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3F12355A-CF1E-439A-A887-BE1FE0D5C9CF}"/>
              </a:ext>
            </a:extLst>
          </p:cNvPr>
          <p:cNvCxnSpPr/>
          <p:nvPr/>
        </p:nvCxnSpPr>
        <p:spPr>
          <a:xfrm>
            <a:off x="4578757" y="3766601"/>
            <a:ext cx="0" cy="400073"/>
          </a:xfrm>
          <a:prstGeom prst="line">
            <a:avLst/>
          </a:prstGeom>
          <a:ln w="28575">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0FFEB81A-844B-46D5-8ABE-27D1DEDC4FCE}"/>
              </a:ext>
            </a:extLst>
          </p:cNvPr>
          <p:cNvCxnSpPr/>
          <p:nvPr/>
        </p:nvCxnSpPr>
        <p:spPr>
          <a:xfrm>
            <a:off x="5947294" y="3766601"/>
            <a:ext cx="0" cy="400073"/>
          </a:xfrm>
          <a:prstGeom prst="line">
            <a:avLst/>
          </a:prstGeom>
          <a:ln w="28575">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CF749183-49CD-42DD-A920-9A08EFD37FD7}"/>
              </a:ext>
            </a:extLst>
          </p:cNvPr>
          <p:cNvCxnSpPr/>
          <p:nvPr/>
        </p:nvCxnSpPr>
        <p:spPr>
          <a:xfrm>
            <a:off x="7315831" y="3766601"/>
            <a:ext cx="0" cy="400073"/>
          </a:xfrm>
          <a:prstGeom prst="line">
            <a:avLst/>
          </a:prstGeom>
          <a:ln w="28575">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BE3467BE-EDE8-4870-921E-422D94499636}"/>
              </a:ext>
            </a:extLst>
          </p:cNvPr>
          <p:cNvCxnSpPr/>
          <p:nvPr/>
        </p:nvCxnSpPr>
        <p:spPr>
          <a:xfrm>
            <a:off x="8684369" y="3766601"/>
            <a:ext cx="0" cy="400073"/>
          </a:xfrm>
          <a:prstGeom prst="line">
            <a:avLst/>
          </a:prstGeom>
          <a:ln w="28575">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6AFF070A-C7F5-4F10-8108-10D54AED1D21}"/>
              </a:ext>
            </a:extLst>
          </p:cNvPr>
          <p:cNvCxnSpPr/>
          <p:nvPr/>
        </p:nvCxnSpPr>
        <p:spPr>
          <a:xfrm>
            <a:off x="10052908" y="3766601"/>
            <a:ext cx="0" cy="400073"/>
          </a:xfrm>
          <a:prstGeom prst="line">
            <a:avLst/>
          </a:prstGeom>
          <a:ln w="28575">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45" name="TextBox 144">
            <a:extLst>
              <a:ext uri="{FF2B5EF4-FFF2-40B4-BE49-F238E27FC236}">
                <a16:creationId xmlns:a16="http://schemas.microsoft.com/office/drawing/2014/main" id="{478BBA49-7D86-4C7B-A171-C185E1146664}"/>
              </a:ext>
            </a:extLst>
          </p:cNvPr>
          <p:cNvSpPr txBox="1"/>
          <p:nvPr/>
        </p:nvSpPr>
        <p:spPr>
          <a:xfrm>
            <a:off x="891078" y="3624606"/>
            <a:ext cx="632711" cy="296252"/>
          </a:xfrm>
          <a:prstGeom prst="rect">
            <a:avLst/>
          </a:prstGeom>
          <a:noFill/>
        </p:spPr>
        <p:txBody>
          <a:bodyPr wrap="square" lIns="0" rIns="0" rtlCol="0">
            <a:spAutoFit/>
          </a:bodyPr>
          <a:lstStyle/>
          <a:p>
            <a:pPr algn="ctr"/>
            <a:r>
              <a:rPr lang="en-US" sz="1600">
                <a:solidFill>
                  <a:schemeClr val="accent4">
                    <a:lumMod val="40000"/>
                    <a:lumOff val="60000"/>
                  </a:schemeClr>
                </a:solidFill>
              </a:rPr>
              <a:t>2017</a:t>
            </a:r>
          </a:p>
        </p:txBody>
      </p:sp>
      <p:sp>
        <p:nvSpPr>
          <p:cNvPr id="146" name="TextBox 145">
            <a:extLst>
              <a:ext uri="{FF2B5EF4-FFF2-40B4-BE49-F238E27FC236}">
                <a16:creationId xmlns:a16="http://schemas.microsoft.com/office/drawing/2014/main" id="{F0AB9A66-FAD7-4B77-924D-EAD4AEF4648D}"/>
              </a:ext>
            </a:extLst>
          </p:cNvPr>
          <p:cNvSpPr txBox="1"/>
          <p:nvPr/>
        </p:nvSpPr>
        <p:spPr>
          <a:xfrm>
            <a:off x="2242398" y="3624606"/>
            <a:ext cx="632711" cy="296252"/>
          </a:xfrm>
          <a:prstGeom prst="rect">
            <a:avLst/>
          </a:prstGeom>
          <a:noFill/>
        </p:spPr>
        <p:txBody>
          <a:bodyPr wrap="square" lIns="0" rIns="0" rtlCol="0">
            <a:spAutoFit/>
          </a:bodyPr>
          <a:lstStyle/>
          <a:p>
            <a:pPr algn="ctr"/>
            <a:r>
              <a:rPr lang="en-US" sz="1600">
                <a:solidFill>
                  <a:schemeClr val="accent4">
                    <a:lumMod val="40000"/>
                    <a:lumOff val="60000"/>
                  </a:schemeClr>
                </a:solidFill>
              </a:rPr>
              <a:t>2018</a:t>
            </a:r>
          </a:p>
        </p:txBody>
      </p:sp>
      <p:sp>
        <p:nvSpPr>
          <p:cNvPr id="147" name="TextBox 146">
            <a:extLst>
              <a:ext uri="{FF2B5EF4-FFF2-40B4-BE49-F238E27FC236}">
                <a16:creationId xmlns:a16="http://schemas.microsoft.com/office/drawing/2014/main" id="{3226CF84-9FEE-4F5B-96B0-23CE83A36A92}"/>
              </a:ext>
            </a:extLst>
          </p:cNvPr>
          <p:cNvSpPr txBox="1"/>
          <p:nvPr/>
        </p:nvSpPr>
        <p:spPr>
          <a:xfrm>
            <a:off x="3593718" y="3624606"/>
            <a:ext cx="632711" cy="296252"/>
          </a:xfrm>
          <a:prstGeom prst="rect">
            <a:avLst/>
          </a:prstGeom>
          <a:noFill/>
        </p:spPr>
        <p:txBody>
          <a:bodyPr wrap="square" lIns="0" rIns="0" rtlCol="0">
            <a:spAutoFit/>
          </a:bodyPr>
          <a:lstStyle/>
          <a:p>
            <a:pPr algn="ctr"/>
            <a:r>
              <a:rPr lang="en-US" sz="1600">
                <a:solidFill>
                  <a:schemeClr val="accent4">
                    <a:lumMod val="40000"/>
                    <a:lumOff val="60000"/>
                  </a:schemeClr>
                </a:solidFill>
              </a:rPr>
              <a:t>2019</a:t>
            </a:r>
          </a:p>
        </p:txBody>
      </p:sp>
      <p:sp>
        <p:nvSpPr>
          <p:cNvPr id="148" name="TextBox 147">
            <a:extLst>
              <a:ext uri="{FF2B5EF4-FFF2-40B4-BE49-F238E27FC236}">
                <a16:creationId xmlns:a16="http://schemas.microsoft.com/office/drawing/2014/main" id="{8750DCA7-7CFE-4A33-B327-B82DBA2A7AA0}"/>
              </a:ext>
            </a:extLst>
          </p:cNvPr>
          <p:cNvSpPr txBox="1"/>
          <p:nvPr/>
        </p:nvSpPr>
        <p:spPr>
          <a:xfrm>
            <a:off x="4945038" y="3624606"/>
            <a:ext cx="632711" cy="296252"/>
          </a:xfrm>
          <a:prstGeom prst="rect">
            <a:avLst/>
          </a:prstGeom>
          <a:noFill/>
        </p:spPr>
        <p:txBody>
          <a:bodyPr wrap="square" lIns="0" rIns="0" rtlCol="0">
            <a:spAutoFit/>
          </a:bodyPr>
          <a:lstStyle/>
          <a:p>
            <a:pPr algn="ctr"/>
            <a:r>
              <a:rPr lang="en-US" sz="1600">
                <a:solidFill>
                  <a:schemeClr val="accent4">
                    <a:lumMod val="40000"/>
                    <a:lumOff val="60000"/>
                  </a:schemeClr>
                </a:solidFill>
              </a:rPr>
              <a:t>2020</a:t>
            </a:r>
          </a:p>
        </p:txBody>
      </p:sp>
      <p:sp>
        <p:nvSpPr>
          <p:cNvPr id="149" name="TextBox 148">
            <a:extLst>
              <a:ext uri="{FF2B5EF4-FFF2-40B4-BE49-F238E27FC236}">
                <a16:creationId xmlns:a16="http://schemas.microsoft.com/office/drawing/2014/main" id="{C0287406-DBA9-43E9-863B-C4BA21C77C4F}"/>
              </a:ext>
            </a:extLst>
          </p:cNvPr>
          <p:cNvSpPr txBox="1"/>
          <p:nvPr/>
        </p:nvSpPr>
        <p:spPr>
          <a:xfrm>
            <a:off x="6296358" y="3624606"/>
            <a:ext cx="632711" cy="296252"/>
          </a:xfrm>
          <a:prstGeom prst="rect">
            <a:avLst/>
          </a:prstGeom>
          <a:noFill/>
        </p:spPr>
        <p:txBody>
          <a:bodyPr wrap="square" lIns="0" rIns="0" rtlCol="0">
            <a:spAutoFit/>
          </a:bodyPr>
          <a:lstStyle/>
          <a:p>
            <a:pPr algn="ctr"/>
            <a:r>
              <a:rPr lang="en-US" sz="1600">
                <a:solidFill>
                  <a:schemeClr val="accent4">
                    <a:lumMod val="40000"/>
                    <a:lumOff val="60000"/>
                  </a:schemeClr>
                </a:solidFill>
              </a:rPr>
              <a:t>2021</a:t>
            </a:r>
          </a:p>
        </p:txBody>
      </p:sp>
      <p:sp>
        <p:nvSpPr>
          <p:cNvPr id="150" name="TextBox 149">
            <a:extLst>
              <a:ext uri="{FF2B5EF4-FFF2-40B4-BE49-F238E27FC236}">
                <a16:creationId xmlns:a16="http://schemas.microsoft.com/office/drawing/2014/main" id="{ED476B12-64D5-4965-87CE-B1BC7B8B9A69}"/>
              </a:ext>
            </a:extLst>
          </p:cNvPr>
          <p:cNvSpPr txBox="1"/>
          <p:nvPr/>
        </p:nvSpPr>
        <p:spPr>
          <a:xfrm>
            <a:off x="7647678" y="3624606"/>
            <a:ext cx="632711" cy="296252"/>
          </a:xfrm>
          <a:prstGeom prst="rect">
            <a:avLst/>
          </a:prstGeom>
          <a:noFill/>
        </p:spPr>
        <p:txBody>
          <a:bodyPr wrap="square" lIns="0" rIns="0" rtlCol="0">
            <a:spAutoFit/>
          </a:bodyPr>
          <a:lstStyle/>
          <a:p>
            <a:pPr algn="ctr"/>
            <a:r>
              <a:rPr lang="en-US" sz="1600">
                <a:solidFill>
                  <a:schemeClr val="accent4">
                    <a:lumMod val="40000"/>
                    <a:lumOff val="60000"/>
                  </a:schemeClr>
                </a:solidFill>
              </a:rPr>
              <a:t>2022</a:t>
            </a:r>
          </a:p>
        </p:txBody>
      </p:sp>
      <p:sp>
        <p:nvSpPr>
          <p:cNvPr id="151" name="TextBox 150">
            <a:extLst>
              <a:ext uri="{FF2B5EF4-FFF2-40B4-BE49-F238E27FC236}">
                <a16:creationId xmlns:a16="http://schemas.microsoft.com/office/drawing/2014/main" id="{5AFF99D4-2909-43CD-AFFB-988597B61220}"/>
              </a:ext>
            </a:extLst>
          </p:cNvPr>
          <p:cNvSpPr txBox="1"/>
          <p:nvPr/>
        </p:nvSpPr>
        <p:spPr>
          <a:xfrm>
            <a:off x="8998998" y="3624606"/>
            <a:ext cx="632711" cy="296252"/>
          </a:xfrm>
          <a:prstGeom prst="rect">
            <a:avLst/>
          </a:prstGeom>
          <a:noFill/>
        </p:spPr>
        <p:txBody>
          <a:bodyPr wrap="square" lIns="0" rIns="0" rtlCol="0">
            <a:spAutoFit/>
          </a:bodyPr>
          <a:lstStyle/>
          <a:p>
            <a:pPr algn="ctr"/>
            <a:r>
              <a:rPr lang="en-US" sz="1600">
                <a:solidFill>
                  <a:schemeClr val="accent4">
                    <a:lumMod val="40000"/>
                    <a:lumOff val="60000"/>
                  </a:schemeClr>
                </a:solidFill>
              </a:rPr>
              <a:t>2023</a:t>
            </a:r>
          </a:p>
        </p:txBody>
      </p:sp>
      <p:sp>
        <p:nvSpPr>
          <p:cNvPr id="152" name="TextBox 151">
            <a:extLst>
              <a:ext uri="{FF2B5EF4-FFF2-40B4-BE49-F238E27FC236}">
                <a16:creationId xmlns:a16="http://schemas.microsoft.com/office/drawing/2014/main" id="{ADE7E0E7-8830-49FC-8AE5-D8F919F47A7D}"/>
              </a:ext>
            </a:extLst>
          </p:cNvPr>
          <p:cNvSpPr txBox="1"/>
          <p:nvPr/>
        </p:nvSpPr>
        <p:spPr>
          <a:xfrm>
            <a:off x="10350317" y="3624606"/>
            <a:ext cx="632711" cy="296252"/>
          </a:xfrm>
          <a:prstGeom prst="rect">
            <a:avLst/>
          </a:prstGeom>
          <a:noFill/>
        </p:spPr>
        <p:txBody>
          <a:bodyPr wrap="square" lIns="0" rIns="0" rtlCol="0">
            <a:spAutoFit/>
          </a:bodyPr>
          <a:lstStyle/>
          <a:p>
            <a:pPr algn="ctr"/>
            <a:r>
              <a:rPr lang="en-US" sz="1600">
                <a:solidFill>
                  <a:schemeClr val="accent4">
                    <a:lumMod val="40000"/>
                    <a:lumOff val="60000"/>
                  </a:schemeClr>
                </a:solidFill>
              </a:rPr>
              <a:t>2024</a:t>
            </a:r>
          </a:p>
        </p:txBody>
      </p:sp>
      <p:cxnSp>
        <p:nvCxnSpPr>
          <p:cNvPr id="153" name="Straight Connector 152">
            <a:extLst>
              <a:ext uri="{FF2B5EF4-FFF2-40B4-BE49-F238E27FC236}">
                <a16:creationId xmlns:a16="http://schemas.microsoft.com/office/drawing/2014/main" id="{6D84B448-7572-4DD3-A14F-723FCA02D55A}"/>
              </a:ext>
            </a:extLst>
          </p:cNvPr>
          <p:cNvCxnSpPr/>
          <p:nvPr/>
        </p:nvCxnSpPr>
        <p:spPr>
          <a:xfrm>
            <a:off x="3210220" y="3766601"/>
            <a:ext cx="0" cy="400073"/>
          </a:xfrm>
          <a:prstGeom prst="line">
            <a:avLst/>
          </a:prstGeom>
          <a:ln w="28575">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F525D359-1D1B-46B0-BFFB-D4064BFBE344}"/>
              </a:ext>
            </a:extLst>
          </p:cNvPr>
          <p:cNvCxnSpPr>
            <a:cxnSpLocks/>
          </p:cNvCxnSpPr>
          <p:nvPr/>
        </p:nvCxnSpPr>
        <p:spPr>
          <a:xfrm>
            <a:off x="478466" y="1400273"/>
            <a:ext cx="688136" cy="0"/>
          </a:xfrm>
          <a:prstGeom prst="line">
            <a:avLst/>
          </a:prstGeom>
          <a:ln w="3492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77" name="TextBox 176">
            <a:extLst>
              <a:ext uri="{FF2B5EF4-FFF2-40B4-BE49-F238E27FC236}">
                <a16:creationId xmlns:a16="http://schemas.microsoft.com/office/drawing/2014/main" id="{87B9CD2A-DBF4-4F1B-9C70-BD88AABA03EE}"/>
              </a:ext>
            </a:extLst>
          </p:cNvPr>
          <p:cNvSpPr txBox="1"/>
          <p:nvPr/>
        </p:nvSpPr>
        <p:spPr>
          <a:xfrm>
            <a:off x="525158" y="4673651"/>
            <a:ext cx="1596540" cy="923330"/>
          </a:xfrm>
          <a:prstGeom prst="rect">
            <a:avLst/>
          </a:prstGeom>
          <a:solidFill>
            <a:schemeClr val="tx2"/>
          </a:solidFill>
        </p:spPr>
        <p:txBody>
          <a:bodyPr wrap="square" tIns="91440" bIns="91440" rtlCol="0">
            <a:spAutoFit/>
          </a:bodyPr>
          <a:lstStyle/>
          <a:p>
            <a:pPr algn="ctr"/>
            <a:r>
              <a:rPr lang="en-US" sz="1200">
                <a:solidFill>
                  <a:schemeClr val="bg1"/>
                </a:solidFill>
              </a:rPr>
              <a:t>Adopt LPA</a:t>
            </a:r>
          </a:p>
          <a:p>
            <a:pPr algn="ctr"/>
            <a:r>
              <a:rPr lang="en-US" sz="1200">
                <a:solidFill>
                  <a:schemeClr val="bg1"/>
                </a:solidFill>
              </a:rPr>
              <a:t>Request Entry into PD COA Request</a:t>
            </a:r>
          </a:p>
          <a:p>
            <a:pPr algn="ctr"/>
            <a:r>
              <a:rPr lang="en-US" sz="1200">
                <a:solidFill>
                  <a:schemeClr val="bg1"/>
                </a:solidFill>
              </a:rPr>
              <a:t>Adopted into LRTP</a:t>
            </a:r>
          </a:p>
        </p:txBody>
      </p:sp>
      <p:sp>
        <p:nvSpPr>
          <p:cNvPr id="178" name="TextBox 177">
            <a:extLst>
              <a:ext uri="{FF2B5EF4-FFF2-40B4-BE49-F238E27FC236}">
                <a16:creationId xmlns:a16="http://schemas.microsoft.com/office/drawing/2014/main" id="{4AFC40B0-945A-4FBF-8833-6845ED391C7A}"/>
              </a:ext>
            </a:extLst>
          </p:cNvPr>
          <p:cNvSpPr txBox="1"/>
          <p:nvPr/>
        </p:nvSpPr>
        <p:spPr>
          <a:xfrm>
            <a:off x="510442" y="5827655"/>
            <a:ext cx="2556155" cy="369332"/>
          </a:xfrm>
          <a:prstGeom prst="rect">
            <a:avLst/>
          </a:prstGeom>
          <a:noFill/>
        </p:spPr>
        <p:txBody>
          <a:bodyPr wrap="square" lIns="0" rIns="0" rtlCol="0">
            <a:spAutoFit/>
          </a:bodyPr>
          <a:lstStyle/>
          <a:p>
            <a:r>
              <a:rPr lang="en-US" b="1">
                <a:solidFill>
                  <a:schemeClr val="accent6"/>
                </a:solidFill>
                <a:latin typeface="URW DIN Cond" panose="00000500000000000000" pitchFamily="50" charset="0"/>
              </a:rPr>
              <a:t>ENVIRONMENTAL</a:t>
            </a:r>
          </a:p>
        </p:txBody>
      </p:sp>
      <p:sp>
        <p:nvSpPr>
          <p:cNvPr id="59" name="TextBox 58">
            <a:extLst>
              <a:ext uri="{FF2B5EF4-FFF2-40B4-BE49-F238E27FC236}">
                <a16:creationId xmlns:a16="http://schemas.microsoft.com/office/drawing/2014/main" id="{9248C3B1-C1FA-4DA6-8641-5EDEC01C4153}"/>
              </a:ext>
            </a:extLst>
          </p:cNvPr>
          <p:cNvSpPr txBox="1"/>
          <p:nvPr/>
        </p:nvSpPr>
        <p:spPr>
          <a:xfrm>
            <a:off x="11841018" y="6604000"/>
            <a:ext cx="350982" cy="230832"/>
          </a:xfrm>
          <a:prstGeom prst="rect">
            <a:avLst/>
          </a:prstGeom>
          <a:noFill/>
        </p:spPr>
        <p:txBody>
          <a:bodyPr wrap="square" rtlCol="0">
            <a:spAutoFit/>
          </a:bodyPr>
          <a:lstStyle/>
          <a:p>
            <a:pPr algn="r"/>
            <a:fld id="{2F1A365D-142C-4E94-BFF5-EF4981D38585}" type="slidenum">
              <a:rPr lang="en-US" sz="900" b="1" smtClean="0">
                <a:solidFill>
                  <a:schemeClr val="bg1"/>
                </a:solidFill>
              </a:rPr>
              <a:pPr algn="r"/>
              <a:t>24</a:t>
            </a:fld>
            <a:endParaRPr lang="en-US" sz="900" b="1">
              <a:solidFill>
                <a:schemeClr val="bg1"/>
              </a:solidFill>
            </a:endParaRPr>
          </a:p>
        </p:txBody>
      </p:sp>
    </p:spTree>
    <p:extLst>
      <p:ext uri="{BB962C8B-B14F-4D97-AF65-F5344CB8AC3E}">
        <p14:creationId xmlns:p14="http://schemas.microsoft.com/office/powerpoint/2010/main" val="26357605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outdoor, building, track, dirt&#10;&#10;Description automatically generated">
            <a:extLst>
              <a:ext uri="{FF2B5EF4-FFF2-40B4-BE49-F238E27FC236}">
                <a16:creationId xmlns:a16="http://schemas.microsoft.com/office/drawing/2014/main" id="{AA2D6649-2204-4C00-ABE6-83EB838D73D6}"/>
              </a:ext>
            </a:extLst>
          </p:cNvPr>
          <p:cNvPicPr>
            <a:picLocks noChangeAspect="1"/>
          </p:cNvPicPr>
          <p:nvPr/>
        </p:nvPicPr>
        <p:blipFill>
          <a:blip r:embed="rId2"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960" y="2487542"/>
            <a:ext cx="12188040" cy="4370458"/>
          </a:xfrm>
          <a:prstGeom prst="rect">
            <a:avLst/>
          </a:prstGeom>
        </p:spPr>
      </p:pic>
      <p:sp>
        <p:nvSpPr>
          <p:cNvPr id="7" name="Rectangle 6">
            <a:extLst>
              <a:ext uri="{FF2B5EF4-FFF2-40B4-BE49-F238E27FC236}">
                <a16:creationId xmlns:a16="http://schemas.microsoft.com/office/drawing/2014/main" id="{F3D31CC9-4402-4100-8BFC-69A5BBFFF92F}"/>
              </a:ext>
            </a:extLst>
          </p:cNvPr>
          <p:cNvSpPr/>
          <p:nvPr/>
        </p:nvSpPr>
        <p:spPr>
          <a:xfrm>
            <a:off x="0" y="1359981"/>
            <a:ext cx="12192000" cy="4572985"/>
          </a:xfrm>
          <a:prstGeom prst="rect">
            <a:avLst/>
          </a:prstGeom>
          <a:gradFill flip="none" rotWithShape="1">
            <a:gsLst>
              <a:gs pos="36000">
                <a:schemeClr val="accent1">
                  <a:lumMod val="5000"/>
                  <a:lumOff val="9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63729BE-DE31-4C89-B5E8-1034DEE54862}"/>
              </a:ext>
            </a:extLst>
          </p:cNvPr>
          <p:cNvSpPr/>
          <p:nvPr/>
        </p:nvSpPr>
        <p:spPr>
          <a:xfrm>
            <a:off x="0" y="1858128"/>
            <a:ext cx="12188040" cy="39856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BDC1B0-03F3-46DE-9801-77432AB23D6E}"/>
              </a:ext>
            </a:extLst>
          </p:cNvPr>
          <p:cNvSpPr>
            <a:spLocks noGrp="1"/>
          </p:cNvSpPr>
          <p:nvPr>
            <p:ph type="title"/>
          </p:nvPr>
        </p:nvSpPr>
        <p:spPr/>
        <p:txBody>
          <a:bodyPr>
            <a:normAutofit/>
          </a:bodyPr>
          <a:lstStyle/>
          <a:p>
            <a:r>
              <a:rPr lang="en-US"/>
              <a:t>Implementation Strategy – </a:t>
            </a:r>
            <a:r>
              <a:rPr lang="en-US" b="0"/>
              <a:t>Phased Implementation</a:t>
            </a:r>
            <a:endParaRPr lang="en-US"/>
          </a:p>
        </p:txBody>
      </p:sp>
      <p:grpSp>
        <p:nvGrpSpPr>
          <p:cNvPr id="10" name="Group 9">
            <a:extLst>
              <a:ext uri="{FF2B5EF4-FFF2-40B4-BE49-F238E27FC236}">
                <a16:creationId xmlns:a16="http://schemas.microsoft.com/office/drawing/2014/main" id="{120DD060-B225-431E-BAF6-44A6651B837C}"/>
              </a:ext>
            </a:extLst>
          </p:cNvPr>
          <p:cNvGrpSpPr/>
          <p:nvPr/>
        </p:nvGrpSpPr>
        <p:grpSpPr>
          <a:xfrm>
            <a:off x="10154090" y="628457"/>
            <a:ext cx="2039359" cy="553998"/>
            <a:chOff x="8963140" y="706263"/>
            <a:chExt cx="1813715" cy="492701"/>
          </a:xfrm>
        </p:grpSpPr>
        <p:sp>
          <p:nvSpPr>
            <p:cNvPr id="11" name="TextBox 10">
              <a:extLst>
                <a:ext uri="{FF2B5EF4-FFF2-40B4-BE49-F238E27FC236}">
                  <a16:creationId xmlns:a16="http://schemas.microsoft.com/office/drawing/2014/main" id="{65E01CBC-3DCF-4CCC-BC71-51BEBC489A87}"/>
                </a:ext>
              </a:extLst>
            </p:cNvPr>
            <p:cNvSpPr txBox="1"/>
            <p:nvPr/>
          </p:nvSpPr>
          <p:spPr>
            <a:xfrm rot="5400000">
              <a:off x="10455371" y="863267"/>
              <a:ext cx="437676" cy="205292"/>
            </a:xfrm>
            <a:prstGeom prst="rect">
              <a:avLst/>
            </a:prstGeom>
            <a:solidFill>
              <a:schemeClr val="accent4"/>
            </a:solidFill>
            <a:ln w="12700">
              <a:solidFill>
                <a:schemeClr val="accent4"/>
              </a:solidFill>
            </a:ln>
          </p:spPr>
          <p:txBody>
            <a:bodyPr wrap="square" lIns="0" tIns="91440" rIns="0" bIns="0" rtlCol="0" anchor="b" anchorCtr="0">
              <a:spAutoFit/>
            </a:bodyPr>
            <a:lstStyle/>
            <a:p>
              <a:pPr algn="ctr"/>
              <a:r>
                <a:rPr lang="en-US" sz="900" b="1">
                  <a:solidFill>
                    <a:schemeClr val="accent6"/>
                  </a:solidFill>
                  <a:latin typeface="URW DIN Cond" panose="00000500000000000000" pitchFamily="50" charset="0"/>
                </a:rPr>
                <a:t>SPEAKER</a:t>
              </a:r>
            </a:p>
          </p:txBody>
        </p:sp>
        <p:sp>
          <p:nvSpPr>
            <p:cNvPr id="12" name="Rectangle 11">
              <a:extLst>
                <a:ext uri="{FF2B5EF4-FFF2-40B4-BE49-F238E27FC236}">
                  <a16:creationId xmlns:a16="http://schemas.microsoft.com/office/drawing/2014/main" id="{A544C4A0-3F0C-43BE-BF95-043BB9DF7E3E}"/>
                </a:ext>
              </a:extLst>
            </p:cNvPr>
            <p:cNvSpPr/>
            <p:nvPr/>
          </p:nvSpPr>
          <p:spPr>
            <a:xfrm>
              <a:off x="8963140" y="706263"/>
              <a:ext cx="1119088" cy="492701"/>
            </a:xfrm>
            <a:prstGeom prst="rect">
              <a:avLst/>
            </a:prstGeom>
          </p:spPr>
          <p:txBody>
            <a:bodyPr wrap="square">
              <a:spAutoFit/>
            </a:bodyPr>
            <a:lstStyle/>
            <a:p>
              <a:pPr algn="r"/>
              <a:r>
                <a:rPr lang="en-US" sz="1000" b="1">
                  <a:solidFill>
                    <a:schemeClr val="bg1"/>
                  </a:solidFill>
                  <a:latin typeface="URW DIN Cond" panose="00000500000000000000" pitchFamily="50" charset="0"/>
                  <a:cs typeface="AECOM Sans XBold" panose="020B0804020202020204" pitchFamily="34" charset="0"/>
                </a:rPr>
                <a:t>Gavin Poindexter</a:t>
              </a:r>
            </a:p>
            <a:p>
              <a:pPr algn="r"/>
              <a:r>
                <a:rPr lang="en-US" sz="1000">
                  <a:solidFill>
                    <a:schemeClr val="bg1"/>
                  </a:solidFill>
                  <a:latin typeface="URW DIN Cond" panose="00000500000000000000" pitchFamily="50" charset="0"/>
                </a:rPr>
                <a:t>Project Implementation Manager</a:t>
              </a:r>
            </a:p>
          </p:txBody>
        </p:sp>
        <p:sp>
          <p:nvSpPr>
            <p:cNvPr id="13" name="Rectangle 12">
              <a:extLst>
                <a:ext uri="{FF2B5EF4-FFF2-40B4-BE49-F238E27FC236}">
                  <a16:creationId xmlns:a16="http://schemas.microsoft.com/office/drawing/2014/main" id="{F7A9611E-3F55-4238-B987-F75DEA3941DC}"/>
                </a:ext>
              </a:extLst>
            </p:cNvPr>
            <p:cNvSpPr/>
            <p:nvPr/>
          </p:nvSpPr>
          <p:spPr>
            <a:xfrm>
              <a:off x="10128219" y="747075"/>
              <a:ext cx="437675" cy="437675"/>
            </a:xfrm>
            <a:prstGeom prst="rect">
              <a:avLst/>
            </a:prstGeom>
            <a:blipFill>
              <a:blip r:embed="rId3"/>
              <a:srcRect/>
              <a:stretch>
                <a:fillRect t="-3125" b="-3125"/>
              </a:stretch>
            </a:bli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4" name="Rectangle 13">
              <a:extLst>
                <a:ext uri="{FF2B5EF4-FFF2-40B4-BE49-F238E27FC236}">
                  <a16:creationId xmlns:a16="http://schemas.microsoft.com/office/drawing/2014/main" id="{9E1F195F-6579-4406-ACBA-226A9911C05A}"/>
                </a:ext>
              </a:extLst>
            </p:cNvPr>
            <p:cNvSpPr/>
            <p:nvPr/>
          </p:nvSpPr>
          <p:spPr>
            <a:xfrm>
              <a:off x="10082553" y="864148"/>
              <a:ext cx="93719" cy="93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sp>
        <p:nvSpPr>
          <p:cNvPr id="6" name="Content Placeholder 5">
            <a:extLst>
              <a:ext uri="{FF2B5EF4-FFF2-40B4-BE49-F238E27FC236}">
                <a16:creationId xmlns:a16="http://schemas.microsoft.com/office/drawing/2014/main" id="{A7DA27D2-F2BE-4C5C-B48B-251C1CC3DEDB}"/>
              </a:ext>
            </a:extLst>
          </p:cNvPr>
          <p:cNvSpPr>
            <a:spLocks noGrp="1"/>
          </p:cNvSpPr>
          <p:nvPr>
            <p:ph sz="quarter" idx="12"/>
          </p:nvPr>
        </p:nvSpPr>
        <p:spPr>
          <a:xfrm>
            <a:off x="4575304" y="2487542"/>
            <a:ext cx="6985376" cy="3564474"/>
          </a:xfrm>
        </p:spPr>
        <p:txBody>
          <a:bodyPr/>
          <a:lstStyle/>
          <a:p>
            <a:r>
              <a:rPr lang="en-US"/>
              <a:t>Develop a vision for the corridor </a:t>
            </a:r>
          </a:p>
          <a:p>
            <a:r>
              <a:rPr lang="en-US"/>
              <a:t>Separate vision into projects with independent utility</a:t>
            </a:r>
          </a:p>
          <a:p>
            <a:r>
              <a:rPr lang="en-US"/>
              <a:t>Separate project elements by potential funding source</a:t>
            </a:r>
          </a:p>
          <a:p>
            <a:r>
              <a:rPr lang="en-US"/>
              <a:t>Identify low hanging fruit and deliver to show success and commitment</a:t>
            </a:r>
          </a:p>
          <a:p>
            <a:endParaRPr lang="en-US"/>
          </a:p>
        </p:txBody>
      </p:sp>
      <p:pic>
        <p:nvPicPr>
          <p:cNvPr id="15" name="Picture 2">
            <a:extLst>
              <a:ext uri="{FF2B5EF4-FFF2-40B4-BE49-F238E27FC236}">
                <a16:creationId xmlns:a16="http://schemas.microsoft.com/office/drawing/2014/main" id="{BDBCEAD6-BAC5-42F4-839A-00888C768C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806" r="3697"/>
          <a:stretch/>
        </p:blipFill>
        <p:spPr bwMode="auto">
          <a:xfrm>
            <a:off x="464503" y="1621299"/>
            <a:ext cx="3063734" cy="471124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a:extLst>
              <a:ext uri="{FF2B5EF4-FFF2-40B4-BE49-F238E27FC236}">
                <a16:creationId xmlns:a16="http://schemas.microsoft.com/office/drawing/2014/main" id="{062378B5-46E5-425F-8572-219A76127932}"/>
              </a:ext>
            </a:extLst>
          </p:cNvPr>
          <p:cNvSpPr/>
          <p:nvPr/>
        </p:nvSpPr>
        <p:spPr>
          <a:xfrm>
            <a:off x="4643305" y="1847495"/>
            <a:ext cx="4256293" cy="461665"/>
          </a:xfrm>
          <a:prstGeom prst="rect">
            <a:avLst/>
          </a:prstGeom>
        </p:spPr>
        <p:txBody>
          <a:bodyPr wrap="none">
            <a:spAutoFit/>
          </a:bodyPr>
          <a:lstStyle/>
          <a:p>
            <a:r>
              <a:rPr lang="en-US" sz="2400">
                <a:solidFill>
                  <a:schemeClr val="bg1"/>
                </a:solidFill>
                <a:latin typeface="AECOM Sans XBold" panose="020B0804020202020204" pitchFamily="34" charset="0"/>
                <a:cs typeface="AECOM Sans XBold" panose="020B0804020202020204" pitchFamily="34" charset="0"/>
              </a:rPr>
              <a:t>Red Line BRT in Twin Cities</a:t>
            </a:r>
          </a:p>
        </p:txBody>
      </p:sp>
      <p:sp>
        <p:nvSpPr>
          <p:cNvPr id="18" name="Rectangle 17">
            <a:extLst>
              <a:ext uri="{FF2B5EF4-FFF2-40B4-BE49-F238E27FC236}">
                <a16:creationId xmlns:a16="http://schemas.microsoft.com/office/drawing/2014/main" id="{5203DC34-F95F-4E5E-80C2-0B3F67FF13E3}"/>
              </a:ext>
            </a:extLst>
          </p:cNvPr>
          <p:cNvSpPr/>
          <p:nvPr/>
        </p:nvSpPr>
        <p:spPr>
          <a:xfrm>
            <a:off x="4653938" y="1541471"/>
            <a:ext cx="2833020" cy="338554"/>
          </a:xfrm>
          <a:prstGeom prst="rect">
            <a:avLst/>
          </a:prstGeom>
        </p:spPr>
        <p:txBody>
          <a:bodyPr wrap="none">
            <a:spAutoFit/>
          </a:bodyPr>
          <a:lstStyle/>
          <a:p>
            <a:r>
              <a:rPr lang="en-US" sz="1600">
                <a:solidFill>
                  <a:schemeClr val="accent3"/>
                </a:solidFill>
                <a:latin typeface="URW DIN Cond" panose="00000500000000000000" pitchFamily="50" charset="0"/>
                <a:cs typeface="AECOM Sans XBold" panose="020B0804020202020204" pitchFamily="34" charset="0"/>
              </a:rPr>
              <a:t>PROJECT EXAMPLE — LESSONS LEARNED</a:t>
            </a:r>
          </a:p>
        </p:txBody>
      </p:sp>
      <p:sp>
        <p:nvSpPr>
          <p:cNvPr id="17" name="TextBox 16">
            <a:extLst>
              <a:ext uri="{FF2B5EF4-FFF2-40B4-BE49-F238E27FC236}">
                <a16:creationId xmlns:a16="http://schemas.microsoft.com/office/drawing/2014/main" id="{490A1667-879F-4F92-9569-56B8801FAC65}"/>
              </a:ext>
            </a:extLst>
          </p:cNvPr>
          <p:cNvSpPr txBox="1"/>
          <p:nvPr/>
        </p:nvSpPr>
        <p:spPr>
          <a:xfrm>
            <a:off x="11841018" y="6604000"/>
            <a:ext cx="350982" cy="230832"/>
          </a:xfrm>
          <a:prstGeom prst="rect">
            <a:avLst/>
          </a:prstGeom>
          <a:noFill/>
        </p:spPr>
        <p:txBody>
          <a:bodyPr wrap="square" rtlCol="0">
            <a:spAutoFit/>
          </a:bodyPr>
          <a:lstStyle/>
          <a:p>
            <a:pPr algn="r"/>
            <a:fld id="{2F1A365D-142C-4E94-BFF5-EF4981D38585}" type="slidenum">
              <a:rPr lang="en-US" sz="900" b="1" smtClean="0">
                <a:solidFill>
                  <a:schemeClr val="bg1"/>
                </a:solidFill>
              </a:rPr>
              <a:pPr algn="r"/>
              <a:t>25</a:t>
            </a:fld>
            <a:endParaRPr lang="en-US" sz="900" b="1">
              <a:solidFill>
                <a:schemeClr val="bg1"/>
              </a:solidFill>
            </a:endParaRPr>
          </a:p>
        </p:txBody>
      </p:sp>
    </p:spTree>
    <p:extLst>
      <p:ext uri="{BB962C8B-B14F-4D97-AF65-F5344CB8AC3E}">
        <p14:creationId xmlns:p14="http://schemas.microsoft.com/office/powerpoint/2010/main" val="37046555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892E86-CAA2-4C03-AAE7-AE4E95251C91}"/>
              </a:ext>
            </a:extLst>
          </p:cNvPr>
          <p:cNvSpPr/>
          <p:nvPr/>
        </p:nvSpPr>
        <p:spPr>
          <a:xfrm>
            <a:off x="0" y="1382233"/>
            <a:ext cx="12192000" cy="5475767"/>
          </a:xfrm>
          <a:prstGeom prst="rect">
            <a:avLst/>
          </a:prstGeom>
          <a:blipFill>
            <a:blip r:embed="rId2"/>
            <a:srcRect/>
            <a:stretch>
              <a:fillRect t="-2176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A612EB39-638E-46B3-A30A-31C36FED2474}"/>
              </a:ext>
            </a:extLst>
          </p:cNvPr>
          <p:cNvSpPr>
            <a:spLocks noGrp="1"/>
          </p:cNvSpPr>
          <p:nvPr>
            <p:ph type="title"/>
          </p:nvPr>
        </p:nvSpPr>
        <p:spPr/>
        <p:txBody>
          <a:bodyPr/>
          <a:lstStyle/>
          <a:p>
            <a:r>
              <a:rPr lang="en-US"/>
              <a:t>Red Line BRT –</a:t>
            </a:r>
            <a:r>
              <a:rPr lang="en-US" b="0"/>
              <a:t> Implementation Strategy </a:t>
            </a:r>
          </a:p>
        </p:txBody>
      </p:sp>
      <p:sp>
        <p:nvSpPr>
          <p:cNvPr id="3" name="Content Placeholder 2">
            <a:extLst>
              <a:ext uri="{FF2B5EF4-FFF2-40B4-BE49-F238E27FC236}">
                <a16:creationId xmlns:a16="http://schemas.microsoft.com/office/drawing/2014/main" id="{77FC94CA-83AC-4D99-BF6A-1071B62B71FC}"/>
              </a:ext>
            </a:extLst>
          </p:cNvPr>
          <p:cNvSpPr>
            <a:spLocks noGrp="1"/>
          </p:cNvSpPr>
          <p:nvPr>
            <p:ph sz="quarter" idx="12"/>
          </p:nvPr>
        </p:nvSpPr>
        <p:spPr>
          <a:xfrm>
            <a:off x="457200" y="1584248"/>
            <a:ext cx="5484359" cy="4189155"/>
          </a:xfrm>
        </p:spPr>
        <p:txBody>
          <a:bodyPr/>
          <a:lstStyle/>
          <a:p>
            <a:pPr marL="0" indent="0">
              <a:buNone/>
            </a:pPr>
            <a:r>
              <a:rPr lang="en-US" b="1">
                <a:latin typeface="AECOM Sans XBold" panose="020B0804020202020204" pitchFamily="34" charset="0"/>
                <a:cs typeface="AECOM Sans XBold" panose="020B0804020202020204" pitchFamily="34" charset="0"/>
              </a:rPr>
              <a:t>Designing for Growth</a:t>
            </a:r>
          </a:p>
        </p:txBody>
      </p:sp>
      <p:grpSp>
        <p:nvGrpSpPr>
          <p:cNvPr id="33" name="Group 32">
            <a:extLst>
              <a:ext uri="{FF2B5EF4-FFF2-40B4-BE49-F238E27FC236}">
                <a16:creationId xmlns:a16="http://schemas.microsoft.com/office/drawing/2014/main" id="{B675B0AA-50C7-4C8B-B8C6-1B31D97B3A44}"/>
              </a:ext>
            </a:extLst>
          </p:cNvPr>
          <p:cNvGrpSpPr/>
          <p:nvPr/>
        </p:nvGrpSpPr>
        <p:grpSpPr>
          <a:xfrm>
            <a:off x="10154090" y="628457"/>
            <a:ext cx="2039359" cy="553998"/>
            <a:chOff x="8963140" y="706263"/>
            <a:chExt cx="1813715" cy="492701"/>
          </a:xfrm>
        </p:grpSpPr>
        <p:sp>
          <p:nvSpPr>
            <p:cNvPr id="34" name="TextBox 33">
              <a:extLst>
                <a:ext uri="{FF2B5EF4-FFF2-40B4-BE49-F238E27FC236}">
                  <a16:creationId xmlns:a16="http://schemas.microsoft.com/office/drawing/2014/main" id="{F0B3453F-A273-4F66-AA55-6566842FC3E1}"/>
                </a:ext>
              </a:extLst>
            </p:cNvPr>
            <p:cNvSpPr txBox="1"/>
            <p:nvPr/>
          </p:nvSpPr>
          <p:spPr>
            <a:xfrm rot="5400000">
              <a:off x="10455371" y="863267"/>
              <a:ext cx="437676" cy="205292"/>
            </a:xfrm>
            <a:prstGeom prst="rect">
              <a:avLst/>
            </a:prstGeom>
            <a:solidFill>
              <a:schemeClr val="accent4"/>
            </a:solidFill>
            <a:ln w="12700">
              <a:solidFill>
                <a:schemeClr val="accent4"/>
              </a:solidFill>
            </a:ln>
          </p:spPr>
          <p:txBody>
            <a:bodyPr wrap="square" lIns="0" tIns="91440" rIns="0" bIns="0" rtlCol="0" anchor="b" anchorCtr="0">
              <a:spAutoFit/>
            </a:bodyPr>
            <a:lstStyle/>
            <a:p>
              <a:pPr algn="ctr"/>
              <a:r>
                <a:rPr lang="en-US" sz="900" b="1">
                  <a:solidFill>
                    <a:schemeClr val="accent6"/>
                  </a:solidFill>
                  <a:latin typeface="URW DIN Cond" panose="00000500000000000000" pitchFamily="50" charset="0"/>
                </a:rPr>
                <a:t>SPEAKER</a:t>
              </a:r>
            </a:p>
          </p:txBody>
        </p:sp>
        <p:sp>
          <p:nvSpPr>
            <p:cNvPr id="35" name="Rectangle 34">
              <a:extLst>
                <a:ext uri="{FF2B5EF4-FFF2-40B4-BE49-F238E27FC236}">
                  <a16:creationId xmlns:a16="http://schemas.microsoft.com/office/drawing/2014/main" id="{97A1BB78-BB1B-4496-A21C-DACC35C82346}"/>
                </a:ext>
              </a:extLst>
            </p:cNvPr>
            <p:cNvSpPr/>
            <p:nvPr/>
          </p:nvSpPr>
          <p:spPr>
            <a:xfrm>
              <a:off x="8963140" y="706263"/>
              <a:ext cx="1119088" cy="492701"/>
            </a:xfrm>
            <a:prstGeom prst="rect">
              <a:avLst/>
            </a:prstGeom>
          </p:spPr>
          <p:txBody>
            <a:bodyPr wrap="square">
              <a:spAutoFit/>
            </a:bodyPr>
            <a:lstStyle/>
            <a:p>
              <a:pPr algn="r"/>
              <a:r>
                <a:rPr lang="en-US" sz="1000" b="1">
                  <a:solidFill>
                    <a:schemeClr val="bg1"/>
                  </a:solidFill>
                  <a:latin typeface="URW DIN Cond" panose="00000500000000000000" pitchFamily="50" charset="0"/>
                  <a:cs typeface="AECOM Sans XBold" panose="020B0804020202020204" pitchFamily="34" charset="0"/>
                </a:rPr>
                <a:t>Gavin Poindexter</a:t>
              </a:r>
            </a:p>
            <a:p>
              <a:pPr algn="r"/>
              <a:r>
                <a:rPr lang="en-US" sz="1000">
                  <a:solidFill>
                    <a:schemeClr val="bg1"/>
                  </a:solidFill>
                  <a:latin typeface="URW DIN Cond" panose="00000500000000000000" pitchFamily="50" charset="0"/>
                </a:rPr>
                <a:t>Project Implementation Manager</a:t>
              </a:r>
            </a:p>
          </p:txBody>
        </p:sp>
        <p:sp>
          <p:nvSpPr>
            <p:cNvPr id="36" name="Rectangle 35">
              <a:extLst>
                <a:ext uri="{FF2B5EF4-FFF2-40B4-BE49-F238E27FC236}">
                  <a16:creationId xmlns:a16="http://schemas.microsoft.com/office/drawing/2014/main" id="{4E7BAD59-16FA-4E13-97BD-3DC39943FCC9}"/>
                </a:ext>
              </a:extLst>
            </p:cNvPr>
            <p:cNvSpPr/>
            <p:nvPr/>
          </p:nvSpPr>
          <p:spPr>
            <a:xfrm>
              <a:off x="10128219" y="747075"/>
              <a:ext cx="437675" cy="437675"/>
            </a:xfrm>
            <a:prstGeom prst="rect">
              <a:avLst/>
            </a:prstGeom>
            <a:blipFill>
              <a:blip r:embed="rId3"/>
              <a:srcRect/>
              <a:stretch>
                <a:fillRect t="-3125" b="-3125"/>
              </a:stretch>
            </a:bli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37" name="Rectangle 36">
              <a:extLst>
                <a:ext uri="{FF2B5EF4-FFF2-40B4-BE49-F238E27FC236}">
                  <a16:creationId xmlns:a16="http://schemas.microsoft.com/office/drawing/2014/main" id="{569132F9-CE3C-4E91-8C2A-31779569CB6C}"/>
                </a:ext>
              </a:extLst>
            </p:cNvPr>
            <p:cNvSpPr/>
            <p:nvPr/>
          </p:nvSpPr>
          <p:spPr>
            <a:xfrm>
              <a:off x="10082553" y="864148"/>
              <a:ext cx="93719" cy="93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sp>
        <p:nvSpPr>
          <p:cNvPr id="10" name="TextBox 9">
            <a:extLst>
              <a:ext uri="{FF2B5EF4-FFF2-40B4-BE49-F238E27FC236}">
                <a16:creationId xmlns:a16="http://schemas.microsoft.com/office/drawing/2014/main" id="{07FD3798-3B74-4215-A317-8556C8ADEA5C}"/>
              </a:ext>
            </a:extLst>
          </p:cNvPr>
          <p:cNvSpPr txBox="1"/>
          <p:nvPr/>
        </p:nvSpPr>
        <p:spPr>
          <a:xfrm>
            <a:off x="11841018" y="6604000"/>
            <a:ext cx="350982" cy="230832"/>
          </a:xfrm>
          <a:prstGeom prst="rect">
            <a:avLst/>
          </a:prstGeom>
          <a:noFill/>
        </p:spPr>
        <p:txBody>
          <a:bodyPr wrap="square" rtlCol="0">
            <a:spAutoFit/>
          </a:bodyPr>
          <a:lstStyle/>
          <a:p>
            <a:pPr algn="r"/>
            <a:fld id="{2F1A365D-142C-4E94-BFF5-EF4981D38585}" type="slidenum">
              <a:rPr lang="en-US" sz="900" b="1" smtClean="0">
                <a:solidFill>
                  <a:schemeClr val="bg1"/>
                </a:solidFill>
              </a:rPr>
              <a:pPr algn="r"/>
              <a:t>26</a:t>
            </a:fld>
            <a:endParaRPr lang="en-US" sz="900" b="1">
              <a:solidFill>
                <a:schemeClr val="bg1"/>
              </a:solidFill>
            </a:endParaRPr>
          </a:p>
        </p:txBody>
      </p:sp>
    </p:spTree>
    <p:extLst>
      <p:ext uri="{BB962C8B-B14F-4D97-AF65-F5344CB8AC3E}">
        <p14:creationId xmlns:p14="http://schemas.microsoft.com/office/powerpoint/2010/main" val="38279963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outdoor, building, track, dirt&#10;&#10;Description automatically generated">
            <a:extLst>
              <a:ext uri="{FF2B5EF4-FFF2-40B4-BE49-F238E27FC236}">
                <a16:creationId xmlns:a16="http://schemas.microsoft.com/office/drawing/2014/main" id="{CD2D1F8E-EA53-4A7A-A586-BA6B8F7325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3129510"/>
            <a:ext cx="9906000" cy="3552151"/>
          </a:xfrm>
          <a:prstGeom prst="rect">
            <a:avLst/>
          </a:prstGeom>
        </p:spPr>
      </p:pic>
      <p:sp>
        <p:nvSpPr>
          <p:cNvPr id="13" name="Title 1">
            <a:extLst>
              <a:ext uri="{FF2B5EF4-FFF2-40B4-BE49-F238E27FC236}">
                <a16:creationId xmlns:a16="http://schemas.microsoft.com/office/drawing/2014/main" id="{A612EB39-638E-46B3-A30A-31C36FED2474}"/>
              </a:ext>
            </a:extLst>
          </p:cNvPr>
          <p:cNvSpPr>
            <a:spLocks noGrp="1"/>
          </p:cNvSpPr>
          <p:nvPr>
            <p:ph type="title"/>
          </p:nvPr>
        </p:nvSpPr>
        <p:spPr/>
        <p:txBody>
          <a:bodyPr/>
          <a:lstStyle/>
          <a:p>
            <a:r>
              <a:rPr lang="en-US"/>
              <a:t>Red Line BRT -</a:t>
            </a:r>
            <a:r>
              <a:rPr lang="en-US" b="0"/>
              <a:t> Implementation Strategy </a:t>
            </a:r>
            <a:endParaRPr lang="en-US"/>
          </a:p>
        </p:txBody>
      </p:sp>
      <p:sp>
        <p:nvSpPr>
          <p:cNvPr id="3" name="Content Placeholder 2">
            <a:extLst>
              <a:ext uri="{FF2B5EF4-FFF2-40B4-BE49-F238E27FC236}">
                <a16:creationId xmlns:a16="http://schemas.microsoft.com/office/drawing/2014/main" id="{77FC94CA-83AC-4D99-BF6A-1071B62B71FC}"/>
              </a:ext>
            </a:extLst>
          </p:cNvPr>
          <p:cNvSpPr>
            <a:spLocks noGrp="1"/>
          </p:cNvSpPr>
          <p:nvPr>
            <p:ph sz="quarter" idx="12"/>
          </p:nvPr>
        </p:nvSpPr>
        <p:spPr>
          <a:xfrm>
            <a:off x="457200" y="1584248"/>
            <a:ext cx="5484359" cy="4189155"/>
          </a:xfrm>
        </p:spPr>
        <p:txBody>
          <a:bodyPr/>
          <a:lstStyle/>
          <a:p>
            <a:pPr marL="0" indent="0">
              <a:buNone/>
            </a:pPr>
            <a:r>
              <a:rPr lang="en-US" b="1">
                <a:latin typeface="AECOM Sans XBold" panose="020B0804020202020204" pitchFamily="34" charset="0"/>
                <a:cs typeface="AECOM Sans XBold" panose="020B0804020202020204" pitchFamily="34" charset="0"/>
              </a:rPr>
              <a:t>Growing system as demand increases</a:t>
            </a:r>
          </a:p>
          <a:p>
            <a:pPr marL="0" indent="0">
              <a:buNone/>
            </a:pPr>
            <a:endParaRPr lang="en-US" b="1">
              <a:latin typeface="AECOM Sans XBold" panose="020B0804020202020204" pitchFamily="34" charset="0"/>
              <a:cs typeface="AECOM Sans XBold" panose="020B0804020202020204" pitchFamily="34" charset="0"/>
            </a:endParaRPr>
          </a:p>
          <a:p>
            <a:pPr marL="0" indent="0">
              <a:buNone/>
            </a:pPr>
            <a:r>
              <a:rPr lang="en-US" b="1">
                <a:latin typeface="AECOM Sans XBold" panose="020B0804020202020204" pitchFamily="34" charset="0"/>
                <a:cs typeface="AECOM Sans XBold" panose="020B0804020202020204" pitchFamily="34" charset="0"/>
              </a:rPr>
              <a:t>Integrated into their environment</a:t>
            </a:r>
          </a:p>
          <a:p>
            <a:endParaRPr lang="en-US"/>
          </a:p>
        </p:txBody>
      </p:sp>
      <p:grpSp>
        <p:nvGrpSpPr>
          <p:cNvPr id="33" name="Group 32">
            <a:extLst>
              <a:ext uri="{FF2B5EF4-FFF2-40B4-BE49-F238E27FC236}">
                <a16:creationId xmlns:a16="http://schemas.microsoft.com/office/drawing/2014/main" id="{B675B0AA-50C7-4C8B-B8C6-1B31D97B3A44}"/>
              </a:ext>
            </a:extLst>
          </p:cNvPr>
          <p:cNvGrpSpPr/>
          <p:nvPr/>
        </p:nvGrpSpPr>
        <p:grpSpPr>
          <a:xfrm>
            <a:off x="10154090" y="628457"/>
            <a:ext cx="2039359" cy="553998"/>
            <a:chOff x="8963140" y="706263"/>
            <a:chExt cx="1813715" cy="492701"/>
          </a:xfrm>
        </p:grpSpPr>
        <p:sp>
          <p:nvSpPr>
            <p:cNvPr id="34" name="TextBox 33">
              <a:extLst>
                <a:ext uri="{FF2B5EF4-FFF2-40B4-BE49-F238E27FC236}">
                  <a16:creationId xmlns:a16="http://schemas.microsoft.com/office/drawing/2014/main" id="{F0B3453F-A273-4F66-AA55-6566842FC3E1}"/>
                </a:ext>
              </a:extLst>
            </p:cNvPr>
            <p:cNvSpPr txBox="1"/>
            <p:nvPr/>
          </p:nvSpPr>
          <p:spPr>
            <a:xfrm rot="5400000">
              <a:off x="10455371" y="863267"/>
              <a:ext cx="437676" cy="205292"/>
            </a:xfrm>
            <a:prstGeom prst="rect">
              <a:avLst/>
            </a:prstGeom>
            <a:solidFill>
              <a:schemeClr val="accent4"/>
            </a:solidFill>
            <a:ln w="12700">
              <a:solidFill>
                <a:schemeClr val="accent4"/>
              </a:solidFill>
            </a:ln>
          </p:spPr>
          <p:txBody>
            <a:bodyPr wrap="square" lIns="0" tIns="91440" rIns="0" bIns="0" rtlCol="0" anchor="b" anchorCtr="0">
              <a:spAutoFit/>
            </a:bodyPr>
            <a:lstStyle/>
            <a:p>
              <a:pPr algn="ctr"/>
              <a:r>
                <a:rPr lang="en-US" sz="900" b="1">
                  <a:solidFill>
                    <a:schemeClr val="accent6"/>
                  </a:solidFill>
                  <a:latin typeface="URW DIN Cond" panose="00000500000000000000" pitchFamily="50" charset="0"/>
                </a:rPr>
                <a:t>SPEAKER</a:t>
              </a:r>
            </a:p>
          </p:txBody>
        </p:sp>
        <p:sp>
          <p:nvSpPr>
            <p:cNvPr id="35" name="Rectangle 34">
              <a:extLst>
                <a:ext uri="{FF2B5EF4-FFF2-40B4-BE49-F238E27FC236}">
                  <a16:creationId xmlns:a16="http://schemas.microsoft.com/office/drawing/2014/main" id="{97A1BB78-BB1B-4496-A21C-DACC35C82346}"/>
                </a:ext>
              </a:extLst>
            </p:cNvPr>
            <p:cNvSpPr/>
            <p:nvPr/>
          </p:nvSpPr>
          <p:spPr>
            <a:xfrm>
              <a:off x="8963140" y="706263"/>
              <a:ext cx="1119088" cy="492701"/>
            </a:xfrm>
            <a:prstGeom prst="rect">
              <a:avLst/>
            </a:prstGeom>
          </p:spPr>
          <p:txBody>
            <a:bodyPr wrap="square">
              <a:spAutoFit/>
            </a:bodyPr>
            <a:lstStyle/>
            <a:p>
              <a:pPr algn="r"/>
              <a:r>
                <a:rPr lang="en-US" sz="1000" b="1">
                  <a:solidFill>
                    <a:schemeClr val="bg1"/>
                  </a:solidFill>
                  <a:latin typeface="URW DIN Cond" panose="00000500000000000000" pitchFamily="50" charset="0"/>
                  <a:cs typeface="AECOM Sans XBold" panose="020B0804020202020204" pitchFamily="34" charset="0"/>
                </a:rPr>
                <a:t>Gavin Poindexter</a:t>
              </a:r>
            </a:p>
            <a:p>
              <a:pPr algn="r"/>
              <a:r>
                <a:rPr lang="en-US" sz="1000">
                  <a:solidFill>
                    <a:schemeClr val="bg1"/>
                  </a:solidFill>
                  <a:latin typeface="URW DIN Cond" panose="00000500000000000000" pitchFamily="50" charset="0"/>
                </a:rPr>
                <a:t>Project Implementation Manager</a:t>
              </a:r>
            </a:p>
          </p:txBody>
        </p:sp>
        <p:sp>
          <p:nvSpPr>
            <p:cNvPr id="36" name="Rectangle 35">
              <a:extLst>
                <a:ext uri="{FF2B5EF4-FFF2-40B4-BE49-F238E27FC236}">
                  <a16:creationId xmlns:a16="http://schemas.microsoft.com/office/drawing/2014/main" id="{4E7BAD59-16FA-4E13-97BD-3DC39943FCC9}"/>
                </a:ext>
              </a:extLst>
            </p:cNvPr>
            <p:cNvSpPr/>
            <p:nvPr/>
          </p:nvSpPr>
          <p:spPr>
            <a:xfrm>
              <a:off x="10128219" y="747075"/>
              <a:ext cx="437675" cy="437675"/>
            </a:xfrm>
            <a:prstGeom prst="rect">
              <a:avLst/>
            </a:prstGeom>
            <a:blipFill>
              <a:blip r:embed="rId3"/>
              <a:srcRect/>
              <a:stretch>
                <a:fillRect t="-3125" b="-3125"/>
              </a:stretch>
            </a:bli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37" name="Rectangle 36">
              <a:extLst>
                <a:ext uri="{FF2B5EF4-FFF2-40B4-BE49-F238E27FC236}">
                  <a16:creationId xmlns:a16="http://schemas.microsoft.com/office/drawing/2014/main" id="{569132F9-CE3C-4E91-8C2A-31779569CB6C}"/>
                </a:ext>
              </a:extLst>
            </p:cNvPr>
            <p:cNvSpPr/>
            <p:nvPr/>
          </p:nvSpPr>
          <p:spPr>
            <a:xfrm>
              <a:off x="10082553" y="864148"/>
              <a:ext cx="93719" cy="93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sp>
        <p:nvSpPr>
          <p:cNvPr id="14" name="TextBox 13">
            <a:extLst>
              <a:ext uri="{FF2B5EF4-FFF2-40B4-BE49-F238E27FC236}">
                <a16:creationId xmlns:a16="http://schemas.microsoft.com/office/drawing/2014/main" id="{09AB54E9-7C2C-459D-AC29-F8B057689181}"/>
              </a:ext>
            </a:extLst>
          </p:cNvPr>
          <p:cNvSpPr txBox="1"/>
          <p:nvPr/>
        </p:nvSpPr>
        <p:spPr>
          <a:xfrm>
            <a:off x="11841018" y="6604000"/>
            <a:ext cx="350982" cy="230832"/>
          </a:xfrm>
          <a:prstGeom prst="rect">
            <a:avLst/>
          </a:prstGeom>
          <a:noFill/>
        </p:spPr>
        <p:txBody>
          <a:bodyPr wrap="square" rtlCol="0">
            <a:spAutoFit/>
          </a:bodyPr>
          <a:lstStyle/>
          <a:p>
            <a:pPr algn="r"/>
            <a:fld id="{2F1A365D-142C-4E94-BFF5-EF4981D38585}" type="slidenum">
              <a:rPr lang="en-US" sz="900" b="1" smtClean="0">
                <a:solidFill>
                  <a:schemeClr val="accent4"/>
                </a:solidFill>
              </a:rPr>
              <a:pPr algn="r"/>
              <a:t>27</a:t>
            </a:fld>
            <a:endParaRPr lang="en-US" sz="900" b="1">
              <a:solidFill>
                <a:schemeClr val="accent4"/>
              </a:solidFill>
            </a:endParaRPr>
          </a:p>
        </p:txBody>
      </p:sp>
      <p:pic>
        <p:nvPicPr>
          <p:cNvPr id="15" name="Picture 14">
            <a:extLst>
              <a:ext uri="{FF2B5EF4-FFF2-40B4-BE49-F238E27FC236}">
                <a16:creationId xmlns:a16="http://schemas.microsoft.com/office/drawing/2014/main" id="{11FC0227-D45D-4BCE-BC21-57BA4709A635}"/>
              </a:ext>
            </a:extLst>
          </p:cNvPr>
          <p:cNvPicPr>
            <a:picLocks noChangeAspect="1"/>
          </p:cNvPicPr>
          <p:nvPr/>
        </p:nvPicPr>
        <p:blipFill rotWithShape="1">
          <a:blip r:embed="rId4"/>
          <a:srcRect r="10746"/>
          <a:stretch/>
        </p:blipFill>
        <p:spPr>
          <a:xfrm>
            <a:off x="6544615" y="1605786"/>
            <a:ext cx="5491513" cy="1884917"/>
          </a:xfrm>
          <a:prstGeom prst="rect">
            <a:avLst/>
          </a:prstGeom>
        </p:spPr>
      </p:pic>
    </p:spTree>
    <p:extLst>
      <p:ext uri="{BB962C8B-B14F-4D97-AF65-F5344CB8AC3E}">
        <p14:creationId xmlns:p14="http://schemas.microsoft.com/office/powerpoint/2010/main" val="34713655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BBC7B27-B791-4C1D-B093-4391612C62A6}"/>
              </a:ext>
            </a:extLst>
          </p:cNvPr>
          <p:cNvSpPr/>
          <p:nvPr/>
        </p:nvSpPr>
        <p:spPr>
          <a:xfrm>
            <a:off x="0" y="1413511"/>
            <a:ext cx="12191998" cy="1934675"/>
          </a:xfrm>
          <a:prstGeom prst="rect">
            <a:avLst/>
          </a:prstGeom>
          <a:blipFill>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90C1365-D4AD-435C-AB16-96C0E3E55134}"/>
              </a:ext>
            </a:extLst>
          </p:cNvPr>
          <p:cNvSpPr/>
          <p:nvPr/>
        </p:nvSpPr>
        <p:spPr>
          <a:xfrm>
            <a:off x="0" y="1413511"/>
            <a:ext cx="12191997" cy="1934675"/>
          </a:xfrm>
          <a:prstGeom prst="rect">
            <a:avLst/>
          </a:prstGeom>
          <a:gradFill flip="none" rotWithShape="1">
            <a:gsLst>
              <a:gs pos="0">
                <a:schemeClr val="bg2">
                  <a:lumMod val="65000"/>
                  <a:alpha val="75000"/>
                </a:schemeClr>
              </a:gs>
              <a:gs pos="100000">
                <a:schemeClr val="bg2">
                  <a:lumMod val="6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3E7AD3CE-7C8E-4200-B9E2-0971EF2EF9E3}"/>
              </a:ext>
            </a:extLst>
          </p:cNvPr>
          <p:cNvSpPr/>
          <p:nvPr/>
        </p:nvSpPr>
        <p:spPr>
          <a:xfrm>
            <a:off x="7837461" y="2453803"/>
            <a:ext cx="3948718" cy="3948718"/>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698B19E-2D68-4DF4-9285-D4C9D0836DE9}"/>
              </a:ext>
            </a:extLst>
          </p:cNvPr>
          <p:cNvSpPr/>
          <p:nvPr/>
        </p:nvSpPr>
        <p:spPr>
          <a:xfrm>
            <a:off x="2524209" y="2240278"/>
            <a:ext cx="2380887" cy="23808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ADBB6373-DE93-404A-8297-58E9AF78E060}"/>
              </a:ext>
            </a:extLst>
          </p:cNvPr>
          <p:cNvSpPr/>
          <p:nvPr/>
        </p:nvSpPr>
        <p:spPr>
          <a:xfrm>
            <a:off x="4916998" y="2240278"/>
            <a:ext cx="2380887" cy="23808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2A872F74-8614-424C-B522-5444E68F3A5D}"/>
              </a:ext>
            </a:extLst>
          </p:cNvPr>
          <p:cNvSpPr/>
          <p:nvPr/>
        </p:nvSpPr>
        <p:spPr>
          <a:xfrm>
            <a:off x="131420" y="2240278"/>
            <a:ext cx="2380887" cy="23808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C68EA5-B67B-44A3-94E5-1C5A3D4BE637}"/>
              </a:ext>
            </a:extLst>
          </p:cNvPr>
          <p:cNvSpPr>
            <a:spLocks noGrp="1"/>
          </p:cNvSpPr>
          <p:nvPr>
            <p:ph type="title"/>
          </p:nvPr>
        </p:nvSpPr>
        <p:spPr/>
        <p:txBody>
          <a:bodyPr/>
          <a:lstStyle/>
          <a:p>
            <a:r>
              <a:rPr lang="en-US"/>
              <a:t>Implementation Strategy – </a:t>
            </a:r>
            <a:r>
              <a:rPr lang="en-US" b="0"/>
              <a:t>Funding Sources</a:t>
            </a:r>
          </a:p>
        </p:txBody>
      </p:sp>
      <p:graphicFrame>
        <p:nvGraphicFramePr>
          <p:cNvPr id="6" name="Chart 5">
            <a:extLst>
              <a:ext uri="{FF2B5EF4-FFF2-40B4-BE49-F238E27FC236}">
                <a16:creationId xmlns:a16="http://schemas.microsoft.com/office/drawing/2014/main" id="{8B365BA6-C0E5-4C0A-AA97-58D975308661}"/>
              </a:ext>
            </a:extLst>
          </p:cNvPr>
          <p:cNvGraphicFramePr/>
          <p:nvPr/>
        </p:nvGraphicFramePr>
        <p:xfrm>
          <a:off x="6728359" y="1990165"/>
          <a:ext cx="6177149" cy="4470286"/>
        </p:xfrm>
        <a:graphic>
          <a:graphicData uri="http://schemas.openxmlformats.org/drawingml/2006/chart">
            <c:chart xmlns:c="http://schemas.openxmlformats.org/drawingml/2006/chart" xmlns:r="http://schemas.openxmlformats.org/officeDocument/2006/relationships" r:id="rId3"/>
          </a:graphicData>
        </a:graphic>
      </p:graphicFrame>
      <p:sp>
        <p:nvSpPr>
          <p:cNvPr id="5" name="Content Placeholder 4">
            <a:extLst>
              <a:ext uri="{FF2B5EF4-FFF2-40B4-BE49-F238E27FC236}">
                <a16:creationId xmlns:a16="http://schemas.microsoft.com/office/drawing/2014/main" id="{B08C6B31-4822-4E39-823E-56817FF65806}"/>
              </a:ext>
            </a:extLst>
          </p:cNvPr>
          <p:cNvSpPr>
            <a:spLocks noGrp="1"/>
          </p:cNvSpPr>
          <p:nvPr>
            <p:ph sz="quarter" idx="12"/>
          </p:nvPr>
        </p:nvSpPr>
        <p:spPr>
          <a:xfrm>
            <a:off x="389218" y="4049369"/>
            <a:ext cx="1905856" cy="2250271"/>
          </a:xfrm>
        </p:spPr>
        <p:txBody>
          <a:bodyPr/>
          <a:lstStyle/>
          <a:p>
            <a:r>
              <a:rPr lang="en-US" sz="1600"/>
              <a:t>Discretionary </a:t>
            </a:r>
            <a:br>
              <a:rPr lang="en-US" sz="1600"/>
            </a:br>
            <a:r>
              <a:rPr lang="en-US" sz="1600"/>
              <a:t>(e.g. Small Starts, BUILD, Buses and Bus Facilities) </a:t>
            </a:r>
          </a:p>
          <a:p>
            <a:r>
              <a:rPr lang="en-US" sz="1600">
                <a:latin typeface="+mn-lt"/>
              </a:rPr>
              <a:t>Formula (e.g. FTA and FHWA formula funds) </a:t>
            </a:r>
          </a:p>
          <a:p>
            <a:pPr marL="0" indent="0">
              <a:buNone/>
            </a:pPr>
            <a:endParaRPr lang="en-US"/>
          </a:p>
        </p:txBody>
      </p:sp>
      <p:grpSp>
        <p:nvGrpSpPr>
          <p:cNvPr id="7" name="Group 6">
            <a:extLst>
              <a:ext uri="{FF2B5EF4-FFF2-40B4-BE49-F238E27FC236}">
                <a16:creationId xmlns:a16="http://schemas.microsoft.com/office/drawing/2014/main" id="{BCA6EE5F-8BC5-4D53-A1C3-F8F650513715}"/>
              </a:ext>
            </a:extLst>
          </p:cNvPr>
          <p:cNvGrpSpPr/>
          <p:nvPr/>
        </p:nvGrpSpPr>
        <p:grpSpPr>
          <a:xfrm>
            <a:off x="10154090" y="628457"/>
            <a:ext cx="2039359" cy="553998"/>
            <a:chOff x="8963140" y="706263"/>
            <a:chExt cx="1813715" cy="492701"/>
          </a:xfrm>
        </p:grpSpPr>
        <p:sp>
          <p:nvSpPr>
            <p:cNvPr id="8" name="TextBox 7">
              <a:extLst>
                <a:ext uri="{FF2B5EF4-FFF2-40B4-BE49-F238E27FC236}">
                  <a16:creationId xmlns:a16="http://schemas.microsoft.com/office/drawing/2014/main" id="{726B811A-4CFE-4786-98CD-039962985443}"/>
                </a:ext>
              </a:extLst>
            </p:cNvPr>
            <p:cNvSpPr txBox="1"/>
            <p:nvPr/>
          </p:nvSpPr>
          <p:spPr>
            <a:xfrm rot="5400000">
              <a:off x="10455371" y="863267"/>
              <a:ext cx="437676" cy="205292"/>
            </a:xfrm>
            <a:prstGeom prst="rect">
              <a:avLst/>
            </a:prstGeom>
            <a:solidFill>
              <a:schemeClr val="accent4"/>
            </a:solidFill>
            <a:ln w="12700">
              <a:solidFill>
                <a:schemeClr val="accent4"/>
              </a:solidFill>
            </a:ln>
          </p:spPr>
          <p:txBody>
            <a:bodyPr wrap="square" lIns="0" tIns="91440" rIns="0" bIns="0" rtlCol="0" anchor="b" anchorCtr="0">
              <a:spAutoFit/>
            </a:bodyPr>
            <a:lstStyle/>
            <a:p>
              <a:pPr algn="ctr"/>
              <a:r>
                <a:rPr lang="en-US" sz="900" b="1">
                  <a:solidFill>
                    <a:schemeClr val="accent6"/>
                  </a:solidFill>
                  <a:latin typeface="URW DIN Cond" panose="00000500000000000000" pitchFamily="50" charset="0"/>
                </a:rPr>
                <a:t>SPEAKER</a:t>
              </a:r>
            </a:p>
          </p:txBody>
        </p:sp>
        <p:sp>
          <p:nvSpPr>
            <p:cNvPr id="9" name="Rectangle 8">
              <a:extLst>
                <a:ext uri="{FF2B5EF4-FFF2-40B4-BE49-F238E27FC236}">
                  <a16:creationId xmlns:a16="http://schemas.microsoft.com/office/drawing/2014/main" id="{C155C1A4-C4AD-4081-BFD4-F5822CF43481}"/>
                </a:ext>
              </a:extLst>
            </p:cNvPr>
            <p:cNvSpPr/>
            <p:nvPr/>
          </p:nvSpPr>
          <p:spPr>
            <a:xfrm>
              <a:off x="8963140" y="706263"/>
              <a:ext cx="1119088" cy="492701"/>
            </a:xfrm>
            <a:prstGeom prst="rect">
              <a:avLst/>
            </a:prstGeom>
          </p:spPr>
          <p:txBody>
            <a:bodyPr wrap="square">
              <a:spAutoFit/>
            </a:bodyPr>
            <a:lstStyle/>
            <a:p>
              <a:pPr algn="r"/>
              <a:r>
                <a:rPr lang="en-US" sz="1000" b="1">
                  <a:solidFill>
                    <a:schemeClr val="bg1"/>
                  </a:solidFill>
                  <a:latin typeface="URW DIN Cond" panose="00000500000000000000" pitchFamily="50" charset="0"/>
                  <a:cs typeface="AECOM Sans XBold" panose="020B0804020202020204" pitchFamily="34" charset="0"/>
                </a:rPr>
                <a:t>Gavin Poindexter</a:t>
              </a:r>
            </a:p>
            <a:p>
              <a:pPr algn="r"/>
              <a:r>
                <a:rPr lang="en-US" sz="1000">
                  <a:solidFill>
                    <a:schemeClr val="bg1"/>
                  </a:solidFill>
                  <a:latin typeface="URW DIN Cond" panose="00000500000000000000" pitchFamily="50" charset="0"/>
                </a:rPr>
                <a:t>Project Implementation Manager</a:t>
              </a:r>
            </a:p>
          </p:txBody>
        </p:sp>
        <p:sp>
          <p:nvSpPr>
            <p:cNvPr id="10" name="Rectangle 9">
              <a:extLst>
                <a:ext uri="{FF2B5EF4-FFF2-40B4-BE49-F238E27FC236}">
                  <a16:creationId xmlns:a16="http://schemas.microsoft.com/office/drawing/2014/main" id="{32F7E2E1-6D5B-4ECB-AFFF-E6B5234F309C}"/>
                </a:ext>
              </a:extLst>
            </p:cNvPr>
            <p:cNvSpPr/>
            <p:nvPr/>
          </p:nvSpPr>
          <p:spPr>
            <a:xfrm>
              <a:off x="10128219" y="747075"/>
              <a:ext cx="437675" cy="437675"/>
            </a:xfrm>
            <a:prstGeom prst="rect">
              <a:avLst/>
            </a:prstGeom>
            <a:blipFill>
              <a:blip r:embed="rId4"/>
              <a:srcRect/>
              <a:stretch>
                <a:fillRect t="-3125" b="-3125"/>
              </a:stretch>
            </a:bli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1" name="Rectangle 10">
              <a:extLst>
                <a:ext uri="{FF2B5EF4-FFF2-40B4-BE49-F238E27FC236}">
                  <a16:creationId xmlns:a16="http://schemas.microsoft.com/office/drawing/2014/main" id="{8E9F298A-CB32-43BD-BFFA-C192030119D6}"/>
                </a:ext>
              </a:extLst>
            </p:cNvPr>
            <p:cNvSpPr/>
            <p:nvPr/>
          </p:nvSpPr>
          <p:spPr>
            <a:xfrm>
              <a:off x="10082553" y="864148"/>
              <a:ext cx="93719" cy="93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sp>
        <p:nvSpPr>
          <p:cNvPr id="12" name="TextBox 11">
            <a:extLst>
              <a:ext uri="{FF2B5EF4-FFF2-40B4-BE49-F238E27FC236}">
                <a16:creationId xmlns:a16="http://schemas.microsoft.com/office/drawing/2014/main" id="{96B82623-50FF-4BBA-A99B-E8E548BCFFD6}"/>
              </a:ext>
            </a:extLst>
          </p:cNvPr>
          <p:cNvSpPr txBox="1"/>
          <p:nvPr/>
        </p:nvSpPr>
        <p:spPr>
          <a:xfrm>
            <a:off x="11841018" y="6604000"/>
            <a:ext cx="350982" cy="230832"/>
          </a:xfrm>
          <a:prstGeom prst="rect">
            <a:avLst/>
          </a:prstGeom>
          <a:noFill/>
        </p:spPr>
        <p:txBody>
          <a:bodyPr wrap="square" rtlCol="0">
            <a:spAutoFit/>
          </a:bodyPr>
          <a:lstStyle/>
          <a:p>
            <a:pPr algn="r"/>
            <a:fld id="{2F1A365D-142C-4E94-BFF5-EF4981D38585}" type="slidenum">
              <a:rPr lang="en-US" sz="900" b="1" smtClean="0">
                <a:solidFill>
                  <a:schemeClr val="accent4"/>
                </a:solidFill>
              </a:rPr>
              <a:pPr algn="r"/>
              <a:t>28</a:t>
            </a:fld>
            <a:endParaRPr lang="en-US" sz="900" b="1">
              <a:solidFill>
                <a:schemeClr val="accent4"/>
              </a:solidFill>
            </a:endParaRPr>
          </a:p>
        </p:txBody>
      </p:sp>
      <p:sp>
        <p:nvSpPr>
          <p:cNvPr id="13" name="Content Placeholder 4">
            <a:extLst>
              <a:ext uri="{FF2B5EF4-FFF2-40B4-BE49-F238E27FC236}">
                <a16:creationId xmlns:a16="http://schemas.microsoft.com/office/drawing/2014/main" id="{8D83C718-F54A-4BB0-B2A1-FE46F0B7B47F}"/>
              </a:ext>
            </a:extLst>
          </p:cNvPr>
          <p:cNvSpPr txBox="1">
            <a:spLocks/>
          </p:cNvSpPr>
          <p:nvPr/>
        </p:nvSpPr>
        <p:spPr>
          <a:xfrm>
            <a:off x="3303612" y="4049369"/>
            <a:ext cx="1618096" cy="1810620"/>
          </a:xfrm>
          <a:prstGeom prst="rect">
            <a:avLst/>
          </a:prstGeom>
        </p:spPr>
        <p:txBody>
          <a:bodyPr vert="horz" lIns="0" tIns="0" rIns="0" bIns="0" rtlCol="0">
            <a:noAutofit/>
          </a:bodyPr>
          <a:lstStyle>
            <a:lvl1pPr marL="171442" indent="-182880" algn="l" defTabSz="685766" rtl="0" eaLnBrk="1" latinLnBrk="0" hangingPunct="1">
              <a:lnSpc>
                <a:spcPct val="100000"/>
              </a:lnSpc>
              <a:spcBef>
                <a:spcPts val="750"/>
              </a:spcBef>
              <a:buClr>
                <a:schemeClr val="accent3"/>
              </a:buClr>
              <a:buFont typeface="Arial" panose="020B0604020202020204" pitchFamily="34" charset="0"/>
              <a:buChar char="•"/>
              <a:defRPr sz="2000" b="0" i="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1pPr>
            <a:lvl2pPr marL="401638" indent="-195263" algn="l" defTabSz="685766" rtl="0" eaLnBrk="1" latinLnBrk="0" hangingPunct="1">
              <a:lnSpc>
                <a:spcPct val="100000"/>
              </a:lnSpc>
              <a:spcBef>
                <a:spcPts val="300"/>
              </a:spcBef>
              <a:buFont typeface="AECOM Sans Light" panose="020B0404020202020204" pitchFamily="34" charset="0"/>
              <a:buChar char="‒"/>
              <a:defRPr sz="1800" b="0" i="0" kern="1200">
                <a:solidFill>
                  <a:schemeClr val="tx1"/>
                </a:solidFill>
                <a:latin typeface="AECOM Sans Light" panose="020B0404020202020204" pitchFamily="34" charset="0"/>
                <a:ea typeface="AECOM Sans Light" panose="020B0404020202020204" pitchFamily="34" charset="0"/>
                <a:cs typeface="AECOM Sans Light" panose="020B0404020202020204" pitchFamily="34" charset="0"/>
              </a:defRPr>
            </a:lvl2pPr>
            <a:lvl3pPr marL="631825" indent="-230188" algn="l" defTabSz="685766" rtl="0" eaLnBrk="1" latinLnBrk="0" hangingPunct="1">
              <a:lnSpc>
                <a:spcPct val="100000"/>
              </a:lnSpc>
              <a:spcBef>
                <a:spcPts val="300"/>
              </a:spcBef>
              <a:buFont typeface="Arial" panose="020B0604020202020204" pitchFamily="34" charset="0"/>
              <a:buChar char="•"/>
              <a:defRPr sz="1600" b="0" i="0" kern="1200">
                <a:solidFill>
                  <a:schemeClr val="tx1"/>
                </a:solidFill>
                <a:latin typeface="AECOM Sans Light" panose="020B0404020202020204" pitchFamily="34" charset="0"/>
                <a:ea typeface="AECOM Sans Light" panose="020B0404020202020204" pitchFamily="34" charset="0"/>
                <a:cs typeface="AECOM Sans Light" panose="020B0404020202020204" pitchFamily="34" charset="0"/>
              </a:defRPr>
            </a:lvl3pPr>
            <a:lvl4pPr marL="854075" indent="-222250" algn="l" defTabSz="685766" rtl="0" eaLnBrk="1" latinLnBrk="0" hangingPunct="1">
              <a:lnSpc>
                <a:spcPct val="100000"/>
              </a:lnSpc>
              <a:spcBef>
                <a:spcPts val="300"/>
              </a:spcBef>
              <a:buFont typeface="Symbol" panose="05050102010706020507" pitchFamily="18" charset="2"/>
              <a:buChar char=""/>
              <a:defRPr lang="en-US" sz="1600" b="0" i="0" kern="1200">
                <a:solidFill>
                  <a:schemeClr val="tx1"/>
                </a:solidFill>
                <a:effectLst/>
                <a:latin typeface="AECOM Sans Light" panose="020B0404020202020204" pitchFamily="34" charset="0"/>
                <a:ea typeface="AECOM Sans Light" panose="020B0404020202020204" pitchFamily="34" charset="0"/>
                <a:cs typeface="AECOM Sans Light" panose="020B0404020202020204" pitchFamily="34" charset="0"/>
              </a:defRPr>
            </a:lvl4pPr>
            <a:lvl5pPr marL="1005840" indent="-137160" algn="l" defTabSz="685766" rtl="0" eaLnBrk="1" latinLnBrk="0" hangingPunct="1">
              <a:lnSpc>
                <a:spcPct val="90000"/>
              </a:lnSpc>
              <a:spcBef>
                <a:spcPts val="300"/>
              </a:spcBef>
              <a:buFont typeface="Arial"/>
              <a:buChar char="•"/>
              <a:defRPr sz="1400" b="0" i="0" kern="1200">
                <a:solidFill>
                  <a:schemeClr val="tx1"/>
                </a:solidFill>
                <a:latin typeface="AECOM Sans Light" panose="020B0404020202020204" pitchFamily="34" charset="0"/>
                <a:ea typeface="AECOM Sans Light" panose="020B0404020202020204" pitchFamily="34" charset="0"/>
                <a:cs typeface="AECOM Sans Light" panose="020B0404020202020204" pitchFamily="34" charset="0"/>
              </a:defRPr>
            </a:lvl5pPr>
            <a:lvl6pPr marL="1885856"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sz="1600">
                <a:latin typeface="+mn-lt"/>
              </a:rPr>
              <a:t>SPOT </a:t>
            </a:r>
          </a:p>
          <a:p>
            <a:endParaRPr lang="en-US"/>
          </a:p>
        </p:txBody>
      </p:sp>
      <p:sp>
        <p:nvSpPr>
          <p:cNvPr id="14" name="Content Placeholder 4">
            <a:extLst>
              <a:ext uri="{FF2B5EF4-FFF2-40B4-BE49-F238E27FC236}">
                <a16:creationId xmlns:a16="http://schemas.microsoft.com/office/drawing/2014/main" id="{59D1162C-3824-43F4-BF89-369909F1F306}"/>
              </a:ext>
            </a:extLst>
          </p:cNvPr>
          <p:cNvSpPr txBox="1">
            <a:spLocks/>
          </p:cNvSpPr>
          <p:nvPr/>
        </p:nvSpPr>
        <p:spPr>
          <a:xfrm>
            <a:off x="5234179" y="4049369"/>
            <a:ext cx="2154242" cy="2540901"/>
          </a:xfrm>
          <a:prstGeom prst="rect">
            <a:avLst/>
          </a:prstGeom>
        </p:spPr>
        <p:txBody>
          <a:bodyPr vert="horz" lIns="0" tIns="0" rIns="0" bIns="0" rtlCol="0">
            <a:noAutofit/>
          </a:bodyPr>
          <a:lstStyle>
            <a:lvl1pPr marL="171442" indent="-182880" algn="l" defTabSz="685766" rtl="0" eaLnBrk="1" latinLnBrk="0" hangingPunct="1">
              <a:lnSpc>
                <a:spcPct val="100000"/>
              </a:lnSpc>
              <a:spcBef>
                <a:spcPts val="750"/>
              </a:spcBef>
              <a:buClr>
                <a:schemeClr val="accent3"/>
              </a:buClr>
              <a:buFont typeface="Arial" panose="020B0604020202020204" pitchFamily="34" charset="0"/>
              <a:buChar char="•"/>
              <a:defRPr sz="2000" b="0" i="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1pPr>
            <a:lvl2pPr marL="401638" indent="-195263" algn="l" defTabSz="685766" rtl="0" eaLnBrk="1" latinLnBrk="0" hangingPunct="1">
              <a:lnSpc>
                <a:spcPct val="100000"/>
              </a:lnSpc>
              <a:spcBef>
                <a:spcPts val="300"/>
              </a:spcBef>
              <a:buFont typeface="AECOM Sans Light" panose="020B0404020202020204" pitchFamily="34" charset="0"/>
              <a:buChar char="‒"/>
              <a:defRPr sz="1800" b="0" i="0" kern="1200">
                <a:solidFill>
                  <a:schemeClr val="tx1"/>
                </a:solidFill>
                <a:latin typeface="AECOM Sans Light" panose="020B0404020202020204" pitchFamily="34" charset="0"/>
                <a:ea typeface="AECOM Sans Light" panose="020B0404020202020204" pitchFamily="34" charset="0"/>
                <a:cs typeface="AECOM Sans Light" panose="020B0404020202020204" pitchFamily="34" charset="0"/>
              </a:defRPr>
            </a:lvl2pPr>
            <a:lvl3pPr marL="631825" indent="-230188" algn="l" defTabSz="685766" rtl="0" eaLnBrk="1" latinLnBrk="0" hangingPunct="1">
              <a:lnSpc>
                <a:spcPct val="100000"/>
              </a:lnSpc>
              <a:spcBef>
                <a:spcPts val="300"/>
              </a:spcBef>
              <a:buFont typeface="Arial" panose="020B0604020202020204" pitchFamily="34" charset="0"/>
              <a:buChar char="•"/>
              <a:defRPr sz="1600" b="0" i="0" kern="1200">
                <a:solidFill>
                  <a:schemeClr val="tx1"/>
                </a:solidFill>
                <a:latin typeface="AECOM Sans Light" panose="020B0404020202020204" pitchFamily="34" charset="0"/>
                <a:ea typeface="AECOM Sans Light" panose="020B0404020202020204" pitchFamily="34" charset="0"/>
                <a:cs typeface="AECOM Sans Light" panose="020B0404020202020204" pitchFamily="34" charset="0"/>
              </a:defRPr>
            </a:lvl3pPr>
            <a:lvl4pPr marL="854075" indent="-222250" algn="l" defTabSz="685766" rtl="0" eaLnBrk="1" latinLnBrk="0" hangingPunct="1">
              <a:lnSpc>
                <a:spcPct val="100000"/>
              </a:lnSpc>
              <a:spcBef>
                <a:spcPts val="300"/>
              </a:spcBef>
              <a:buFont typeface="Symbol" panose="05050102010706020507" pitchFamily="18" charset="2"/>
              <a:buChar char=""/>
              <a:defRPr lang="en-US" sz="1600" b="0" i="0" kern="1200">
                <a:solidFill>
                  <a:schemeClr val="tx1"/>
                </a:solidFill>
                <a:effectLst/>
                <a:latin typeface="AECOM Sans Light" panose="020B0404020202020204" pitchFamily="34" charset="0"/>
                <a:ea typeface="AECOM Sans Light" panose="020B0404020202020204" pitchFamily="34" charset="0"/>
                <a:cs typeface="AECOM Sans Light" panose="020B0404020202020204" pitchFamily="34" charset="0"/>
              </a:defRPr>
            </a:lvl4pPr>
            <a:lvl5pPr marL="1005840" indent="-137160" algn="l" defTabSz="685766" rtl="0" eaLnBrk="1" latinLnBrk="0" hangingPunct="1">
              <a:lnSpc>
                <a:spcPct val="90000"/>
              </a:lnSpc>
              <a:spcBef>
                <a:spcPts val="300"/>
              </a:spcBef>
              <a:buFont typeface="Arial"/>
              <a:buChar char="•"/>
              <a:defRPr sz="1400" b="0" i="0" kern="1200">
                <a:solidFill>
                  <a:schemeClr val="tx1"/>
                </a:solidFill>
                <a:latin typeface="AECOM Sans Light" panose="020B0404020202020204" pitchFamily="34" charset="0"/>
                <a:ea typeface="AECOM Sans Light" panose="020B0404020202020204" pitchFamily="34" charset="0"/>
                <a:cs typeface="AECOM Sans Light" panose="020B0404020202020204" pitchFamily="34" charset="0"/>
              </a:defRPr>
            </a:lvl5pPr>
            <a:lvl6pPr marL="1885856"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sz="1600"/>
              <a:t>Sales tax</a:t>
            </a:r>
          </a:p>
          <a:p>
            <a:r>
              <a:rPr lang="en-US" sz="1600"/>
              <a:t>Property taxes</a:t>
            </a:r>
          </a:p>
          <a:p>
            <a:r>
              <a:rPr lang="en-US" sz="1600"/>
              <a:t>Special taxing district</a:t>
            </a:r>
          </a:p>
          <a:p>
            <a:r>
              <a:rPr lang="en-US" sz="1600"/>
              <a:t>General fund</a:t>
            </a:r>
          </a:p>
          <a:p>
            <a:r>
              <a:rPr lang="en-US" sz="1600"/>
              <a:t>Vehicle registration</a:t>
            </a:r>
          </a:p>
          <a:p>
            <a:endParaRPr lang="en-US"/>
          </a:p>
        </p:txBody>
      </p:sp>
      <p:cxnSp>
        <p:nvCxnSpPr>
          <p:cNvPr id="20" name="Straight Connector 19">
            <a:extLst>
              <a:ext uri="{FF2B5EF4-FFF2-40B4-BE49-F238E27FC236}">
                <a16:creationId xmlns:a16="http://schemas.microsoft.com/office/drawing/2014/main" id="{C602A43A-2B44-4A9A-A4B6-209029929F84}"/>
              </a:ext>
            </a:extLst>
          </p:cNvPr>
          <p:cNvCxnSpPr>
            <a:cxnSpLocks/>
          </p:cNvCxnSpPr>
          <p:nvPr/>
        </p:nvCxnSpPr>
        <p:spPr>
          <a:xfrm>
            <a:off x="2511390" y="3428999"/>
            <a:ext cx="0" cy="246888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pic>
        <p:nvPicPr>
          <p:cNvPr id="21" name="Graphic 20">
            <a:extLst>
              <a:ext uri="{FF2B5EF4-FFF2-40B4-BE49-F238E27FC236}">
                <a16:creationId xmlns:a16="http://schemas.microsoft.com/office/drawing/2014/main" id="{585797B9-A015-4AE5-8692-208C5C61F0C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2311" y="2379973"/>
            <a:ext cx="727337" cy="1018272"/>
          </a:xfrm>
          <a:prstGeom prst="rect">
            <a:avLst/>
          </a:prstGeom>
          <a:effectLst/>
        </p:spPr>
      </p:pic>
      <p:pic>
        <p:nvPicPr>
          <p:cNvPr id="22" name="Graphic 21">
            <a:extLst>
              <a:ext uri="{FF2B5EF4-FFF2-40B4-BE49-F238E27FC236}">
                <a16:creationId xmlns:a16="http://schemas.microsoft.com/office/drawing/2014/main" id="{090B8E73-0728-4596-BE79-E7FC767491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14209" y="2577402"/>
            <a:ext cx="1157602" cy="820844"/>
          </a:xfrm>
          <a:prstGeom prst="rect">
            <a:avLst/>
          </a:prstGeom>
          <a:effectLst/>
        </p:spPr>
      </p:pic>
      <p:sp>
        <p:nvSpPr>
          <p:cNvPr id="24" name="Rectangle 23">
            <a:extLst>
              <a:ext uri="{FF2B5EF4-FFF2-40B4-BE49-F238E27FC236}">
                <a16:creationId xmlns:a16="http://schemas.microsoft.com/office/drawing/2014/main" id="{7A1BF489-3904-4458-82AE-BCC6C6D0302A}"/>
              </a:ext>
            </a:extLst>
          </p:cNvPr>
          <p:cNvSpPr/>
          <p:nvPr/>
        </p:nvSpPr>
        <p:spPr>
          <a:xfrm>
            <a:off x="655419" y="3428999"/>
            <a:ext cx="1303562" cy="400110"/>
          </a:xfrm>
          <a:prstGeom prst="rect">
            <a:avLst/>
          </a:prstGeom>
        </p:spPr>
        <p:txBody>
          <a:bodyPr wrap="none">
            <a:spAutoFit/>
          </a:bodyPr>
          <a:lstStyle/>
          <a:p>
            <a:pPr algn="ctr"/>
            <a:r>
              <a:rPr lang="en-US">
                <a:solidFill>
                  <a:schemeClr val="accent3"/>
                </a:solidFill>
                <a:latin typeface="AECOM Sans XBold" panose="020B0804020202020204" pitchFamily="34" charset="0"/>
                <a:cs typeface="AECOM Sans XBold" panose="020B0804020202020204" pitchFamily="34" charset="0"/>
              </a:rPr>
              <a:t>FEDERAL</a:t>
            </a:r>
            <a:r>
              <a:rPr lang="en-US" sz="2000">
                <a:solidFill>
                  <a:schemeClr val="accent3"/>
                </a:solidFill>
                <a:latin typeface="AECOM Sans XBold" panose="020B0804020202020204" pitchFamily="34" charset="0"/>
                <a:cs typeface="AECOM Sans XBold" panose="020B0804020202020204" pitchFamily="34" charset="0"/>
              </a:rPr>
              <a:t> </a:t>
            </a:r>
          </a:p>
        </p:txBody>
      </p:sp>
      <p:sp>
        <p:nvSpPr>
          <p:cNvPr id="25" name="Rectangle 24">
            <a:extLst>
              <a:ext uri="{FF2B5EF4-FFF2-40B4-BE49-F238E27FC236}">
                <a16:creationId xmlns:a16="http://schemas.microsoft.com/office/drawing/2014/main" id="{D7FB1500-BAF0-4B3A-B366-49311F23836F}"/>
              </a:ext>
            </a:extLst>
          </p:cNvPr>
          <p:cNvSpPr/>
          <p:nvPr/>
        </p:nvSpPr>
        <p:spPr>
          <a:xfrm>
            <a:off x="3205627" y="3428999"/>
            <a:ext cx="955711" cy="369332"/>
          </a:xfrm>
          <a:prstGeom prst="rect">
            <a:avLst/>
          </a:prstGeom>
        </p:spPr>
        <p:txBody>
          <a:bodyPr wrap="none">
            <a:spAutoFit/>
          </a:bodyPr>
          <a:lstStyle/>
          <a:p>
            <a:pPr algn="ctr"/>
            <a:r>
              <a:rPr lang="en-US">
                <a:solidFill>
                  <a:schemeClr val="accent2"/>
                </a:solidFill>
                <a:latin typeface="AECOM Sans XBold" panose="020B0804020202020204" pitchFamily="34" charset="0"/>
                <a:cs typeface="AECOM Sans XBold" panose="020B0804020202020204" pitchFamily="34" charset="0"/>
              </a:rPr>
              <a:t>STATE</a:t>
            </a:r>
            <a:endParaRPr lang="en-US" sz="2800">
              <a:solidFill>
                <a:schemeClr val="accent2"/>
              </a:solidFill>
              <a:latin typeface="AECOM Sans XBold" panose="020B0804020202020204" pitchFamily="34" charset="0"/>
              <a:cs typeface="AECOM Sans XBold" panose="020B0804020202020204" pitchFamily="34" charset="0"/>
            </a:endParaRPr>
          </a:p>
        </p:txBody>
      </p:sp>
      <p:pic>
        <p:nvPicPr>
          <p:cNvPr id="32" name="Graphic 31">
            <a:extLst>
              <a:ext uri="{FF2B5EF4-FFF2-40B4-BE49-F238E27FC236}">
                <a16:creationId xmlns:a16="http://schemas.microsoft.com/office/drawing/2014/main" id="{A3E00C3F-3DF2-4D19-91BB-1FB86E7BFE1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660638" y="2558431"/>
            <a:ext cx="859384" cy="798000"/>
          </a:xfrm>
          <a:prstGeom prst="rect">
            <a:avLst/>
          </a:prstGeom>
          <a:effectLst/>
        </p:spPr>
      </p:pic>
      <p:sp>
        <p:nvSpPr>
          <p:cNvPr id="27" name="Rectangle 26">
            <a:extLst>
              <a:ext uri="{FF2B5EF4-FFF2-40B4-BE49-F238E27FC236}">
                <a16:creationId xmlns:a16="http://schemas.microsoft.com/office/drawing/2014/main" id="{4BCA50D0-B9C9-4CD2-9B89-250AEE4E2CF2}"/>
              </a:ext>
            </a:extLst>
          </p:cNvPr>
          <p:cNvSpPr/>
          <p:nvPr/>
        </p:nvSpPr>
        <p:spPr>
          <a:xfrm>
            <a:off x="5587274" y="3428999"/>
            <a:ext cx="1087157" cy="400110"/>
          </a:xfrm>
          <a:prstGeom prst="rect">
            <a:avLst/>
          </a:prstGeom>
        </p:spPr>
        <p:txBody>
          <a:bodyPr wrap="none">
            <a:spAutoFit/>
          </a:bodyPr>
          <a:lstStyle/>
          <a:p>
            <a:pPr algn="ctr"/>
            <a:r>
              <a:rPr lang="en-US">
                <a:solidFill>
                  <a:schemeClr val="tx2"/>
                </a:solidFill>
                <a:latin typeface="AECOM Sans XBold" panose="020B0804020202020204" pitchFamily="34" charset="0"/>
                <a:cs typeface="AECOM Sans XBold" panose="020B0804020202020204" pitchFamily="34" charset="0"/>
              </a:rPr>
              <a:t>LOCAL </a:t>
            </a:r>
            <a:r>
              <a:rPr lang="en-US" sz="2000">
                <a:solidFill>
                  <a:schemeClr val="tx2"/>
                </a:solidFill>
                <a:latin typeface="AECOM Sans XBold" panose="020B0804020202020204" pitchFamily="34" charset="0"/>
                <a:cs typeface="AECOM Sans XBold" panose="020B0804020202020204" pitchFamily="34" charset="0"/>
              </a:rPr>
              <a:t> </a:t>
            </a:r>
          </a:p>
        </p:txBody>
      </p:sp>
      <p:cxnSp>
        <p:nvCxnSpPr>
          <p:cNvPr id="30" name="Straight Connector 29">
            <a:extLst>
              <a:ext uri="{FF2B5EF4-FFF2-40B4-BE49-F238E27FC236}">
                <a16:creationId xmlns:a16="http://schemas.microsoft.com/office/drawing/2014/main" id="{EAADCB81-9D4C-4CCA-A922-424928BA304D}"/>
              </a:ext>
            </a:extLst>
          </p:cNvPr>
          <p:cNvCxnSpPr>
            <a:cxnSpLocks/>
          </p:cNvCxnSpPr>
          <p:nvPr/>
        </p:nvCxnSpPr>
        <p:spPr>
          <a:xfrm>
            <a:off x="4901160" y="3428999"/>
            <a:ext cx="0" cy="246888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17276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1015397-3494-4A6E-8750-41FFF534BD5B}"/>
              </a:ext>
            </a:extLst>
          </p:cNvPr>
          <p:cNvSpPr/>
          <p:nvPr/>
        </p:nvSpPr>
        <p:spPr>
          <a:xfrm>
            <a:off x="0" y="1"/>
            <a:ext cx="12192000" cy="6858000"/>
          </a:xfrm>
          <a:prstGeom prst="rect">
            <a:avLst/>
          </a:prstGeom>
          <a:blipFill>
            <a:blip r:embed="rId3"/>
            <a:srcRect/>
            <a:stretch>
              <a:fillRect t="1189" b="-1970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82C3775-0356-4FC2-A9D0-7FFD2283669C}"/>
              </a:ext>
            </a:extLst>
          </p:cNvPr>
          <p:cNvSpPr/>
          <p:nvPr/>
        </p:nvSpPr>
        <p:spPr>
          <a:xfrm>
            <a:off x="0" y="0"/>
            <a:ext cx="12192000" cy="6857999"/>
          </a:xfrm>
          <a:prstGeom prst="rect">
            <a:avLst/>
          </a:prstGeom>
          <a:solidFill>
            <a:schemeClr val="accent6">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C1E5AB-0790-4D13-BD09-6C21C18BF4CE}"/>
              </a:ext>
            </a:extLst>
          </p:cNvPr>
          <p:cNvSpPr>
            <a:spLocks noGrp="1"/>
          </p:cNvSpPr>
          <p:nvPr>
            <p:ph type="title"/>
          </p:nvPr>
        </p:nvSpPr>
        <p:spPr/>
        <p:txBody>
          <a:bodyPr/>
          <a:lstStyle/>
          <a:p>
            <a:r>
              <a:rPr lang="en-US"/>
              <a:t>Implementation Strategy – </a:t>
            </a:r>
            <a:r>
              <a:rPr lang="en-US" b="0"/>
              <a:t>Opportunities and Challenges</a:t>
            </a:r>
          </a:p>
        </p:txBody>
      </p:sp>
      <p:sp>
        <p:nvSpPr>
          <p:cNvPr id="3" name="Content Placeholder 2">
            <a:extLst>
              <a:ext uri="{FF2B5EF4-FFF2-40B4-BE49-F238E27FC236}">
                <a16:creationId xmlns:a16="http://schemas.microsoft.com/office/drawing/2014/main" id="{7A15841A-CE21-4686-95E3-6D0EC56D4183}"/>
              </a:ext>
            </a:extLst>
          </p:cNvPr>
          <p:cNvSpPr>
            <a:spLocks noGrp="1"/>
          </p:cNvSpPr>
          <p:nvPr>
            <p:ph sz="quarter" idx="12"/>
          </p:nvPr>
        </p:nvSpPr>
        <p:spPr>
          <a:xfrm>
            <a:off x="457200" y="1897320"/>
            <a:ext cx="5638800" cy="4189155"/>
          </a:xfrm>
        </p:spPr>
        <p:txBody>
          <a:bodyPr/>
          <a:lstStyle/>
          <a:p>
            <a:pPr>
              <a:buClr>
                <a:schemeClr val="bg1"/>
              </a:buClr>
            </a:pPr>
            <a:r>
              <a:rPr lang="en-US" sz="2400">
                <a:solidFill>
                  <a:schemeClr val="bg1"/>
                </a:solidFill>
                <a:effectLst>
                  <a:outerShdw blurRad="38100" dist="38100" dir="2700000" algn="tl">
                    <a:srgbClr val="000000">
                      <a:alpha val="43137"/>
                    </a:srgbClr>
                  </a:outerShdw>
                </a:effectLst>
                <a:latin typeface="AECOM Sans XBold" panose="020B0804020202020204" pitchFamily="34" charset="0"/>
                <a:cs typeface="AECOM Sans XBold" panose="020B0804020202020204" pitchFamily="34" charset="0"/>
              </a:rPr>
              <a:t>Opportunities fund individual project elements</a:t>
            </a:r>
          </a:p>
          <a:p>
            <a:pPr lvl="1"/>
            <a:r>
              <a:rPr lang="en-US">
                <a:solidFill>
                  <a:schemeClr val="bg1"/>
                </a:solidFill>
                <a:effectLst>
                  <a:outerShdw blurRad="38100" dist="38100" dir="2700000" algn="tl">
                    <a:srgbClr val="000000">
                      <a:alpha val="43137"/>
                    </a:srgbClr>
                  </a:outerShdw>
                </a:effectLst>
              </a:rPr>
              <a:t>Identify project elements with independent utility</a:t>
            </a:r>
          </a:p>
          <a:p>
            <a:pPr lvl="2"/>
            <a:r>
              <a:rPr lang="en-US" sz="1800">
                <a:solidFill>
                  <a:schemeClr val="bg1"/>
                </a:solidFill>
                <a:effectLst>
                  <a:outerShdw blurRad="38100" dist="38100" dir="2700000" algn="tl">
                    <a:srgbClr val="000000">
                      <a:alpha val="43137"/>
                    </a:srgbClr>
                  </a:outerShdw>
                </a:effectLst>
              </a:rPr>
              <a:t>Davidson Station</a:t>
            </a:r>
          </a:p>
          <a:p>
            <a:pPr lvl="1"/>
            <a:r>
              <a:rPr lang="en-US">
                <a:solidFill>
                  <a:schemeClr val="bg1"/>
                </a:solidFill>
                <a:effectLst>
                  <a:outerShdw blurRad="38100" dist="38100" dir="2700000" algn="tl">
                    <a:srgbClr val="000000">
                      <a:alpha val="43137"/>
                    </a:srgbClr>
                  </a:outerShdw>
                </a:effectLst>
              </a:rPr>
              <a:t>Future federal discretionary grant</a:t>
            </a:r>
          </a:p>
          <a:p>
            <a:pPr>
              <a:buClr>
                <a:schemeClr val="bg1"/>
              </a:buClr>
            </a:pPr>
            <a:r>
              <a:rPr lang="en-US" sz="2400">
                <a:solidFill>
                  <a:schemeClr val="bg1"/>
                </a:solidFill>
                <a:effectLst>
                  <a:outerShdw blurRad="38100" dist="38100" dir="2700000" algn="tl">
                    <a:srgbClr val="000000">
                      <a:alpha val="43137"/>
                    </a:srgbClr>
                  </a:outerShdw>
                </a:effectLst>
                <a:latin typeface="AECOM Sans XBold" panose="020B0804020202020204" pitchFamily="34" charset="0"/>
                <a:cs typeface="AECOM Sans XBold" panose="020B0804020202020204" pitchFamily="34" charset="0"/>
              </a:rPr>
              <a:t>Challenges with funding project</a:t>
            </a:r>
          </a:p>
          <a:p>
            <a:pPr lvl="1"/>
            <a:r>
              <a:rPr lang="en-US">
                <a:solidFill>
                  <a:schemeClr val="bg1"/>
                </a:solidFill>
                <a:effectLst>
                  <a:outerShdw blurRad="38100" dist="38100" dir="2700000" algn="tl">
                    <a:srgbClr val="000000">
                      <a:alpha val="43137"/>
                    </a:srgbClr>
                  </a:outerShdw>
                </a:effectLst>
                <a:latin typeface="+mn-lt"/>
              </a:rPr>
              <a:t>FTA CIG program</a:t>
            </a:r>
          </a:p>
          <a:p>
            <a:pPr lvl="1"/>
            <a:r>
              <a:rPr lang="en-US">
                <a:solidFill>
                  <a:schemeClr val="bg1"/>
                </a:solidFill>
                <a:effectLst>
                  <a:outerShdw blurRad="38100" dist="38100" dir="2700000" algn="tl">
                    <a:srgbClr val="000000">
                      <a:alpha val="43137"/>
                    </a:srgbClr>
                  </a:outerShdw>
                </a:effectLst>
                <a:latin typeface="+mn-lt"/>
              </a:rPr>
              <a:t>COVID-19</a:t>
            </a:r>
          </a:p>
          <a:p>
            <a:pPr lvl="1"/>
            <a:r>
              <a:rPr lang="en-US">
                <a:solidFill>
                  <a:schemeClr val="bg1"/>
                </a:solidFill>
                <a:effectLst>
                  <a:outerShdw blurRad="38100" dist="38100" dir="2700000" algn="tl">
                    <a:srgbClr val="000000">
                      <a:alpha val="43137"/>
                    </a:srgbClr>
                  </a:outerShdw>
                </a:effectLst>
                <a:latin typeface="+mn-lt"/>
              </a:rPr>
              <a:t>NCDOT shortfall</a:t>
            </a:r>
          </a:p>
          <a:p>
            <a:pPr lvl="1">
              <a:spcAft>
                <a:spcPts val="1200"/>
              </a:spcAft>
            </a:pPr>
            <a:r>
              <a:rPr lang="en-US">
                <a:solidFill>
                  <a:schemeClr val="bg1"/>
                </a:solidFill>
                <a:effectLst>
                  <a:outerShdw blurRad="38100" dist="38100" dir="2700000" algn="tl">
                    <a:srgbClr val="000000">
                      <a:alpha val="43137"/>
                    </a:srgbClr>
                  </a:outerShdw>
                </a:effectLst>
                <a:latin typeface="+mn-lt"/>
              </a:rPr>
              <a:t>Annual operating funding </a:t>
            </a:r>
          </a:p>
          <a:p>
            <a:endParaRPr lang="en-US">
              <a:solidFill>
                <a:schemeClr val="bg1"/>
              </a:solidFill>
              <a:effectLst>
                <a:outerShdw blurRad="38100" dist="38100" dir="2700000" algn="tl">
                  <a:srgbClr val="000000">
                    <a:alpha val="43137"/>
                  </a:srgbClr>
                </a:outerShdw>
              </a:effectLst>
              <a:latin typeface="+mn-lt"/>
            </a:endParaRPr>
          </a:p>
        </p:txBody>
      </p:sp>
      <p:grpSp>
        <p:nvGrpSpPr>
          <p:cNvPr id="4" name="Group 3">
            <a:extLst>
              <a:ext uri="{FF2B5EF4-FFF2-40B4-BE49-F238E27FC236}">
                <a16:creationId xmlns:a16="http://schemas.microsoft.com/office/drawing/2014/main" id="{0AB9B70B-2BA4-4E25-84E8-BFCBDEBD0BAD}"/>
              </a:ext>
            </a:extLst>
          </p:cNvPr>
          <p:cNvGrpSpPr/>
          <p:nvPr/>
        </p:nvGrpSpPr>
        <p:grpSpPr>
          <a:xfrm>
            <a:off x="10154090" y="628457"/>
            <a:ext cx="2039359" cy="553998"/>
            <a:chOff x="8963140" y="706263"/>
            <a:chExt cx="1813715" cy="492701"/>
          </a:xfrm>
        </p:grpSpPr>
        <p:sp>
          <p:nvSpPr>
            <p:cNvPr id="5" name="TextBox 4">
              <a:extLst>
                <a:ext uri="{FF2B5EF4-FFF2-40B4-BE49-F238E27FC236}">
                  <a16:creationId xmlns:a16="http://schemas.microsoft.com/office/drawing/2014/main" id="{6F6F72BB-257F-4C3C-AB7B-29B0F508745B}"/>
                </a:ext>
              </a:extLst>
            </p:cNvPr>
            <p:cNvSpPr txBox="1"/>
            <p:nvPr/>
          </p:nvSpPr>
          <p:spPr>
            <a:xfrm rot="5400000">
              <a:off x="10455371" y="863267"/>
              <a:ext cx="437676" cy="205292"/>
            </a:xfrm>
            <a:prstGeom prst="rect">
              <a:avLst/>
            </a:prstGeom>
            <a:solidFill>
              <a:schemeClr val="accent4"/>
            </a:solidFill>
            <a:ln w="12700">
              <a:solidFill>
                <a:schemeClr val="accent4"/>
              </a:solidFill>
            </a:ln>
          </p:spPr>
          <p:txBody>
            <a:bodyPr wrap="square" lIns="0" tIns="91440" rIns="0" bIns="0" rtlCol="0" anchor="b" anchorCtr="0">
              <a:spAutoFit/>
            </a:bodyPr>
            <a:lstStyle/>
            <a:p>
              <a:pPr algn="ctr"/>
              <a:r>
                <a:rPr lang="en-US" sz="900" b="1">
                  <a:solidFill>
                    <a:schemeClr val="accent6"/>
                  </a:solidFill>
                  <a:latin typeface="URW DIN Cond" panose="00000500000000000000" pitchFamily="50" charset="0"/>
                </a:rPr>
                <a:t>SPEAKER</a:t>
              </a:r>
            </a:p>
          </p:txBody>
        </p:sp>
        <p:sp>
          <p:nvSpPr>
            <p:cNvPr id="6" name="Rectangle 5">
              <a:extLst>
                <a:ext uri="{FF2B5EF4-FFF2-40B4-BE49-F238E27FC236}">
                  <a16:creationId xmlns:a16="http://schemas.microsoft.com/office/drawing/2014/main" id="{5EFB0613-491C-4BC3-8AF4-2D344FA712DC}"/>
                </a:ext>
              </a:extLst>
            </p:cNvPr>
            <p:cNvSpPr/>
            <p:nvPr/>
          </p:nvSpPr>
          <p:spPr>
            <a:xfrm>
              <a:off x="8963140" y="706263"/>
              <a:ext cx="1119088" cy="492701"/>
            </a:xfrm>
            <a:prstGeom prst="rect">
              <a:avLst/>
            </a:prstGeom>
          </p:spPr>
          <p:txBody>
            <a:bodyPr wrap="square">
              <a:spAutoFit/>
            </a:bodyPr>
            <a:lstStyle/>
            <a:p>
              <a:pPr algn="r"/>
              <a:r>
                <a:rPr lang="en-US" sz="1000" b="1">
                  <a:solidFill>
                    <a:schemeClr val="bg1"/>
                  </a:solidFill>
                  <a:latin typeface="URW DIN Cond" panose="00000500000000000000" pitchFamily="50" charset="0"/>
                  <a:cs typeface="AECOM Sans XBold" panose="020B0804020202020204" pitchFamily="34" charset="0"/>
                </a:rPr>
                <a:t>Gavin Poindexter</a:t>
              </a:r>
            </a:p>
            <a:p>
              <a:pPr algn="r"/>
              <a:r>
                <a:rPr lang="en-US" sz="1000">
                  <a:solidFill>
                    <a:schemeClr val="bg1"/>
                  </a:solidFill>
                  <a:latin typeface="URW DIN Cond" panose="00000500000000000000" pitchFamily="50" charset="0"/>
                </a:rPr>
                <a:t>Project Implementation Manager</a:t>
              </a:r>
            </a:p>
          </p:txBody>
        </p:sp>
        <p:sp>
          <p:nvSpPr>
            <p:cNvPr id="7" name="Rectangle 6">
              <a:extLst>
                <a:ext uri="{FF2B5EF4-FFF2-40B4-BE49-F238E27FC236}">
                  <a16:creationId xmlns:a16="http://schemas.microsoft.com/office/drawing/2014/main" id="{2B0BD93A-6012-4F5A-86BD-C250DB1C41DF}"/>
                </a:ext>
              </a:extLst>
            </p:cNvPr>
            <p:cNvSpPr/>
            <p:nvPr/>
          </p:nvSpPr>
          <p:spPr>
            <a:xfrm>
              <a:off x="10128219" y="747075"/>
              <a:ext cx="437675" cy="437675"/>
            </a:xfrm>
            <a:prstGeom prst="rect">
              <a:avLst/>
            </a:prstGeom>
            <a:blipFill>
              <a:blip r:embed="rId4"/>
              <a:srcRect/>
              <a:stretch>
                <a:fillRect t="-3125" b="-3125"/>
              </a:stretch>
            </a:bli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8" name="Rectangle 7">
              <a:extLst>
                <a:ext uri="{FF2B5EF4-FFF2-40B4-BE49-F238E27FC236}">
                  <a16:creationId xmlns:a16="http://schemas.microsoft.com/office/drawing/2014/main" id="{200C66BF-825C-459E-A551-AF086203CB5C}"/>
                </a:ext>
              </a:extLst>
            </p:cNvPr>
            <p:cNvSpPr/>
            <p:nvPr/>
          </p:nvSpPr>
          <p:spPr>
            <a:xfrm>
              <a:off x="10082553" y="864148"/>
              <a:ext cx="93719" cy="93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grpSp>
        <p:nvGrpSpPr>
          <p:cNvPr id="28" name="Group 27">
            <a:extLst>
              <a:ext uri="{FF2B5EF4-FFF2-40B4-BE49-F238E27FC236}">
                <a16:creationId xmlns:a16="http://schemas.microsoft.com/office/drawing/2014/main" id="{D2F88E79-E0A8-44BB-9EA0-AA3633918381}"/>
              </a:ext>
            </a:extLst>
          </p:cNvPr>
          <p:cNvGrpSpPr/>
          <p:nvPr/>
        </p:nvGrpSpPr>
        <p:grpSpPr>
          <a:xfrm>
            <a:off x="6251944" y="1549116"/>
            <a:ext cx="5940056" cy="5317246"/>
            <a:chOff x="6251944" y="1517586"/>
            <a:chExt cx="5940056" cy="5317246"/>
          </a:xfrm>
        </p:grpSpPr>
        <p:sp>
          <p:nvSpPr>
            <p:cNvPr id="13" name="TextBox 12">
              <a:extLst>
                <a:ext uri="{FF2B5EF4-FFF2-40B4-BE49-F238E27FC236}">
                  <a16:creationId xmlns:a16="http://schemas.microsoft.com/office/drawing/2014/main" id="{3454F2A9-0CEE-45BE-BE4A-6D289AF4DFDF}"/>
                </a:ext>
              </a:extLst>
            </p:cNvPr>
            <p:cNvSpPr txBox="1"/>
            <p:nvPr/>
          </p:nvSpPr>
          <p:spPr>
            <a:xfrm>
              <a:off x="11841018" y="6604000"/>
              <a:ext cx="350982" cy="230832"/>
            </a:xfrm>
            <a:prstGeom prst="rect">
              <a:avLst/>
            </a:prstGeom>
            <a:noFill/>
          </p:spPr>
          <p:txBody>
            <a:bodyPr wrap="square" rtlCol="0">
              <a:spAutoFit/>
            </a:bodyPr>
            <a:lstStyle/>
            <a:p>
              <a:pPr algn="r"/>
              <a:fld id="{2F1A365D-142C-4E94-BFF5-EF4981D38585}" type="slidenum">
                <a:rPr lang="en-US" sz="900" b="1" smtClean="0">
                  <a:solidFill>
                    <a:schemeClr val="bg1"/>
                  </a:solidFill>
                </a:rPr>
                <a:pPr algn="r"/>
                <a:t>29</a:t>
              </a:fld>
              <a:endParaRPr lang="en-US" sz="900" b="1">
                <a:solidFill>
                  <a:schemeClr val="bg1"/>
                </a:solidFill>
              </a:endParaRPr>
            </a:p>
          </p:txBody>
        </p:sp>
        <p:sp>
          <p:nvSpPr>
            <p:cNvPr id="11" name="Rectangle 10">
              <a:extLst>
                <a:ext uri="{FF2B5EF4-FFF2-40B4-BE49-F238E27FC236}">
                  <a16:creationId xmlns:a16="http://schemas.microsoft.com/office/drawing/2014/main" id="{CA13EFA0-6221-4C7F-A2FE-50DDC83602C6}"/>
                </a:ext>
              </a:extLst>
            </p:cNvPr>
            <p:cNvSpPr/>
            <p:nvPr/>
          </p:nvSpPr>
          <p:spPr>
            <a:xfrm>
              <a:off x="6251944" y="1648047"/>
              <a:ext cx="5940056" cy="4189155"/>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screenshot of a social media post&#10;&#10;Description automatically generated">
              <a:extLst>
                <a:ext uri="{FF2B5EF4-FFF2-40B4-BE49-F238E27FC236}">
                  <a16:creationId xmlns:a16="http://schemas.microsoft.com/office/drawing/2014/main" id="{E9399945-1A6A-4183-B608-1E3F2BDC199E}"/>
                </a:ext>
              </a:extLst>
            </p:cNvPr>
            <p:cNvPicPr>
              <a:picLocks noChangeAspect="1"/>
            </p:cNvPicPr>
            <p:nvPr/>
          </p:nvPicPr>
          <p:blipFill rotWithShape="1">
            <a:blip r:embed="rId5"/>
            <a:srcRect l="5728" t="67637"/>
            <a:stretch/>
          </p:blipFill>
          <p:spPr>
            <a:xfrm>
              <a:off x="6457654" y="2075166"/>
              <a:ext cx="5474899" cy="1353833"/>
            </a:xfrm>
            <a:prstGeom prst="rect">
              <a:avLst/>
            </a:prstGeom>
            <a:ln>
              <a:noFill/>
            </a:ln>
            <a:effectLst>
              <a:outerShdw blurRad="50800" dist="38100" dir="2700000" algn="tl" rotWithShape="0">
                <a:prstClr val="black">
                  <a:alpha val="40000"/>
                </a:prstClr>
              </a:outerShdw>
            </a:effectLst>
          </p:spPr>
        </p:pic>
        <p:pic>
          <p:nvPicPr>
            <p:cNvPr id="1026" name="Picture 2" descr="ba1fbcf5-c571-4b18-9c16-f75117796919@namprd12">
              <a:extLst>
                <a:ext uri="{FF2B5EF4-FFF2-40B4-BE49-F238E27FC236}">
                  <a16:creationId xmlns:a16="http://schemas.microsoft.com/office/drawing/2014/main" id="{560BDAF8-39BF-4049-94C2-46833BCD675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75" t="58496" b="22279"/>
            <a:stretch/>
          </p:blipFill>
          <p:spPr bwMode="auto">
            <a:xfrm>
              <a:off x="6457654" y="3851851"/>
              <a:ext cx="4174904" cy="1755706"/>
            </a:xfrm>
            <a:prstGeom prst="rect">
              <a:avLst/>
            </a:prstGeom>
            <a:noFill/>
            <a:ln w="9525">
              <a:no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1ADFFF56-F5F8-4B51-AF34-36C66654B4F3}"/>
                </a:ext>
              </a:extLst>
            </p:cNvPr>
            <p:cNvCxnSpPr/>
            <p:nvPr/>
          </p:nvCxnSpPr>
          <p:spPr>
            <a:xfrm>
              <a:off x="6429267" y="3678826"/>
              <a:ext cx="5526975"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21043F6-7C91-4864-9369-B56DB1607F3B}"/>
                </a:ext>
              </a:extLst>
            </p:cNvPr>
            <p:cNvSpPr/>
            <p:nvPr/>
          </p:nvSpPr>
          <p:spPr>
            <a:xfrm>
              <a:off x="6251944" y="1517586"/>
              <a:ext cx="5940056" cy="297544"/>
            </a:xfrm>
            <a:prstGeom prst="rect">
              <a:avLst/>
            </a:prstGeom>
            <a:solidFill>
              <a:srgbClr val="4A81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E46E997-A028-449E-8F00-F49B482C5A43}"/>
                </a:ext>
              </a:extLst>
            </p:cNvPr>
            <p:cNvSpPr txBox="1"/>
            <p:nvPr/>
          </p:nvSpPr>
          <p:spPr>
            <a:xfrm>
              <a:off x="6429267" y="1553244"/>
              <a:ext cx="1354858" cy="276999"/>
            </a:xfrm>
            <a:prstGeom prst="rect">
              <a:avLst/>
            </a:prstGeom>
            <a:noFill/>
          </p:spPr>
          <p:txBody>
            <a:bodyPr wrap="none" rtlCol="0">
              <a:spAutoFit/>
            </a:bodyPr>
            <a:lstStyle/>
            <a:p>
              <a:r>
                <a:rPr lang="en-US" sz="1200">
                  <a:solidFill>
                    <a:schemeClr val="bg1"/>
                  </a:solidFill>
                </a:rPr>
                <a:t>www.twitter.com</a:t>
              </a:r>
            </a:p>
          </p:txBody>
        </p:sp>
        <p:sp>
          <p:nvSpPr>
            <p:cNvPr id="19" name="Rectangle 18">
              <a:extLst>
                <a:ext uri="{FF2B5EF4-FFF2-40B4-BE49-F238E27FC236}">
                  <a16:creationId xmlns:a16="http://schemas.microsoft.com/office/drawing/2014/main" id="{F7BACA5D-AADE-4BA2-B5AA-976F0E8870E8}"/>
                </a:ext>
              </a:extLst>
            </p:cNvPr>
            <p:cNvSpPr/>
            <p:nvPr/>
          </p:nvSpPr>
          <p:spPr>
            <a:xfrm>
              <a:off x="11658851" y="1626848"/>
              <a:ext cx="109391" cy="109391"/>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DA869CA0-3399-4B07-BA05-781692817C80}"/>
                </a:ext>
              </a:extLst>
            </p:cNvPr>
            <p:cNvGrpSpPr/>
            <p:nvPr/>
          </p:nvGrpSpPr>
          <p:grpSpPr>
            <a:xfrm>
              <a:off x="11904032" y="1626848"/>
              <a:ext cx="109392" cy="109391"/>
              <a:chOff x="11783417" y="1593188"/>
              <a:chExt cx="109392" cy="109391"/>
            </a:xfrm>
          </p:grpSpPr>
          <p:cxnSp>
            <p:nvCxnSpPr>
              <p:cNvPr id="21" name="Straight Connector 20">
                <a:extLst>
                  <a:ext uri="{FF2B5EF4-FFF2-40B4-BE49-F238E27FC236}">
                    <a16:creationId xmlns:a16="http://schemas.microsoft.com/office/drawing/2014/main" id="{B4E60EAA-1950-4925-805E-523A6A430E5A}"/>
                  </a:ext>
                </a:extLst>
              </p:cNvPr>
              <p:cNvCxnSpPr/>
              <p:nvPr/>
            </p:nvCxnSpPr>
            <p:spPr>
              <a:xfrm>
                <a:off x="11783418" y="1593188"/>
                <a:ext cx="109391" cy="10939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EFBFBBB-FB10-4844-A4EB-E33250CAF8BD}"/>
                  </a:ext>
                </a:extLst>
              </p:cNvPr>
              <p:cNvCxnSpPr>
                <a:cxnSpLocks/>
              </p:cNvCxnSpPr>
              <p:nvPr/>
            </p:nvCxnSpPr>
            <p:spPr>
              <a:xfrm flipH="1">
                <a:off x="11783417" y="1593188"/>
                <a:ext cx="109391" cy="10939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6" name="Straight Connector 25">
              <a:extLst>
                <a:ext uri="{FF2B5EF4-FFF2-40B4-BE49-F238E27FC236}">
                  <a16:creationId xmlns:a16="http://schemas.microsoft.com/office/drawing/2014/main" id="{1B03BDEB-2DA4-489B-A86C-5D8AD2F38CD2}"/>
                </a:ext>
              </a:extLst>
            </p:cNvPr>
            <p:cNvCxnSpPr>
              <a:cxnSpLocks/>
            </p:cNvCxnSpPr>
            <p:nvPr/>
          </p:nvCxnSpPr>
          <p:spPr>
            <a:xfrm flipH="1">
              <a:off x="11378899" y="1684825"/>
              <a:ext cx="154120" cy="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1749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5793FE4-F58E-4B56-B5F6-73E2AC2F6258}"/>
              </a:ext>
            </a:extLst>
          </p:cNvPr>
          <p:cNvSpPr/>
          <p:nvPr/>
        </p:nvSpPr>
        <p:spPr>
          <a:xfrm>
            <a:off x="0" y="-1"/>
            <a:ext cx="12012463" cy="6858001"/>
          </a:xfrm>
          <a:prstGeom prst="rect">
            <a:avLst/>
          </a:prstGeom>
          <a:blipFill>
            <a:blip r:embed="rId2">
              <a:duotone>
                <a:prstClr val="black"/>
                <a:schemeClr val="tx2">
                  <a:tint val="45000"/>
                  <a:satMod val="400000"/>
                </a:schemeClr>
              </a:duotone>
            </a:blip>
            <a:srcRect/>
            <a:stretch>
              <a:fillRect t="-8284" r="-22328" b="-3431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2085ECB2-3A2A-4A92-B13B-1EE6D3811FDB}"/>
              </a:ext>
            </a:extLst>
          </p:cNvPr>
          <p:cNvSpPr/>
          <p:nvPr/>
        </p:nvSpPr>
        <p:spPr>
          <a:xfrm>
            <a:off x="0" y="0"/>
            <a:ext cx="12191999" cy="6858000"/>
          </a:xfrm>
          <a:prstGeom prst="rect">
            <a:avLst/>
          </a:prstGeom>
          <a:solidFill>
            <a:schemeClr val="accent6">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EB0C618-463F-4CCF-9D58-BC825CB7B187}"/>
              </a:ext>
            </a:extLst>
          </p:cNvPr>
          <p:cNvSpPr txBox="1"/>
          <p:nvPr/>
        </p:nvSpPr>
        <p:spPr>
          <a:xfrm>
            <a:off x="797444" y="1164509"/>
            <a:ext cx="1745991" cy="584775"/>
          </a:xfrm>
          <a:prstGeom prst="rect">
            <a:avLst/>
          </a:prstGeom>
          <a:noFill/>
        </p:spPr>
        <p:txBody>
          <a:bodyPr wrap="none" rtlCol="0">
            <a:spAutoFit/>
          </a:bodyPr>
          <a:lstStyle/>
          <a:p>
            <a:r>
              <a:rPr lang="en-US" sz="3200" b="1">
                <a:solidFill>
                  <a:schemeClr val="bg1"/>
                </a:solidFill>
                <a:latin typeface="AECOM Sans XBold" panose="020B0804020202020204" pitchFamily="34" charset="0"/>
                <a:cs typeface="AECOM Sans XBold" panose="020B0804020202020204" pitchFamily="34" charset="0"/>
              </a:rPr>
              <a:t>Agenda</a:t>
            </a:r>
          </a:p>
        </p:txBody>
      </p:sp>
      <p:sp>
        <p:nvSpPr>
          <p:cNvPr id="16" name="TextBox 15">
            <a:extLst>
              <a:ext uri="{FF2B5EF4-FFF2-40B4-BE49-F238E27FC236}">
                <a16:creationId xmlns:a16="http://schemas.microsoft.com/office/drawing/2014/main" id="{CDB1FAB7-5204-4643-8129-188824AD0A0A}"/>
              </a:ext>
            </a:extLst>
          </p:cNvPr>
          <p:cNvSpPr txBox="1"/>
          <p:nvPr/>
        </p:nvSpPr>
        <p:spPr>
          <a:xfrm>
            <a:off x="786808" y="2014479"/>
            <a:ext cx="7214191" cy="2708434"/>
          </a:xfrm>
          <a:prstGeom prst="rect">
            <a:avLst/>
          </a:prstGeom>
          <a:noFill/>
        </p:spPr>
        <p:txBody>
          <a:bodyPr wrap="square" rtlCol="0">
            <a:spAutoFit/>
          </a:bodyPr>
          <a:lstStyle/>
          <a:p>
            <a:pPr marL="342900" indent="-342900">
              <a:spcBef>
                <a:spcPts val="1200"/>
              </a:spcBef>
              <a:buFont typeface="+mj-lt"/>
              <a:buAutoNum type="arabicPeriod"/>
            </a:pPr>
            <a:r>
              <a:rPr lang="en-US" sz="2000" b="1">
                <a:solidFill>
                  <a:schemeClr val="bg1"/>
                </a:solidFill>
                <a:ea typeface="AECOM Sans Light" panose="020B0404020202020204" pitchFamily="34" charset="0"/>
                <a:cs typeface="AECOM Sans Light" panose="020B0404020202020204" pitchFamily="34" charset="0"/>
              </a:rPr>
              <a:t>BRT Experience/Case Studies</a:t>
            </a:r>
          </a:p>
          <a:p>
            <a:pPr marL="342900" indent="-342900">
              <a:spcBef>
                <a:spcPts val="1200"/>
              </a:spcBef>
              <a:buFont typeface="+mj-lt"/>
              <a:buAutoNum type="arabicPeriod"/>
            </a:pPr>
            <a:r>
              <a:rPr lang="en-US" sz="2000" b="1">
                <a:solidFill>
                  <a:schemeClr val="bg1"/>
                </a:solidFill>
                <a:ea typeface="AECOM Sans Light" panose="020B0404020202020204" pitchFamily="34" charset="0"/>
                <a:cs typeface="AECOM Sans Light" panose="020B0404020202020204" pitchFamily="34" charset="0"/>
              </a:rPr>
              <a:t>Alternative Analysis Approach </a:t>
            </a:r>
          </a:p>
          <a:p>
            <a:pPr marL="342900" indent="-342900">
              <a:spcBef>
                <a:spcPts val="1200"/>
              </a:spcBef>
              <a:buFont typeface="+mj-lt"/>
              <a:buAutoNum type="arabicPeriod"/>
            </a:pPr>
            <a:r>
              <a:rPr lang="en-US" sz="2000" b="1">
                <a:solidFill>
                  <a:schemeClr val="bg1"/>
                </a:solidFill>
                <a:ea typeface="AECOM Sans Light" panose="020B0404020202020204" pitchFamily="34" charset="0"/>
                <a:cs typeface="AECOM Sans Light" panose="020B0404020202020204" pitchFamily="34" charset="0"/>
              </a:rPr>
              <a:t>Community Engagement</a:t>
            </a:r>
          </a:p>
          <a:p>
            <a:pPr marL="342900" indent="-342900">
              <a:spcBef>
                <a:spcPts val="1200"/>
              </a:spcBef>
              <a:buFont typeface="+mj-lt"/>
              <a:buAutoNum type="arabicPeriod"/>
            </a:pPr>
            <a:r>
              <a:rPr lang="en-US" sz="2000" b="1">
                <a:solidFill>
                  <a:schemeClr val="bg1"/>
                </a:solidFill>
                <a:ea typeface="AECOM Sans Light" panose="020B0404020202020204" pitchFamily="34" charset="0"/>
                <a:cs typeface="AECOM Sans Light" panose="020B0404020202020204" pitchFamily="34" charset="0"/>
              </a:rPr>
              <a:t>Implementation Strategy</a:t>
            </a:r>
          </a:p>
          <a:p>
            <a:pPr marL="342900" indent="-342900">
              <a:spcBef>
                <a:spcPts val="1200"/>
              </a:spcBef>
              <a:buFont typeface="+mj-lt"/>
              <a:buAutoNum type="arabicPeriod"/>
            </a:pPr>
            <a:r>
              <a:rPr lang="en-US" sz="2000" b="1">
                <a:solidFill>
                  <a:schemeClr val="bg1"/>
                </a:solidFill>
                <a:ea typeface="AECOM Sans Light" panose="020B0404020202020204" pitchFamily="34" charset="0"/>
                <a:cs typeface="AECOM Sans Light" panose="020B0404020202020204" pitchFamily="34" charset="0"/>
              </a:rPr>
              <a:t>Why AECOM</a:t>
            </a:r>
          </a:p>
          <a:p>
            <a:pPr marL="342900" indent="-342900">
              <a:spcBef>
                <a:spcPts val="1200"/>
              </a:spcBef>
              <a:buFont typeface="+mj-lt"/>
              <a:buAutoNum type="arabicPeriod"/>
            </a:pPr>
            <a:r>
              <a:rPr lang="en-US" sz="2000" b="1">
                <a:solidFill>
                  <a:schemeClr val="bg1"/>
                </a:solidFill>
                <a:ea typeface="AECOM Sans Light" panose="020B0404020202020204" pitchFamily="34" charset="0"/>
                <a:cs typeface="AECOM Sans Light" panose="020B0404020202020204" pitchFamily="34" charset="0"/>
              </a:rPr>
              <a:t>Q&amp;A</a:t>
            </a:r>
          </a:p>
        </p:txBody>
      </p:sp>
      <p:sp>
        <p:nvSpPr>
          <p:cNvPr id="17" name="Rectangle 16">
            <a:extLst>
              <a:ext uri="{FF2B5EF4-FFF2-40B4-BE49-F238E27FC236}">
                <a16:creationId xmlns:a16="http://schemas.microsoft.com/office/drawing/2014/main" id="{5DE942D3-79BD-45E0-A802-363078E03EA3}"/>
              </a:ext>
            </a:extLst>
          </p:cNvPr>
          <p:cNvSpPr/>
          <p:nvPr/>
        </p:nvSpPr>
        <p:spPr>
          <a:xfrm>
            <a:off x="12012463" y="-1"/>
            <a:ext cx="179537" cy="693119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F530EDE1-8780-4D4B-A685-A48CCA86D501}"/>
              </a:ext>
            </a:extLst>
          </p:cNvPr>
          <p:cNvCxnSpPr/>
          <p:nvPr/>
        </p:nvCxnSpPr>
        <p:spPr>
          <a:xfrm>
            <a:off x="0" y="864673"/>
            <a:ext cx="12192000" cy="0"/>
          </a:xfrm>
          <a:prstGeom prst="line">
            <a:avLst/>
          </a:prstGeom>
          <a:ln>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855E0012-D4A7-40E6-A805-A2078DE4B5D3}"/>
              </a:ext>
            </a:extLst>
          </p:cNvPr>
          <p:cNvSpPr/>
          <p:nvPr/>
        </p:nvSpPr>
        <p:spPr>
          <a:xfrm>
            <a:off x="895920" y="714755"/>
            <a:ext cx="299836" cy="2998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52277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F4ED72B-582B-431C-93A9-A52D79B0F5E9}"/>
              </a:ext>
            </a:extLst>
          </p:cNvPr>
          <p:cNvSpPr/>
          <p:nvPr/>
        </p:nvSpPr>
        <p:spPr>
          <a:xfrm>
            <a:off x="0" y="1371600"/>
            <a:ext cx="12192000" cy="3732951"/>
          </a:xfrm>
          <a:prstGeom prst="rect">
            <a:avLst/>
          </a:prstGeom>
          <a:blipFill dpi="0" rotWithShape="1">
            <a:blip r:embed="rId3">
              <a:alphaModFix amt="58000"/>
            </a:blip>
            <a:srcRect/>
            <a:stretch>
              <a:fillRect t="-85506" b="-3185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A4708FA-B2D0-4161-B70B-5E51BF4157F4}"/>
              </a:ext>
            </a:extLst>
          </p:cNvPr>
          <p:cNvSpPr/>
          <p:nvPr/>
        </p:nvSpPr>
        <p:spPr>
          <a:xfrm>
            <a:off x="0" y="3711980"/>
            <a:ext cx="12192000" cy="314602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EE0B83B-7A88-4875-B96F-EF35BDC0DE97}"/>
              </a:ext>
            </a:extLst>
          </p:cNvPr>
          <p:cNvSpPr>
            <a:spLocks noGrp="1"/>
          </p:cNvSpPr>
          <p:nvPr>
            <p:ph type="title"/>
          </p:nvPr>
        </p:nvSpPr>
        <p:spPr/>
        <p:txBody>
          <a:bodyPr>
            <a:normAutofit/>
          </a:bodyPr>
          <a:lstStyle/>
          <a:p>
            <a:r>
              <a:rPr lang="en-US"/>
              <a:t>We Want to Work with YOU!</a:t>
            </a:r>
          </a:p>
        </p:txBody>
      </p:sp>
      <p:sp>
        <p:nvSpPr>
          <p:cNvPr id="36" name="TextBox 35">
            <a:extLst>
              <a:ext uri="{FF2B5EF4-FFF2-40B4-BE49-F238E27FC236}">
                <a16:creationId xmlns:a16="http://schemas.microsoft.com/office/drawing/2014/main" id="{39515747-E55B-4E22-A519-9F2A37F957D7}"/>
              </a:ext>
            </a:extLst>
          </p:cNvPr>
          <p:cNvSpPr txBox="1"/>
          <p:nvPr/>
        </p:nvSpPr>
        <p:spPr>
          <a:xfrm>
            <a:off x="879402" y="5838470"/>
            <a:ext cx="10341048" cy="523220"/>
          </a:xfrm>
          <a:prstGeom prst="rect">
            <a:avLst/>
          </a:prstGeom>
          <a:noFill/>
        </p:spPr>
        <p:txBody>
          <a:bodyPr wrap="square" rtlCol="0">
            <a:spAutoFit/>
          </a:bodyPr>
          <a:lstStyle/>
          <a:p>
            <a:pPr algn="ctr"/>
            <a:r>
              <a:rPr lang="en-US" sz="2800" b="1">
                <a:solidFill>
                  <a:schemeClr val="bg1"/>
                </a:solidFill>
                <a:latin typeface="AECOM Sans XBold" panose="020B0804020202020204" pitchFamily="34" charset="0"/>
                <a:cs typeface="AECOM Sans XBold" panose="020B0804020202020204" pitchFamily="34" charset="0"/>
              </a:rPr>
              <a:t>Experience and Innovation make the Difference</a:t>
            </a:r>
          </a:p>
        </p:txBody>
      </p:sp>
      <p:grpSp>
        <p:nvGrpSpPr>
          <p:cNvPr id="18" name="Group 17">
            <a:extLst>
              <a:ext uri="{FF2B5EF4-FFF2-40B4-BE49-F238E27FC236}">
                <a16:creationId xmlns:a16="http://schemas.microsoft.com/office/drawing/2014/main" id="{2B797783-AA89-4582-BD85-A9ADA6CA2A20}"/>
              </a:ext>
            </a:extLst>
          </p:cNvPr>
          <p:cNvGrpSpPr/>
          <p:nvPr/>
        </p:nvGrpSpPr>
        <p:grpSpPr>
          <a:xfrm>
            <a:off x="6096000" y="2379270"/>
            <a:ext cx="6095999" cy="2630739"/>
            <a:chOff x="6096000" y="2379270"/>
            <a:chExt cx="6095999" cy="2630739"/>
          </a:xfrm>
        </p:grpSpPr>
        <p:sp>
          <p:nvSpPr>
            <p:cNvPr id="16" name="Rectangle 15">
              <a:extLst>
                <a:ext uri="{FF2B5EF4-FFF2-40B4-BE49-F238E27FC236}">
                  <a16:creationId xmlns:a16="http://schemas.microsoft.com/office/drawing/2014/main" id="{8B897333-F4A0-4F74-8B8B-6A4064C95425}"/>
                </a:ext>
              </a:extLst>
            </p:cNvPr>
            <p:cNvSpPr/>
            <p:nvPr/>
          </p:nvSpPr>
          <p:spPr>
            <a:xfrm>
              <a:off x="6096000" y="2379270"/>
              <a:ext cx="6095999" cy="263073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72B8E39-4D5B-4AC7-99C4-C63EFE7E7E81}"/>
                </a:ext>
              </a:extLst>
            </p:cNvPr>
            <p:cNvSpPr txBox="1"/>
            <p:nvPr/>
          </p:nvSpPr>
          <p:spPr>
            <a:xfrm>
              <a:off x="7861881" y="2916140"/>
              <a:ext cx="4170286" cy="1800493"/>
            </a:xfrm>
            <a:prstGeom prst="rect">
              <a:avLst/>
            </a:prstGeom>
            <a:noFill/>
          </p:spPr>
          <p:txBody>
            <a:bodyPr wrap="square" rtlCol="0">
              <a:spAutoFit/>
            </a:bodyPr>
            <a:lstStyle/>
            <a:p>
              <a:pPr marL="166688" indent="-166688">
                <a:spcAft>
                  <a:spcPts val="600"/>
                </a:spcAft>
                <a:buFont typeface="Arial" panose="020B0604020202020204" pitchFamily="34" charset="0"/>
                <a:buChar char="•"/>
              </a:pPr>
              <a:r>
                <a:rPr lang="en-US" sz="1600">
                  <a:solidFill>
                    <a:schemeClr val="bg1"/>
                  </a:solidFill>
                </a:rPr>
                <a:t>You can trust the job will be done right!</a:t>
              </a:r>
            </a:p>
            <a:p>
              <a:pPr marL="166688" indent="-166688">
                <a:spcAft>
                  <a:spcPts val="600"/>
                </a:spcAft>
                <a:buFont typeface="Arial" panose="020B0604020202020204" pitchFamily="34" charset="0"/>
                <a:buChar char="•"/>
              </a:pPr>
              <a:r>
                <a:rPr lang="en-US" sz="1600">
                  <a:solidFill>
                    <a:schemeClr val="bg1"/>
                  </a:solidFill>
                </a:rPr>
                <a:t>Smooth working relationships and coordination of project  </a:t>
              </a:r>
            </a:p>
            <a:p>
              <a:pPr marL="166688" indent="-166688">
                <a:spcAft>
                  <a:spcPts val="600"/>
                </a:spcAft>
                <a:buFont typeface="Arial" panose="020B0604020202020204" pitchFamily="34" charset="0"/>
                <a:buChar char="•"/>
              </a:pPr>
              <a:r>
                <a:rPr lang="en-US" sz="1600">
                  <a:solidFill>
                    <a:schemeClr val="bg1"/>
                  </a:solidFill>
                </a:rPr>
                <a:t>Flexible solutions tailored to the Towns’ and Counties’ needs</a:t>
              </a:r>
            </a:p>
            <a:p>
              <a:pPr marL="166688" indent="-166688">
                <a:spcAft>
                  <a:spcPts val="600"/>
                </a:spcAft>
                <a:buFont typeface="Arial" panose="020B0604020202020204" pitchFamily="34" charset="0"/>
                <a:buChar char="•"/>
              </a:pPr>
              <a:r>
                <a:rPr lang="en-US" sz="1600">
                  <a:solidFill>
                    <a:schemeClr val="bg1"/>
                  </a:solidFill>
                </a:rPr>
                <a:t>Quick response from our team</a:t>
              </a:r>
            </a:p>
          </p:txBody>
        </p:sp>
        <p:sp>
          <p:nvSpPr>
            <p:cNvPr id="38" name="TextBox 37">
              <a:extLst>
                <a:ext uri="{FF2B5EF4-FFF2-40B4-BE49-F238E27FC236}">
                  <a16:creationId xmlns:a16="http://schemas.microsoft.com/office/drawing/2014/main" id="{41FCCA7A-809A-4941-A867-DC2AB4DEC0DD}"/>
                </a:ext>
              </a:extLst>
            </p:cNvPr>
            <p:cNvSpPr txBox="1"/>
            <p:nvPr/>
          </p:nvSpPr>
          <p:spPr>
            <a:xfrm>
              <a:off x="7861880" y="2570347"/>
              <a:ext cx="4274189" cy="338554"/>
            </a:xfrm>
            <a:prstGeom prst="rect">
              <a:avLst/>
            </a:prstGeom>
            <a:noFill/>
          </p:spPr>
          <p:txBody>
            <a:bodyPr wrap="square" rtlCol="0">
              <a:spAutoFit/>
            </a:bodyPr>
            <a:lstStyle/>
            <a:p>
              <a:r>
                <a:rPr lang="en-US" sz="1600" b="1">
                  <a:solidFill>
                    <a:schemeClr val="bg1"/>
                  </a:solidFill>
                  <a:latin typeface="AECOM Sans XBold" panose="020B0804020202020204" pitchFamily="34" charset="0"/>
                  <a:cs typeface="AECOM Sans XBold" panose="020B0804020202020204" pitchFamily="34" charset="0"/>
                </a:rPr>
                <a:t>ADVANTAGES TO CATS BRT</a:t>
              </a:r>
            </a:p>
          </p:txBody>
        </p:sp>
      </p:grpSp>
      <p:grpSp>
        <p:nvGrpSpPr>
          <p:cNvPr id="17" name="Group 16">
            <a:extLst>
              <a:ext uri="{FF2B5EF4-FFF2-40B4-BE49-F238E27FC236}">
                <a16:creationId xmlns:a16="http://schemas.microsoft.com/office/drawing/2014/main" id="{283E24BC-317C-4B97-9929-96CA99E7E147}"/>
              </a:ext>
            </a:extLst>
          </p:cNvPr>
          <p:cNvGrpSpPr/>
          <p:nvPr/>
        </p:nvGrpSpPr>
        <p:grpSpPr>
          <a:xfrm>
            <a:off x="0" y="2379270"/>
            <a:ext cx="8158271" cy="2630739"/>
            <a:chOff x="6096000" y="2379270"/>
            <a:chExt cx="8158271" cy="2630739"/>
          </a:xfrm>
        </p:grpSpPr>
        <p:sp>
          <p:nvSpPr>
            <p:cNvPr id="19" name="Rectangle 18">
              <a:extLst>
                <a:ext uri="{FF2B5EF4-FFF2-40B4-BE49-F238E27FC236}">
                  <a16:creationId xmlns:a16="http://schemas.microsoft.com/office/drawing/2014/main" id="{7073224D-417A-4E63-B138-1A52DF9BA30F}"/>
                </a:ext>
              </a:extLst>
            </p:cNvPr>
            <p:cNvSpPr/>
            <p:nvPr/>
          </p:nvSpPr>
          <p:spPr>
            <a:xfrm>
              <a:off x="6096000" y="2379270"/>
              <a:ext cx="6095999" cy="2630739"/>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1A03F4B-E37A-4AE5-A145-DCC1AF608C74}"/>
                </a:ext>
              </a:extLst>
            </p:cNvPr>
            <p:cNvSpPr txBox="1"/>
            <p:nvPr/>
          </p:nvSpPr>
          <p:spPr>
            <a:xfrm>
              <a:off x="6553200" y="2916140"/>
              <a:ext cx="4672839" cy="1631216"/>
            </a:xfrm>
            <a:prstGeom prst="rect">
              <a:avLst/>
            </a:prstGeom>
            <a:noFill/>
          </p:spPr>
          <p:txBody>
            <a:bodyPr wrap="square" rtlCol="0">
              <a:spAutoFit/>
            </a:bodyPr>
            <a:lstStyle/>
            <a:p>
              <a:pPr marL="166688" indent="-166688">
                <a:spcAft>
                  <a:spcPts val="600"/>
                </a:spcAft>
                <a:buFont typeface="Arial" panose="020B0604020202020204" pitchFamily="34" charset="0"/>
                <a:buChar char="•"/>
              </a:pPr>
              <a:r>
                <a:rPr lang="en-US" sz="1600">
                  <a:solidFill>
                    <a:schemeClr val="bg1"/>
                  </a:solidFill>
                </a:rPr>
                <a:t>Experienced team</a:t>
              </a:r>
            </a:p>
            <a:p>
              <a:pPr marL="166688" indent="-166688">
                <a:spcAft>
                  <a:spcPts val="600"/>
                </a:spcAft>
                <a:buFont typeface="Arial" panose="020B0604020202020204" pitchFamily="34" charset="0"/>
                <a:buChar char="•"/>
              </a:pPr>
              <a:r>
                <a:rPr lang="en-US" sz="1600">
                  <a:solidFill>
                    <a:schemeClr val="bg1"/>
                  </a:solidFill>
                </a:rPr>
                <a:t>Multi-discipline team</a:t>
              </a:r>
            </a:p>
            <a:p>
              <a:pPr marL="166688" indent="-166688">
                <a:spcAft>
                  <a:spcPts val="600"/>
                </a:spcAft>
                <a:buFont typeface="Arial" panose="020B0604020202020204" pitchFamily="34" charset="0"/>
                <a:buChar char="•"/>
              </a:pPr>
              <a:r>
                <a:rPr lang="en-US" sz="1600">
                  <a:solidFill>
                    <a:schemeClr val="bg1"/>
                  </a:solidFill>
                </a:rPr>
                <a:t>Thorough understanding of needs</a:t>
              </a:r>
            </a:p>
            <a:p>
              <a:pPr marL="166688" indent="-166688">
                <a:spcAft>
                  <a:spcPts val="600"/>
                </a:spcAft>
                <a:buFont typeface="Arial" panose="020B0604020202020204" pitchFamily="34" charset="0"/>
                <a:buChar char="•"/>
              </a:pPr>
              <a:r>
                <a:rPr lang="en-US" sz="1600">
                  <a:solidFill>
                    <a:schemeClr val="bg1"/>
                  </a:solidFill>
                </a:rPr>
                <a:t>Innovative approach</a:t>
              </a:r>
            </a:p>
            <a:p>
              <a:pPr marL="166688" indent="-166688">
                <a:spcAft>
                  <a:spcPts val="600"/>
                </a:spcAft>
                <a:buFont typeface="Arial" panose="020B0604020202020204" pitchFamily="34" charset="0"/>
                <a:buChar char="•"/>
              </a:pPr>
              <a:r>
                <a:rPr lang="en-US" sz="1600">
                  <a:solidFill>
                    <a:schemeClr val="bg1"/>
                  </a:solidFill>
                </a:rPr>
                <a:t>We get our clients’ projects delivered</a:t>
              </a:r>
            </a:p>
          </p:txBody>
        </p:sp>
        <p:sp>
          <p:nvSpPr>
            <p:cNvPr id="21" name="TextBox 20">
              <a:extLst>
                <a:ext uri="{FF2B5EF4-FFF2-40B4-BE49-F238E27FC236}">
                  <a16:creationId xmlns:a16="http://schemas.microsoft.com/office/drawing/2014/main" id="{A1C3BDEE-65EA-4C1E-9C06-3DD43DA0868C}"/>
                </a:ext>
              </a:extLst>
            </p:cNvPr>
            <p:cNvSpPr txBox="1"/>
            <p:nvPr/>
          </p:nvSpPr>
          <p:spPr>
            <a:xfrm>
              <a:off x="6517586" y="2570347"/>
              <a:ext cx="7736685" cy="338554"/>
            </a:xfrm>
            <a:prstGeom prst="rect">
              <a:avLst/>
            </a:prstGeom>
            <a:noFill/>
          </p:spPr>
          <p:txBody>
            <a:bodyPr wrap="square" rtlCol="0">
              <a:spAutoFit/>
            </a:bodyPr>
            <a:lstStyle/>
            <a:p>
              <a:r>
                <a:rPr lang="en-US" sz="1600" b="1">
                  <a:solidFill>
                    <a:schemeClr val="bg1"/>
                  </a:solidFill>
                  <a:latin typeface="AECOM Sans XBold" panose="020B0804020202020204" pitchFamily="34" charset="0"/>
                  <a:cs typeface="AECOM Sans XBold" panose="020B0804020202020204" pitchFamily="34" charset="0"/>
                </a:rPr>
                <a:t>WHAT SETS US APART</a:t>
              </a:r>
            </a:p>
          </p:txBody>
        </p:sp>
      </p:grpSp>
      <p:grpSp>
        <p:nvGrpSpPr>
          <p:cNvPr id="14" name="Group 13">
            <a:extLst>
              <a:ext uri="{FF2B5EF4-FFF2-40B4-BE49-F238E27FC236}">
                <a16:creationId xmlns:a16="http://schemas.microsoft.com/office/drawing/2014/main" id="{E39D5DF9-CCCA-43D3-8C9D-1564A5771622}"/>
              </a:ext>
            </a:extLst>
          </p:cNvPr>
          <p:cNvGrpSpPr/>
          <p:nvPr/>
        </p:nvGrpSpPr>
        <p:grpSpPr>
          <a:xfrm>
            <a:off x="4434998" y="2054518"/>
            <a:ext cx="3314924" cy="3314924"/>
            <a:chOff x="4074572" y="2394761"/>
            <a:chExt cx="3314924" cy="3314924"/>
          </a:xfrm>
        </p:grpSpPr>
        <p:sp>
          <p:nvSpPr>
            <p:cNvPr id="26" name="Oval 25">
              <a:extLst>
                <a:ext uri="{FF2B5EF4-FFF2-40B4-BE49-F238E27FC236}">
                  <a16:creationId xmlns:a16="http://schemas.microsoft.com/office/drawing/2014/main" id="{5123E657-1BCF-4540-AADC-3B4D522D6A3A}"/>
                </a:ext>
              </a:extLst>
            </p:cNvPr>
            <p:cNvSpPr/>
            <p:nvPr/>
          </p:nvSpPr>
          <p:spPr>
            <a:xfrm>
              <a:off x="4074572" y="2394761"/>
              <a:ext cx="3314924" cy="3314924"/>
            </a:xfrm>
            <a:prstGeom prst="ellipse">
              <a:avLst/>
            </a:prstGeom>
            <a:solidFill>
              <a:schemeClr val="accent4"/>
            </a:solidFill>
            <a:ln w="60325">
              <a:solidFill>
                <a:schemeClr val="tx2">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Graphic 24">
              <a:extLst>
                <a:ext uri="{FF2B5EF4-FFF2-40B4-BE49-F238E27FC236}">
                  <a16:creationId xmlns:a16="http://schemas.microsoft.com/office/drawing/2014/main" id="{E5AE2C30-4860-4BE6-8999-782DA8FFF07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74742" y="3639885"/>
              <a:ext cx="2272051" cy="501622"/>
            </a:xfrm>
            <a:prstGeom prst="rect">
              <a:avLst/>
            </a:prstGeom>
          </p:spPr>
        </p:pic>
        <p:sp>
          <p:nvSpPr>
            <p:cNvPr id="5" name="Rectangle 4">
              <a:extLst>
                <a:ext uri="{FF2B5EF4-FFF2-40B4-BE49-F238E27FC236}">
                  <a16:creationId xmlns:a16="http://schemas.microsoft.com/office/drawing/2014/main" id="{A45AEA3B-CEAE-4818-925B-9D7F97E69ED0}"/>
                </a:ext>
              </a:extLst>
            </p:cNvPr>
            <p:cNvSpPr/>
            <p:nvPr/>
          </p:nvSpPr>
          <p:spPr>
            <a:xfrm>
              <a:off x="4806815" y="4316953"/>
              <a:ext cx="1923924" cy="338554"/>
            </a:xfrm>
            <a:prstGeom prst="rect">
              <a:avLst/>
            </a:prstGeom>
          </p:spPr>
          <p:txBody>
            <a:bodyPr wrap="none">
              <a:spAutoFit/>
            </a:bodyPr>
            <a:lstStyle/>
            <a:p>
              <a:pPr algn="ctr"/>
              <a:r>
                <a:rPr lang="en-US" sz="1600">
                  <a:solidFill>
                    <a:schemeClr val="accent4">
                      <a:lumMod val="40000"/>
                      <a:lumOff val="60000"/>
                    </a:schemeClr>
                  </a:solidFill>
                  <a:latin typeface="AECOM Sans Light" panose="020B0404020202020204" pitchFamily="34" charset="0"/>
                  <a:ea typeface="AECOM Sans Light" panose="020B0404020202020204" pitchFamily="34" charset="0"/>
                  <a:cs typeface="AECOM Sans Light" panose="020B0404020202020204" pitchFamily="34" charset="0"/>
                </a:rPr>
                <a:t>The AECOM Team </a:t>
              </a:r>
            </a:p>
          </p:txBody>
        </p:sp>
      </p:grpSp>
      <p:sp>
        <p:nvSpPr>
          <p:cNvPr id="23" name="TextBox 22">
            <a:extLst>
              <a:ext uri="{FF2B5EF4-FFF2-40B4-BE49-F238E27FC236}">
                <a16:creationId xmlns:a16="http://schemas.microsoft.com/office/drawing/2014/main" id="{CAE28F39-D95C-458F-B4F5-86A585A7ABCA}"/>
              </a:ext>
            </a:extLst>
          </p:cNvPr>
          <p:cNvSpPr txBox="1"/>
          <p:nvPr/>
        </p:nvSpPr>
        <p:spPr>
          <a:xfrm>
            <a:off x="11841018" y="6604000"/>
            <a:ext cx="350982" cy="230832"/>
          </a:xfrm>
          <a:prstGeom prst="rect">
            <a:avLst/>
          </a:prstGeom>
          <a:noFill/>
        </p:spPr>
        <p:txBody>
          <a:bodyPr wrap="square" rtlCol="0">
            <a:spAutoFit/>
          </a:bodyPr>
          <a:lstStyle/>
          <a:p>
            <a:pPr algn="r"/>
            <a:fld id="{2F1A365D-142C-4E94-BFF5-EF4981D38585}" type="slidenum">
              <a:rPr lang="en-US" sz="900" b="1" smtClean="0">
                <a:solidFill>
                  <a:schemeClr val="bg1"/>
                </a:solidFill>
              </a:rPr>
              <a:pPr algn="r"/>
              <a:t>30</a:t>
            </a:fld>
            <a:endParaRPr lang="en-US" sz="900" b="1">
              <a:solidFill>
                <a:schemeClr val="bg1"/>
              </a:solidFill>
            </a:endParaRPr>
          </a:p>
        </p:txBody>
      </p:sp>
      <p:grpSp>
        <p:nvGrpSpPr>
          <p:cNvPr id="27" name="Group 26">
            <a:extLst>
              <a:ext uri="{FF2B5EF4-FFF2-40B4-BE49-F238E27FC236}">
                <a16:creationId xmlns:a16="http://schemas.microsoft.com/office/drawing/2014/main" id="{B2F96B24-F394-4837-969B-8D5D945A1693}"/>
              </a:ext>
            </a:extLst>
          </p:cNvPr>
          <p:cNvGrpSpPr/>
          <p:nvPr/>
        </p:nvGrpSpPr>
        <p:grpSpPr>
          <a:xfrm>
            <a:off x="10230626" y="674347"/>
            <a:ext cx="1962824" cy="492127"/>
            <a:chOff x="9031207" y="747075"/>
            <a:chExt cx="1745648" cy="437676"/>
          </a:xfrm>
        </p:grpSpPr>
        <p:sp>
          <p:nvSpPr>
            <p:cNvPr id="31" name="TextBox 30">
              <a:extLst>
                <a:ext uri="{FF2B5EF4-FFF2-40B4-BE49-F238E27FC236}">
                  <a16:creationId xmlns:a16="http://schemas.microsoft.com/office/drawing/2014/main" id="{057D1AF2-26D7-4CA8-9DB4-5DF4C0D34A95}"/>
                </a:ext>
              </a:extLst>
            </p:cNvPr>
            <p:cNvSpPr txBox="1"/>
            <p:nvPr/>
          </p:nvSpPr>
          <p:spPr>
            <a:xfrm rot="5400000">
              <a:off x="10455371" y="863267"/>
              <a:ext cx="437676" cy="205292"/>
            </a:xfrm>
            <a:prstGeom prst="rect">
              <a:avLst/>
            </a:prstGeom>
            <a:solidFill>
              <a:schemeClr val="accent4"/>
            </a:solidFill>
            <a:ln w="12700">
              <a:solidFill>
                <a:schemeClr val="accent4"/>
              </a:solidFill>
            </a:ln>
          </p:spPr>
          <p:txBody>
            <a:bodyPr wrap="square" lIns="0" tIns="91440" rIns="0" bIns="0" rtlCol="0" anchor="b" anchorCtr="0">
              <a:spAutoFit/>
            </a:bodyPr>
            <a:lstStyle/>
            <a:p>
              <a:pPr algn="ctr"/>
              <a:r>
                <a:rPr lang="en-US" sz="900" b="1">
                  <a:solidFill>
                    <a:schemeClr val="accent6"/>
                  </a:solidFill>
                  <a:latin typeface="URW DIN Cond" panose="00000500000000000000" pitchFamily="50" charset="0"/>
                </a:rPr>
                <a:t>SPEAKER</a:t>
              </a:r>
            </a:p>
          </p:txBody>
        </p:sp>
        <p:sp>
          <p:nvSpPr>
            <p:cNvPr id="32" name="Rectangle 31">
              <a:extLst>
                <a:ext uri="{FF2B5EF4-FFF2-40B4-BE49-F238E27FC236}">
                  <a16:creationId xmlns:a16="http://schemas.microsoft.com/office/drawing/2014/main" id="{3D102FA6-86D5-46DC-909A-0BB2246F23FD}"/>
                </a:ext>
              </a:extLst>
            </p:cNvPr>
            <p:cNvSpPr/>
            <p:nvPr/>
          </p:nvSpPr>
          <p:spPr>
            <a:xfrm>
              <a:off x="9031207" y="806284"/>
              <a:ext cx="1051022" cy="355840"/>
            </a:xfrm>
            <a:prstGeom prst="rect">
              <a:avLst/>
            </a:prstGeom>
          </p:spPr>
          <p:txBody>
            <a:bodyPr wrap="square">
              <a:spAutoFit/>
            </a:bodyPr>
            <a:lstStyle/>
            <a:p>
              <a:pPr algn="r"/>
              <a:r>
                <a:rPr lang="en-US" sz="1000" b="1">
                  <a:solidFill>
                    <a:schemeClr val="bg1"/>
                  </a:solidFill>
                  <a:latin typeface="URW DIN Cond" panose="00000500000000000000" pitchFamily="50" charset="0"/>
                  <a:cs typeface="AECOM Sans XBold" panose="020B0804020202020204" pitchFamily="34" charset="0"/>
                </a:rPr>
                <a:t>Daniel Meyers, AICP</a:t>
              </a:r>
            </a:p>
            <a:p>
              <a:pPr algn="r"/>
              <a:r>
                <a:rPr lang="en-US" sz="1000">
                  <a:solidFill>
                    <a:schemeClr val="bg1"/>
                  </a:solidFill>
                  <a:latin typeface="URW DIN Cond" panose="00000500000000000000" pitchFamily="50" charset="0"/>
                </a:rPr>
                <a:t>Project Manager</a:t>
              </a:r>
            </a:p>
          </p:txBody>
        </p:sp>
        <p:sp>
          <p:nvSpPr>
            <p:cNvPr id="33" name="Rectangle 32">
              <a:extLst>
                <a:ext uri="{FF2B5EF4-FFF2-40B4-BE49-F238E27FC236}">
                  <a16:creationId xmlns:a16="http://schemas.microsoft.com/office/drawing/2014/main" id="{3AB9EFC3-6CC7-4C3E-A13C-ACFEB7777DDD}"/>
                </a:ext>
              </a:extLst>
            </p:cNvPr>
            <p:cNvSpPr/>
            <p:nvPr/>
          </p:nvSpPr>
          <p:spPr>
            <a:xfrm>
              <a:off x="10128219" y="747075"/>
              <a:ext cx="437675" cy="437675"/>
            </a:xfrm>
            <a:prstGeom prst="rect">
              <a:avLst/>
            </a:prstGeom>
            <a:blipFill>
              <a:blip r:embed="rId6"/>
              <a:srcRect/>
              <a:stretch>
                <a:fillRect t="-3125" b="-3125"/>
              </a:stretch>
            </a:bli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34" name="Rectangle 33">
              <a:extLst>
                <a:ext uri="{FF2B5EF4-FFF2-40B4-BE49-F238E27FC236}">
                  <a16:creationId xmlns:a16="http://schemas.microsoft.com/office/drawing/2014/main" id="{F0A54041-B07A-4197-AA8F-BAB836A79456}"/>
                </a:ext>
              </a:extLst>
            </p:cNvPr>
            <p:cNvSpPr/>
            <p:nvPr/>
          </p:nvSpPr>
          <p:spPr>
            <a:xfrm>
              <a:off x="10082553" y="864148"/>
              <a:ext cx="93719" cy="93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spTree>
    <p:extLst>
      <p:ext uri="{BB962C8B-B14F-4D97-AF65-F5344CB8AC3E}">
        <p14:creationId xmlns:p14="http://schemas.microsoft.com/office/powerpoint/2010/main" val="25511274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Rectangle 86">
            <a:extLst>
              <a:ext uri="{FF2B5EF4-FFF2-40B4-BE49-F238E27FC236}">
                <a16:creationId xmlns:a16="http://schemas.microsoft.com/office/drawing/2014/main" id="{1EA8055E-D2DB-4217-8359-FC487F25D1E0}"/>
              </a:ext>
            </a:extLst>
          </p:cNvPr>
          <p:cNvSpPr/>
          <p:nvPr/>
        </p:nvSpPr>
        <p:spPr>
          <a:xfrm>
            <a:off x="-3" y="451991"/>
            <a:ext cx="12192003" cy="6406008"/>
          </a:xfrm>
          <a:prstGeom prst="rect">
            <a:avLst/>
          </a:prstGeom>
          <a:blipFill dpi="0" rotWithShape="1">
            <a:blip r:embed="rId3" cstate="hqprint">
              <a:extLst>
                <a:ext uri="{28A0092B-C50C-407E-A947-70E740481C1C}">
                  <a14:useLocalDpi xmlns:a14="http://schemas.microsoft.com/office/drawing/2010/main"/>
                </a:ext>
              </a:extLst>
            </a:blip>
            <a:srcRect/>
            <a:stretch>
              <a:fillRect t="1234" b="-829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90F5B799-F633-4BFE-A307-2E3D7F81F111}"/>
              </a:ext>
            </a:extLst>
          </p:cNvPr>
          <p:cNvSpPr/>
          <p:nvPr/>
        </p:nvSpPr>
        <p:spPr>
          <a:xfrm>
            <a:off x="-1453" y="1605140"/>
            <a:ext cx="12193450" cy="5262095"/>
          </a:xfrm>
          <a:prstGeom prst="rect">
            <a:avLst/>
          </a:prstGeom>
          <a:gradFill>
            <a:gsLst>
              <a:gs pos="0">
                <a:schemeClr val="accent6">
                  <a:alpha val="0"/>
                </a:schemeClr>
              </a:gs>
              <a:gs pos="88000">
                <a:schemeClr val="accent6">
                  <a:alpha val="9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700"/>
              </a:lnSpc>
            </a:pPr>
            <a:endParaRPr lang="en-US"/>
          </a:p>
        </p:txBody>
      </p:sp>
      <p:sp>
        <p:nvSpPr>
          <p:cNvPr id="89" name="Rectangle 88">
            <a:extLst>
              <a:ext uri="{FF2B5EF4-FFF2-40B4-BE49-F238E27FC236}">
                <a16:creationId xmlns:a16="http://schemas.microsoft.com/office/drawing/2014/main" id="{238C0160-55A9-4203-A1AB-9636B54719E0}"/>
              </a:ext>
            </a:extLst>
          </p:cNvPr>
          <p:cNvSpPr/>
          <p:nvPr/>
        </p:nvSpPr>
        <p:spPr>
          <a:xfrm rot="10800000">
            <a:off x="-8" y="529610"/>
            <a:ext cx="12192002" cy="3445904"/>
          </a:xfrm>
          <a:prstGeom prst="rect">
            <a:avLst/>
          </a:prstGeom>
          <a:gradFill>
            <a:gsLst>
              <a:gs pos="0">
                <a:schemeClr val="accent6">
                  <a:alpha val="0"/>
                </a:schemeClr>
              </a:gs>
              <a:gs pos="100000">
                <a:schemeClr val="accent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700"/>
              </a:lnSpc>
            </a:pPr>
            <a:endParaRPr lang="en-US"/>
          </a:p>
        </p:txBody>
      </p:sp>
      <p:sp>
        <p:nvSpPr>
          <p:cNvPr id="2" name="Title 1">
            <a:extLst>
              <a:ext uri="{FF2B5EF4-FFF2-40B4-BE49-F238E27FC236}">
                <a16:creationId xmlns:a16="http://schemas.microsoft.com/office/drawing/2014/main" id="{2ED96180-2E5E-47E9-B262-955F3FF6963F}"/>
              </a:ext>
            </a:extLst>
          </p:cNvPr>
          <p:cNvSpPr>
            <a:spLocks noGrp="1"/>
          </p:cNvSpPr>
          <p:nvPr>
            <p:ph type="title"/>
          </p:nvPr>
        </p:nvSpPr>
        <p:spPr/>
        <p:txBody>
          <a:bodyPr>
            <a:normAutofit/>
          </a:bodyPr>
          <a:lstStyle/>
          <a:p>
            <a:r>
              <a:rPr lang="en-US" sz="4000"/>
              <a:t>Questions?</a:t>
            </a:r>
          </a:p>
        </p:txBody>
      </p:sp>
      <p:sp>
        <p:nvSpPr>
          <p:cNvPr id="46" name="TextBox 45">
            <a:extLst>
              <a:ext uri="{FF2B5EF4-FFF2-40B4-BE49-F238E27FC236}">
                <a16:creationId xmlns:a16="http://schemas.microsoft.com/office/drawing/2014/main" id="{04B07B59-9F78-4CA8-94AD-CDAD9AFF2363}"/>
              </a:ext>
            </a:extLst>
          </p:cNvPr>
          <p:cNvSpPr txBox="1"/>
          <p:nvPr/>
        </p:nvSpPr>
        <p:spPr>
          <a:xfrm>
            <a:off x="11841018" y="6604000"/>
            <a:ext cx="350982" cy="230832"/>
          </a:xfrm>
          <a:prstGeom prst="rect">
            <a:avLst/>
          </a:prstGeom>
          <a:noFill/>
        </p:spPr>
        <p:txBody>
          <a:bodyPr wrap="square" rtlCol="0">
            <a:spAutoFit/>
          </a:bodyPr>
          <a:lstStyle/>
          <a:p>
            <a:pPr algn="r"/>
            <a:fld id="{2F1A365D-142C-4E94-BFF5-EF4981D38585}" type="slidenum">
              <a:rPr lang="en-US" sz="900" b="1" smtClean="0">
                <a:solidFill>
                  <a:schemeClr val="bg2"/>
                </a:solidFill>
              </a:rPr>
              <a:pPr algn="r"/>
              <a:t>31</a:t>
            </a:fld>
            <a:endParaRPr lang="en-US" sz="900" b="1">
              <a:solidFill>
                <a:schemeClr val="bg2"/>
              </a:solidFill>
            </a:endParaRPr>
          </a:p>
        </p:txBody>
      </p:sp>
      <p:grpSp>
        <p:nvGrpSpPr>
          <p:cNvPr id="77" name="Group 76">
            <a:extLst>
              <a:ext uri="{FF2B5EF4-FFF2-40B4-BE49-F238E27FC236}">
                <a16:creationId xmlns:a16="http://schemas.microsoft.com/office/drawing/2014/main" id="{72DF6676-8320-40EE-9C2F-F3E660514EA8}"/>
              </a:ext>
            </a:extLst>
          </p:cNvPr>
          <p:cNvGrpSpPr/>
          <p:nvPr/>
        </p:nvGrpSpPr>
        <p:grpSpPr>
          <a:xfrm>
            <a:off x="10230626" y="674347"/>
            <a:ext cx="1962824" cy="492127"/>
            <a:chOff x="9031207" y="747075"/>
            <a:chExt cx="1745648" cy="437676"/>
          </a:xfrm>
        </p:grpSpPr>
        <p:sp>
          <p:nvSpPr>
            <p:cNvPr id="78" name="TextBox 77">
              <a:extLst>
                <a:ext uri="{FF2B5EF4-FFF2-40B4-BE49-F238E27FC236}">
                  <a16:creationId xmlns:a16="http://schemas.microsoft.com/office/drawing/2014/main" id="{3B5EE0E5-D2D2-4B64-B0BA-53A606F19A84}"/>
                </a:ext>
              </a:extLst>
            </p:cNvPr>
            <p:cNvSpPr txBox="1"/>
            <p:nvPr/>
          </p:nvSpPr>
          <p:spPr>
            <a:xfrm rot="5400000">
              <a:off x="10455371" y="863267"/>
              <a:ext cx="437676" cy="205292"/>
            </a:xfrm>
            <a:prstGeom prst="rect">
              <a:avLst/>
            </a:prstGeom>
            <a:solidFill>
              <a:schemeClr val="accent4"/>
            </a:solidFill>
            <a:ln w="12700">
              <a:solidFill>
                <a:schemeClr val="accent4"/>
              </a:solidFill>
            </a:ln>
          </p:spPr>
          <p:txBody>
            <a:bodyPr wrap="square" lIns="0" tIns="91440" rIns="0" bIns="0" rtlCol="0" anchor="b" anchorCtr="0">
              <a:spAutoFit/>
            </a:bodyPr>
            <a:lstStyle/>
            <a:p>
              <a:pPr algn="ctr"/>
              <a:r>
                <a:rPr lang="en-US" sz="900" b="1">
                  <a:solidFill>
                    <a:schemeClr val="accent6"/>
                  </a:solidFill>
                  <a:latin typeface="URW DIN Cond" panose="00000500000000000000" pitchFamily="50" charset="0"/>
                </a:rPr>
                <a:t>SPEAKER</a:t>
              </a:r>
            </a:p>
          </p:txBody>
        </p:sp>
        <p:sp>
          <p:nvSpPr>
            <p:cNvPr id="79" name="Rectangle 78">
              <a:extLst>
                <a:ext uri="{FF2B5EF4-FFF2-40B4-BE49-F238E27FC236}">
                  <a16:creationId xmlns:a16="http://schemas.microsoft.com/office/drawing/2014/main" id="{0900F2F2-DCA3-43D8-AA05-B7E84C48C32D}"/>
                </a:ext>
              </a:extLst>
            </p:cNvPr>
            <p:cNvSpPr/>
            <p:nvPr/>
          </p:nvSpPr>
          <p:spPr>
            <a:xfrm>
              <a:off x="9031207" y="806284"/>
              <a:ext cx="1051022" cy="355840"/>
            </a:xfrm>
            <a:prstGeom prst="rect">
              <a:avLst/>
            </a:prstGeom>
          </p:spPr>
          <p:txBody>
            <a:bodyPr wrap="square">
              <a:spAutoFit/>
            </a:bodyPr>
            <a:lstStyle/>
            <a:p>
              <a:pPr algn="r"/>
              <a:r>
                <a:rPr lang="en-US" sz="1000" b="1">
                  <a:solidFill>
                    <a:schemeClr val="bg1"/>
                  </a:solidFill>
                  <a:latin typeface="URW DIN Cond" panose="00000500000000000000" pitchFamily="50" charset="0"/>
                  <a:cs typeface="AECOM Sans XBold" panose="020B0804020202020204" pitchFamily="34" charset="0"/>
                </a:rPr>
                <a:t>Daniel Meyers, AICP</a:t>
              </a:r>
            </a:p>
            <a:p>
              <a:pPr algn="r"/>
              <a:r>
                <a:rPr lang="en-US" sz="1000">
                  <a:solidFill>
                    <a:schemeClr val="bg1"/>
                  </a:solidFill>
                  <a:latin typeface="URW DIN Cond" panose="00000500000000000000" pitchFamily="50" charset="0"/>
                </a:rPr>
                <a:t>Project Manager</a:t>
              </a:r>
            </a:p>
          </p:txBody>
        </p:sp>
        <p:sp>
          <p:nvSpPr>
            <p:cNvPr id="80" name="Rectangle 79">
              <a:extLst>
                <a:ext uri="{FF2B5EF4-FFF2-40B4-BE49-F238E27FC236}">
                  <a16:creationId xmlns:a16="http://schemas.microsoft.com/office/drawing/2014/main" id="{1D4C1973-0CAA-41C6-BAEF-88383B0C0803}"/>
                </a:ext>
              </a:extLst>
            </p:cNvPr>
            <p:cNvSpPr/>
            <p:nvPr/>
          </p:nvSpPr>
          <p:spPr>
            <a:xfrm>
              <a:off x="10128219" y="747075"/>
              <a:ext cx="437675" cy="437675"/>
            </a:xfrm>
            <a:prstGeom prst="rect">
              <a:avLst/>
            </a:prstGeom>
            <a:blipFill>
              <a:blip r:embed="rId4"/>
              <a:srcRect/>
              <a:stretch>
                <a:fillRect t="-3125" b="-3125"/>
              </a:stretch>
            </a:bli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81" name="Rectangle 80">
              <a:extLst>
                <a:ext uri="{FF2B5EF4-FFF2-40B4-BE49-F238E27FC236}">
                  <a16:creationId xmlns:a16="http://schemas.microsoft.com/office/drawing/2014/main" id="{15A1A5DC-BA9D-477D-9BBB-BF3531FEE198}"/>
                </a:ext>
              </a:extLst>
            </p:cNvPr>
            <p:cNvSpPr/>
            <p:nvPr/>
          </p:nvSpPr>
          <p:spPr>
            <a:xfrm>
              <a:off x="10082553" y="864148"/>
              <a:ext cx="93719" cy="93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grpSp>
        <p:nvGrpSpPr>
          <p:cNvPr id="4" name="Group 3">
            <a:extLst>
              <a:ext uri="{FF2B5EF4-FFF2-40B4-BE49-F238E27FC236}">
                <a16:creationId xmlns:a16="http://schemas.microsoft.com/office/drawing/2014/main" id="{586FCCDB-935C-4BA5-8B2C-6F1B179487A2}"/>
              </a:ext>
            </a:extLst>
          </p:cNvPr>
          <p:cNvGrpSpPr/>
          <p:nvPr/>
        </p:nvGrpSpPr>
        <p:grpSpPr>
          <a:xfrm>
            <a:off x="471746" y="1582251"/>
            <a:ext cx="2103120" cy="4823757"/>
            <a:chOff x="471746" y="1582251"/>
            <a:chExt cx="2103120" cy="4823757"/>
          </a:xfrm>
          <a:effectLst>
            <a:outerShdw blurRad="50800" dist="38100" dir="2700000" algn="tl" rotWithShape="0">
              <a:prstClr val="black">
                <a:alpha val="40000"/>
              </a:prstClr>
            </a:outerShdw>
          </a:effectLst>
        </p:grpSpPr>
        <p:sp>
          <p:nvSpPr>
            <p:cNvPr id="53" name="Rectangle: Rounded Corners 52">
              <a:extLst>
                <a:ext uri="{FF2B5EF4-FFF2-40B4-BE49-F238E27FC236}">
                  <a16:creationId xmlns:a16="http://schemas.microsoft.com/office/drawing/2014/main" id="{10A747FF-EB8F-4F60-9CA4-58C2806CF140}"/>
                </a:ext>
              </a:extLst>
            </p:cNvPr>
            <p:cNvSpPr/>
            <p:nvPr/>
          </p:nvSpPr>
          <p:spPr>
            <a:xfrm rot="10800000">
              <a:off x="471746" y="2324065"/>
              <a:ext cx="2103120" cy="4081943"/>
            </a:xfrm>
            <a:prstGeom prst="roundRect">
              <a:avLst>
                <a:gd name="adj" fmla="val 3950"/>
              </a:avLst>
            </a:prstGeom>
            <a:solidFill>
              <a:schemeClr val="bg1">
                <a:alpha val="73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89724F6-9815-4632-909C-C5C267FEA2FC}"/>
                </a:ext>
              </a:extLst>
            </p:cNvPr>
            <p:cNvSpPr/>
            <p:nvPr/>
          </p:nvSpPr>
          <p:spPr>
            <a:xfrm>
              <a:off x="531150" y="2743200"/>
              <a:ext cx="1972290" cy="14609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3BEB04F-E5FB-459F-9F12-E5E1A7BFF5C1}"/>
                </a:ext>
              </a:extLst>
            </p:cNvPr>
            <p:cNvSpPr/>
            <p:nvPr/>
          </p:nvSpPr>
          <p:spPr>
            <a:xfrm>
              <a:off x="581890" y="4277692"/>
              <a:ext cx="1871117" cy="1792798"/>
            </a:xfrm>
            <a:prstGeom prst="rect">
              <a:avLst/>
            </a:prstGeom>
          </p:spPr>
          <p:txBody>
            <a:bodyPr wrap="square">
              <a:spAutoFit/>
            </a:bodyPr>
            <a:lstStyle/>
            <a:p>
              <a:pPr algn="ctr">
                <a:spcBef>
                  <a:spcPts val="600"/>
                </a:spcBef>
              </a:pPr>
              <a:r>
                <a:rPr lang="en-US" sz="1200">
                  <a:latin typeface="URW DIN Cond" panose="00000500000000000000" pitchFamily="50" charset="0"/>
                </a:rPr>
                <a:t>“Thank you for your outstanding work. I know we have selected the best team for this study. Your technical expertise paired with ability to relate to different stakeholder groups helped move this study along and got us to the adopted LPA.” </a:t>
              </a:r>
            </a:p>
            <a:p>
              <a:pPr algn="ctr">
                <a:spcBef>
                  <a:spcPts val="300"/>
                </a:spcBef>
              </a:pPr>
              <a:r>
                <a:rPr lang="en-US" sz="1200">
                  <a:solidFill>
                    <a:srgbClr val="717171"/>
                  </a:solidFill>
                  <a:latin typeface="URW DIN Cond" panose="00000500000000000000" pitchFamily="50" charset="0"/>
                </a:rPr>
                <a:t>-Matt Cecil, Chapel Hill Transit</a:t>
              </a:r>
            </a:p>
          </p:txBody>
        </p:sp>
        <p:sp>
          <p:nvSpPr>
            <p:cNvPr id="11" name="Oval 10">
              <a:extLst>
                <a:ext uri="{FF2B5EF4-FFF2-40B4-BE49-F238E27FC236}">
                  <a16:creationId xmlns:a16="http://schemas.microsoft.com/office/drawing/2014/main" id="{DE4CF77A-1287-4087-AD27-D89DE4204666}"/>
                </a:ext>
              </a:extLst>
            </p:cNvPr>
            <p:cNvSpPr/>
            <p:nvPr/>
          </p:nvSpPr>
          <p:spPr>
            <a:xfrm>
              <a:off x="725865" y="1582251"/>
              <a:ext cx="1594883" cy="1594883"/>
            </a:xfrm>
            <a:prstGeom prst="ellipse">
              <a:avLst/>
            </a:prstGeom>
            <a:blipFill>
              <a:blip r:embed="rId5"/>
              <a:srcRect/>
              <a:stretch>
                <a:fillRect l="-38951" r="-38951"/>
              </a:stretch>
            </a:blipFill>
            <a:ln w="47625">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7A83031-7BB6-4083-87DA-F4B3E87F389D}"/>
                </a:ext>
              </a:extLst>
            </p:cNvPr>
            <p:cNvSpPr/>
            <p:nvPr/>
          </p:nvSpPr>
          <p:spPr>
            <a:xfrm>
              <a:off x="581891" y="3375349"/>
              <a:ext cx="1871117" cy="707886"/>
            </a:xfrm>
            <a:prstGeom prst="rect">
              <a:avLst/>
            </a:prstGeom>
          </p:spPr>
          <p:txBody>
            <a:bodyPr wrap="square">
              <a:spAutoFit/>
            </a:bodyPr>
            <a:lstStyle/>
            <a:p>
              <a:pPr algn="ctr"/>
              <a:r>
                <a:rPr lang="en-US" sz="1400" b="1">
                  <a:solidFill>
                    <a:schemeClr val="bg2"/>
                  </a:solidFill>
                  <a:latin typeface="URW DIN Cond" panose="00000500000000000000" pitchFamily="50" charset="0"/>
                </a:rPr>
                <a:t>CHAPEL HILL NORTH-SOUTH BRT</a:t>
              </a:r>
            </a:p>
            <a:p>
              <a:pPr algn="ctr"/>
              <a:r>
                <a:rPr lang="en-US" sz="1200" i="1">
                  <a:solidFill>
                    <a:schemeClr val="bg2"/>
                  </a:solidFill>
                  <a:latin typeface="URW DIN Cond" panose="00000500000000000000" pitchFamily="50" charset="0"/>
                </a:rPr>
                <a:t>CHAPEL HILL, NORTH CAROLINA</a:t>
              </a:r>
            </a:p>
          </p:txBody>
        </p:sp>
      </p:grpSp>
      <p:grpSp>
        <p:nvGrpSpPr>
          <p:cNvPr id="8" name="Group 7">
            <a:extLst>
              <a:ext uri="{FF2B5EF4-FFF2-40B4-BE49-F238E27FC236}">
                <a16:creationId xmlns:a16="http://schemas.microsoft.com/office/drawing/2014/main" id="{C673D6F1-8C72-4BEF-BB35-CBF98CA034AD}"/>
              </a:ext>
            </a:extLst>
          </p:cNvPr>
          <p:cNvGrpSpPr/>
          <p:nvPr/>
        </p:nvGrpSpPr>
        <p:grpSpPr>
          <a:xfrm>
            <a:off x="7387632" y="1575407"/>
            <a:ext cx="2103120" cy="4830601"/>
            <a:chOff x="7387632" y="1575407"/>
            <a:chExt cx="2103120" cy="4830601"/>
          </a:xfrm>
          <a:effectLst>
            <a:outerShdw blurRad="50800" dist="38100" dir="2700000" algn="tl" rotWithShape="0">
              <a:prstClr val="black">
                <a:alpha val="40000"/>
              </a:prstClr>
            </a:outerShdw>
          </a:effectLst>
        </p:grpSpPr>
        <p:sp>
          <p:nvSpPr>
            <p:cNvPr id="55" name="Rectangle: Rounded Corners 54">
              <a:extLst>
                <a:ext uri="{FF2B5EF4-FFF2-40B4-BE49-F238E27FC236}">
                  <a16:creationId xmlns:a16="http://schemas.microsoft.com/office/drawing/2014/main" id="{47DCE3FA-7336-4C91-A1F0-84374E438026}"/>
                </a:ext>
              </a:extLst>
            </p:cNvPr>
            <p:cNvSpPr/>
            <p:nvPr/>
          </p:nvSpPr>
          <p:spPr>
            <a:xfrm rot="10800000">
              <a:off x="7387632" y="2333301"/>
              <a:ext cx="2103120" cy="4072707"/>
            </a:xfrm>
            <a:prstGeom prst="roundRect">
              <a:avLst>
                <a:gd name="adj" fmla="val 3950"/>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D5426E45-BC3F-4FA8-AF7B-11BFD397D72C}"/>
                </a:ext>
              </a:extLst>
            </p:cNvPr>
            <p:cNvSpPr/>
            <p:nvPr/>
          </p:nvSpPr>
          <p:spPr>
            <a:xfrm>
              <a:off x="7503633" y="4277692"/>
              <a:ext cx="1871117" cy="1977464"/>
            </a:xfrm>
            <a:prstGeom prst="rect">
              <a:avLst/>
            </a:prstGeom>
          </p:spPr>
          <p:txBody>
            <a:bodyPr wrap="square">
              <a:spAutoFit/>
            </a:bodyPr>
            <a:lstStyle/>
            <a:p>
              <a:pPr algn="ctr">
                <a:spcBef>
                  <a:spcPts val="600"/>
                </a:spcBef>
              </a:pPr>
              <a:r>
                <a:rPr lang="en-US" sz="1200">
                  <a:latin typeface="URW DIN Cond" panose="00000500000000000000" pitchFamily="50" charset="0"/>
                </a:rPr>
                <a:t>“The Silver Line Bus Rapid Transit project has proven to be very successful. [AECOM] They provided a great team, great communication, and outstanding guidance throughout the project and are certainly experts on both determining, and advancing, </a:t>
              </a:r>
              <a:br>
                <a:rPr lang="en-US" sz="1200">
                  <a:latin typeface="URW DIN Cond" panose="00000500000000000000" pitchFamily="50" charset="0"/>
                </a:rPr>
              </a:br>
              <a:r>
                <a:rPr lang="en-US" sz="1200">
                  <a:latin typeface="URW DIN Cond" panose="00000500000000000000" pitchFamily="50" charset="0"/>
                </a:rPr>
                <a:t>BRT projects.”</a:t>
              </a:r>
            </a:p>
            <a:p>
              <a:pPr algn="ctr">
                <a:spcBef>
                  <a:spcPts val="300"/>
                </a:spcBef>
              </a:pPr>
              <a:r>
                <a:rPr lang="en-US" sz="1200">
                  <a:solidFill>
                    <a:srgbClr val="717171"/>
                  </a:solidFill>
                  <a:latin typeface="URW DIN Cond" panose="00000500000000000000" pitchFamily="50" charset="0"/>
                </a:rPr>
                <a:t>- Conrad </a:t>
              </a:r>
              <a:r>
                <a:rPr lang="en-US" sz="1200" err="1">
                  <a:solidFill>
                    <a:srgbClr val="717171"/>
                  </a:solidFill>
                  <a:latin typeface="URW DIN Cond" panose="00000500000000000000" pitchFamily="50" charset="0"/>
                </a:rPr>
                <a:t>Venema</a:t>
              </a:r>
              <a:r>
                <a:rPr lang="en-US" sz="1200">
                  <a:solidFill>
                    <a:srgbClr val="717171"/>
                  </a:solidFill>
                  <a:latin typeface="URW DIN Cond" panose="00000500000000000000" pitchFamily="50" charset="0"/>
                </a:rPr>
                <a:t>, The Rapid</a:t>
              </a:r>
            </a:p>
          </p:txBody>
        </p:sp>
        <p:sp>
          <p:nvSpPr>
            <p:cNvPr id="36" name="Rectangle 35">
              <a:extLst>
                <a:ext uri="{FF2B5EF4-FFF2-40B4-BE49-F238E27FC236}">
                  <a16:creationId xmlns:a16="http://schemas.microsoft.com/office/drawing/2014/main" id="{B15B45CD-8D2B-4C55-A213-4986E45642D6}"/>
                </a:ext>
              </a:extLst>
            </p:cNvPr>
            <p:cNvSpPr/>
            <p:nvPr/>
          </p:nvSpPr>
          <p:spPr>
            <a:xfrm>
              <a:off x="7453048" y="2743200"/>
              <a:ext cx="1972290" cy="14609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EF555BED-E7CC-492B-8F31-5A18C6F8669F}"/>
                </a:ext>
              </a:extLst>
            </p:cNvPr>
            <p:cNvSpPr/>
            <p:nvPr/>
          </p:nvSpPr>
          <p:spPr>
            <a:xfrm>
              <a:off x="7643664" y="1575407"/>
              <a:ext cx="1591056" cy="1591056"/>
            </a:xfrm>
            <a:prstGeom prst="ellipse">
              <a:avLst/>
            </a:prstGeom>
            <a:blipFill>
              <a:blip r:embed="rId6"/>
              <a:srcRect/>
              <a:stretch>
                <a:fillRect l="-24940" r="-8394"/>
              </a:stretch>
            </a:blipFill>
            <a:ln w="47625">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ABC2BBF9-96E2-486C-A057-83C605A37ECD}"/>
                </a:ext>
              </a:extLst>
            </p:cNvPr>
            <p:cNvSpPr/>
            <p:nvPr/>
          </p:nvSpPr>
          <p:spPr>
            <a:xfrm>
              <a:off x="7501932" y="3267627"/>
              <a:ext cx="1874520" cy="923330"/>
            </a:xfrm>
            <a:prstGeom prst="rect">
              <a:avLst/>
            </a:prstGeom>
          </p:spPr>
          <p:txBody>
            <a:bodyPr wrap="square">
              <a:spAutoFit/>
            </a:bodyPr>
            <a:lstStyle/>
            <a:p>
              <a:pPr algn="ctr"/>
              <a:r>
                <a:rPr lang="en-US" sz="1400" b="1">
                  <a:solidFill>
                    <a:schemeClr val="bg2"/>
                  </a:solidFill>
                  <a:latin typeface="URW DIN Cond" panose="00000500000000000000" pitchFamily="50" charset="0"/>
                </a:rPr>
                <a:t>SILVER LINE BRT STREETSCAPE DESIGN &amp; UTILITY INFRASTRUCTURE</a:t>
              </a:r>
            </a:p>
            <a:p>
              <a:pPr algn="ctr"/>
              <a:r>
                <a:rPr lang="en-US" sz="1200" i="1">
                  <a:solidFill>
                    <a:schemeClr val="bg2"/>
                  </a:solidFill>
                  <a:latin typeface="URW DIN Cond" panose="00000500000000000000" pitchFamily="50" charset="0"/>
                </a:rPr>
                <a:t>GRAND RAPIDS, MICHIGAN</a:t>
              </a:r>
            </a:p>
          </p:txBody>
        </p:sp>
      </p:grpSp>
      <p:grpSp>
        <p:nvGrpSpPr>
          <p:cNvPr id="7" name="Group 6">
            <a:extLst>
              <a:ext uri="{FF2B5EF4-FFF2-40B4-BE49-F238E27FC236}">
                <a16:creationId xmlns:a16="http://schemas.microsoft.com/office/drawing/2014/main" id="{83C0E6F6-62B4-4875-8358-C902CD5937BC}"/>
              </a:ext>
            </a:extLst>
          </p:cNvPr>
          <p:cNvGrpSpPr/>
          <p:nvPr/>
        </p:nvGrpSpPr>
        <p:grpSpPr>
          <a:xfrm>
            <a:off x="5061196" y="1593746"/>
            <a:ext cx="2103120" cy="4812261"/>
            <a:chOff x="5061196" y="1593746"/>
            <a:chExt cx="2103120" cy="4812261"/>
          </a:xfrm>
          <a:effectLst>
            <a:outerShdw blurRad="50800" dist="38100" dir="2700000" algn="tl" rotWithShape="0">
              <a:prstClr val="black">
                <a:alpha val="40000"/>
              </a:prstClr>
            </a:outerShdw>
          </a:effectLst>
        </p:grpSpPr>
        <p:sp>
          <p:nvSpPr>
            <p:cNvPr id="64" name="Rectangle: Rounded Corners 63">
              <a:extLst>
                <a:ext uri="{FF2B5EF4-FFF2-40B4-BE49-F238E27FC236}">
                  <a16:creationId xmlns:a16="http://schemas.microsoft.com/office/drawing/2014/main" id="{03BFADA8-D814-4064-8F4C-3442D29838FC}"/>
                </a:ext>
              </a:extLst>
            </p:cNvPr>
            <p:cNvSpPr/>
            <p:nvPr/>
          </p:nvSpPr>
          <p:spPr>
            <a:xfrm rot="10800000">
              <a:off x="5061196" y="2333300"/>
              <a:ext cx="2103120" cy="4072707"/>
            </a:xfrm>
            <a:prstGeom prst="roundRect">
              <a:avLst>
                <a:gd name="adj" fmla="val 3950"/>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1A77BFC-014B-474A-99FF-622B6447460B}"/>
                </a:ext>
              </a:extLst>
            </p:cNvPr>
            <p:cNvSpPr/>
            <p:nvPr/>
          </p:nvSpPr>
          <p:spPr>
            <a:xfrm>
              <a:off x="5191550" y="4277692"/>
              <a:ext cx="1871117" cy="1792798"/>
            </a:xfrm>
            <a:prstGeom prst="rect">
              <a:avLst/>
            </a:prstGeom>
          </p:spPr>
          <p:txBody>
            <a:bodyPr wrap="square">
              <a:spAutoFit/>
            </a:bodyPr>
            <a:lstStyle/>
            <a:p>
              <a:pPr algn="ctr">
                <a:spcBef>
                  <a:spcPts val="600"/>
                </a:spcBef>
              </a:pPr>
              <a:r>
                <a:rPr lang="en-US" sz="1200">
                  <a:latin typeface="URW DIN Cond" panose="00000500000000000000" pitchFamily="50" charset="0"/>
                </a:rPr>
                <a:t>“Qualified management and</a:t>
              </a:r>
            </a:p>
            <a:p>
              <a:pPr algn="ctr"/>
              <a:r>
                <a:rPr lang="en-US" sz="1200">
                  <a:latin typeface="URW DIN Cond" panose="00000500000000000000" pitchFamily="50" charset="0"/>
                </a:rPr>
                <a:t>competent BRT technical staff; attentive to client needs; engaged, accommodating, and willing to help; flexible and quick in adjusting to scope changes.”</a:t>
              </a:r>
            </a:p>
            <a:p>
              <a:pPr algn="ctr">
                <a:spcBef>
                  <a:spcPts val="300"/>
                </a:spcBef>
              </a:pPr>
              <a:r>
                <a:rPr lang="en-US" sz="1200">
                  <a:solidFill>
                    <a:srgbClr val="717171"/>
                  </a:solidFill>
                  <a:latin typeface="URW DIN Cond" panose="00000500000000000000" pitchFamily="50" charset="0"/>
                </a:rPr>
                <a:t>- </a:t>
              </a:r>
              <a:r>
                <a:rPr lang="en-US" sz="1200" err="1">
                  <a:solidFill>
                    <a:srgbClr val="717171"/>
                  </a:solidFill>
                  <a:latin typeface="URW DIN Cond" panose="00000500000000000000" pitchFamily="50" charset="0"/>
                </a:rPr>
                <a:t>Jie</a:t>
              </a:r>
              <a:r>
                <a:rPr lang="en-US" sz="1200">
                  <a:solidFill>
                    <a:srgbClr val="717171"/>
                  </a:solidFill>
                  <a:latin typeface="URW DIN Cond" panose="00000500000000000000" pitchFamily="50" charset="0"/>
                </a:rPr>
                <a:t> </a:t>
              </a:r>
              <a:r>
                <a:rPr lang="en-US" sz="1200" err="1">
                  <a:solidFill>
                    <a:srgbClr val="717171"/>
                  </a:solidFill>
                  <a:latin typeface="URW DIN Cond" panose="00000500000000000000" pitchFamily="50" charset="0"/>
                </a:rPr>
                <a:t>Bian</a:t>
              </a:r>
              <a:r>
                <a:rPr lang="en-US" sz="1200">
                  <a:solidFill>
                    <a:srgbClr val="717171"/>
                  </a:solidFill>
                  <a:latin typeface="URW DIN Cond" panose="00000500000000000000" pitchFamily="50" charset="0"/>
                </a:rPr>
                <a:t>, Miami-Dade County</a:t>
              </a:r>
              <a:br>
                <a:rPr lang="en-US" sz="1200">
                  <a:solidFill>
                    <a:srgbClr val="717171"/>
                  </a:solidFill>
                  <a:latin typeface="URW DIN Cond" panose="00000500000000000000" pitchFamily="50" charset="0"/>
                </a:rPr>
              </a:br>
              <a:r>
                <a:rPr lang="en-US" sz="1200">
                  <a:solidFill>
                    <a:srgbClr val="717171"/>
                  </a:solidFill>
                  <a:latin typeface="URW DIN Cond" panose="00000500000000000000" pitchFamily="50" charset="0"/>
                </a:rPr>
                <a:t>Department of Transportation</a:t>
              </a:r>
              <a:br>
                <a:rPr lang="en-US" sz="1200">
                  <a:solidFill>
                    <a:srgbClr val="717171"/>
                  </a:solidFill>
                  <a:latin typeface="URW DIN Cond" panose="00000500000000000000" pitchFamily="50" charset="0"/>
                </a:rPr>
              </a:br>
              <a:r>
                <a:rPr lang="en-US" sz="1200">
                  <a:solidFill>
                    <a:srgbClr val="717171"/>
                  </a:solidFill>
                  <a:latin typeface="URW DIN Cond" panose="00000500000000000000" pitchFamily="50" charset="0"/>
                </a:rPr>
                <a:t>and Public Works</a:t>
              </a:r>
            </a:p>
          </p:txBody>
        </p:sp>
        <p:sp>
          <p:nvSpPr>
            <p:cNvPr id="35" name="Rectangle 34">
              <a:extLst>
                <a:ext uri="{FF2B5EF4-FFF2-40B4-BE49-F238E27FC236}">
                  <a16:creationId xmlns:a16="http://schemas.microsoft.com/office/drawing/2014/main" id="{7DD64856-83AE-40BF-A7C5-CC76D247131B}"/>
                </a:ext>
              </a:extLst>
            </p:cNvPr>
            <p:cNvSpPr/>
            <p:nvPr/>
          </p:nvSpPr>
          <p:spPr>
            <a:xfrm>
              <a:off x="5126611" y="2743200"/>
              <a:ext cx="1972290" cy="14609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F99A92A7-43A7-4841-8AF9-B0D913F4DBF5}"/>
                </a:ext>
              </a:extLst>
            </p:cNvPr>
            <p:cNvSpPr/>
            <p:nvPr/>
          </p:nvSpPr>
          <p:spPr>
            <a:xfrm>
              <a:off x="5317227" y="1593746"/>
              <a:ext cx="1591056" cy="1591056"/>
            </a:xfrm>
            <a:prstGeom prst="ellipse">
              <a:avLst/>
            </a:prstGeom>
            <a:blipFill>
              <a:blip r:embed="rId7"/>
              <a:srcRect/>
              <a:stretch>
                <a:fillRect/>
              </a:stretch>
            </a:blipFill>
            <a:ln w="47625">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6845C91-6080-4C79-8546-EEAFBCC183F2}"/>
                </a:ext>
              </a:extLst>
            </p:cNvPr>
            <p:cNvSpPr/>
            <p:nvPr/>
          </p:nvSpPr>
          <p:spPr>
            <a:xfrm>
              <a:off x="5175495" y="3483071"/>
              <a:ext cx="1874520" cy="492443"/>
            </a:xfrm>
            <a:prstGeom prst="rect">
              <a:avLst/>
            </a:prstGeom>
          </p:spPr>
          <p:txBody>
            <a:bodyPr wrap="square">
              <a:spAutoFit/>
            </a:bodyPr>
            <a:lstStyle/>
            <a:p>
              <a:pPr algn="ctr"/>
              <a:r>
                <a:rPr lang="en-US" sz="1400" b="1">
                  <a:solidFill>
                    <a:schemeClr val="bg2"/>
                  </a:solidFill>
                  <a:latin typeface="URW DIN Cond" panose="00000500000000000000" pitchFamily="50" charset="0"/>
                </a:rPr>
                <a:t>SOUTH CORRIDOR BRT </a:t>
              </a:r>
              <a:br>
                <a:rPr lang="en-US" sz="1400" b="1">
                  <a:solidFill>
                    <a:schemeClr val="bg2"/>
                  </a:solidFill>
                  <a:latin typeface="URW DIN Cond" panose="00000500000000000000" pitchFamily="50" charset="0"/>
                </a:rPr>
              </a:br>
              <a:r>
                <a:rPr lang="en-US" sz="1200" i="1">
                  <a:solidFill>
                    <a:schemeClr val="bg2"/>
                  </a:solidFill>
                  <a:latin typeface="URW DIN Cond" panose="00000500000000000000" pitchFamily="50" charset="0"/>
                </a:rPr>
                <a:t>MIAMI-DADE COUNTY, FLORIDA</a:t>
              </a:r>
            </a:p>
          </p:txBody>
        </p:sp>
      </p:grpSp>
      <p:grpSp>
        <p:nvGrpSpPr>
          <p:cNvPr id="9" name="Group 8">
            <a:extLst>
              <a:ext uri="{FF2B5EF4-FFF2-40B4-BE49-F238E27FC236}">
                <a16:creationId xmlns:a16="http://schemas.microsoft.com/office/drawing/2014/main" id="{CD2491D3-08B5-479F-9110-E4C8E81CB343}"/>
              </a:ext>
            </a:extLst>
          </p:cNvPr>
          <p:cNvGrpSpPr/>
          <p:nvPr/>
        </p:nvGrpSpPr>
        <p:grpSpPr>
          <a:xfrm>
            <a:off x="9714552" y="1609011"/>
            <a:ext cx="2103120" cy="4796997"/>
            <a:chOff x="9714552" y="1609011"/>
            <a:chExt cx="2103120" cy="4796997"/>
          </a:xfrm>
          <a:effectLst>
            <a:outerShdw blurRad="50800" dist="38100" dir="2700000" algn="tl" rotWithShape="0">
              <a:prstClr val="black">
                <a:alpha val="40000"/>
              </a:prstClr>
            </a:outerShdw>
          </a:effectLst>
        </p:grpSpPr>
        <p:sp>
          <p:nvSpPr>
            <p:cNvPr id="76" name="Rectangle: Rounded Corners 75">
              <a:extLst>
                <a:ext uri="{FF2B5EF4-FFF2-40B4-BE49-F238E27FC236}">
                  <a16:creationId xmlns:a16="http://schemas.microsoft.com/office/drawing/2014/main" id="{114E5497-2A63-4DF0-8A26-D2E9E1CEDDE4}"/>
                </a:ext>
              </a:extLst>
            </p:cNvPr>
            <p:cNvSpPr/>
            <p:nvPr/>
          </p:nvSpPr>
          <p:spPr>
            <a:xfrm rot="10800000">
              <a:off x="9714552" y="2333301"/>
              <a:ext cx="2103120" cy="4072707"/>
            </a:xfrm>
            <a:prstGeom prst="roundRect">
              <a:avLst>
                <a:gd name="adj" fmla="val 3950"/>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A0380E4-D37B-4852-A157-3C4DA992E304}"/>
                </a:ext>
              </a:extLst>
            </p:cNvPr>
            <p:cNvSpPr/>
            <p:nvPr/>
          </p:nvSpPr>
          <p:spPr>
            <a:xfrm>
              <a:off x="9828849" y="4277692"/>
              <a:ext cx="1871117" cy="1831271"/>
            </a:xfrm>
            <a:prstGeom prst="rect">
              <a:avLst/>
            </a:prstGeom>
          </p:spPr>
          <p:txBody>
            <a:bodyPr wrap="square">
              <a:spAutoFit/>
            </a:bodyPr>
            <a:lstStyle/>
            <a:p>
              <a:pPr algn="ctr">
                <a:spcBef>
                  <a:spcPts val="600"/>
                </a:spcBef>
              </a:pPr>
              <a:r>
                <a:rPr lang="en-US" sz="1200">
                  <a:latin typeface="URW DIN Cond" panose="00000500000000000000" pitchFamily="50" charset="0"/>
                </a:rPr>
                <a:t>“The AECOM East-West BRT Team has been extremely responsive to project requirements and gone above and beyond in catering to the requirements of </a:t>
              </a:r>
              <a:br>
                <a:rPr lang="en-US" sz="1200">
                  <a:latin typeface="URW DIN Cond" panose="00000500000000000000" pitchFamily="50" charset="0"/>
                </a:rPr>
              </a:br>
              <a:r>
                <a:rPr lang="en-US" sz="1200">
                  <a:latin typeface="URW DIN Cond" panose="00000500000000000000" pitchFamily="50" charset="0"/>
                </a:rPr>
                <a:t>Milwaukee County.”</a:t>
              </a:r>
            </a:p>
            <a:p>
              <a:pPr algn="ctr">
                <a:spcBef>
                  <a:spcPts val="300"/>
                </a:spcBef>
              </a:pPr>
              <a:r>
                <a:rPr lang="en-US" sz="1200">
                  <a:solidFill>
                    <a:srgbClr val="717171"/>
                  </a:solidFill>
                  <a:latin typeface="URW DIN Cond" panose="00000500000000000000" pitchFamily="50" charset="0"/>
                </a:rPr>
                <a:t>- John Rodgers, Milwaukee County Department of Transportation</a:t>
              </a:r>
            </a:p>
            <a:p>
              <a:pPr algn="r">
                <a:spcBef>
                  <a:spcPts val="300"/>
                </a:spcBef>
              </a:pPr>
              <a:endParaRPr lang="en-US" sz="1200">
                <a:latin typeface="URW DIN Cond" panose="00000500000000000000" pitchFamily="50" charset="0"/>
              </a:endParaRPr>
            </a:p>
          </p:txBody>
        </p:sp>
        <p:sp>
          <p:nvSpPr>
            <p:cNvPr id="37" name="Rectangle 36">
              <a:extLst>
                <a:ext uri="{FF2B5EF4-FFF2-40B4-BE49-F238E27FC236}">
                  <a16:creationId xmlns:a16="http://schemas.microsoft.com/office/drawing/2014/main" id="{DF533D6C-8AB6-4F4B-B794-1E7D82CEB294}"/>
                </a:ext>
              </a:extLst>
            </p:cNvPr>
            <p:cNvSpPr/>
            <p:nvPr/>
          </p:nvSpPr>
          <p:spPr>
            <a:xfrm>
              <a:off x="9779968" y="2743200"/>
              <a:ext cx="1972290" cy="14609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0538C28C-0BEB-4DF8-826F-BC53F5EF2C5B}"/>
                </a:ext>
              </a:extLst>
            </p:cNvPr>
            <p:cNvSpPr/>
            <p:nvPr/>
          </p:nvSpPr>
          <p:spPr>
            <a:xfrm>
              <a:off x="9970584" y="1609011"/>
              <a:ext cx="1591056" cy="1591056"/>
            </a:xfrm>
            <a:prstGeom prst="ellipse">
              <a:avLst/>
            </a:prstGeom>
            <a:blipFill>
              <a:blip r:embed="rId8"/>
              <a:srcRect/>
              <a:stretch>
                <a:fillRect l="-36979" r="-40799"/>
              </a:stretch>
            </a:blipFill>
            <a:ln w="47625">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C92C3B9-FF4A-4DB5-A400-263DF14232C1}"/>
                </a:ext>
              </a:extLst>
            </p:cNvPr>
            <p:cNvSpPr/>
            <p:nvPr/>
          </p:nvSpPr>
          <p:spPr>
            <a:xfrm>
              <a:off x="9828852" y="3267627"/>
              <a:ext cx="1874520" cy="923330"/>
            </a:xfrm>
            <a:prstGeom prst="rect">
              <a:avLst/>
            </a:prstGeom>
          </p:spPr>
          <p:txBody>
            <a:bodyPr wrap="square">
              <a:spAutoFit/>
            </a:bodyPr>
            <a:lstStyle/>
            <a:p>
              <a:pPr algn="ctr"/>
              <a:r>
                <a:rPr lang="en-US" sz="1400" b="1">
                  <a:solidFill>
                    <a:schemeClr val="bg2"/>
                  </a:solidFill>
                  <a:latin typeface="URW DIN Cond" panose="00000500000000000000" pitchFamily="50" charset="0"/>
                </a:rPr>
                <a:t>EAST-WEST BRT FEASIBILITY STUDY &amp; FINAL DESIGN</a:t>
              </a:r>
            </a:p>
            <a:p>
              <a:pPr algn="ctr"/>
              <a:r>
                <a:rPr lang="en-US" sz="1200" i="1">
                  <a:solidFill>
                    <a:schemeClr val="bg2"/>
                  </a:solidFill>
                  <a:latin typeface="URW DIN Cond" panose="00000500000000000000" pitchFamily="50" charset="0"/>
                </a:rPr>
                <a:t>MILWAUKEE, WISCONSIN</a:t>
              </a:r>
              <a:endParaRPr lang="en-US" sz="1400">
                <a:solidFill>
                  <a:schemeClr val="bg2"/>
                </a:solidFill>
                <a:latin typeface="URW DIN Cond" panose="00000500000000000000" pitchFamily="50" charset="0"/>
              </a:endParaRPr>
            </a:p>
          </p:txBody>
        </p:sp>
      </p:grpSp>
      <p:grpSp>
        <p:nvGrpSpPr>
          <p:cNvPr id="6" name="Group 5">
            <a:extLst>
              <a:ext uri="{FF2B5EF4-FFF2-40B4-BE49-F238E27FC236}">
                <a16:creationId xmlns:a16="http://schemas.microsoft.com/office/drawing/2014/main" id="{90902E2D-6BA4-496A-B9C4-329F93C54C85}"/>
              </a:ext>
            </a:extLst>
          </p:cNvPr>
          <p:cNvGrpSpPr/>
          <p:nvPr/>
        </p:nvGrpSpPr>
        <p:grpSpPr>
          <a:xfrm>
            <a:off x="2763466" y="1593746"/>
            <a:ext cx="2103120" cy="4812262"/>
            <a:chOff x="2763466" y="1593746"/>
            <a:chExt cx="2103120" cy="4812262"/>
          </a:xfrm>
          <a:effectLst>
            <a:outerShdw blurRad="50800" dist="38100" dir="2700000" algn="tl" rotWithShape="0">
              <a:prstClr val="black">
                <a:alpha val="40000"/>
              </a:prstClr>
            </a:outerShdw>
          </a:effectLst>
        </p:grpSpPr>
        <p:sp>
          <p:nvSpPr>
            <p:cNvPr id="48" name="Rectangle: Rounded Corners 47">
              <a:extLst>
                <a:ext uri="{FF2B5EF4-FFF2-40B4-BE49-F238E27FC236}">
                  <a16:creationId xmlns:a16="http://schemas.microsoft.com/office/drawing/2014/main" id="{0B943E97-AD68-4008-9245-1CADD99FBA99}"/>
                </a:ext>
              </a:extLst>
            </p:cNvPr>
            <p:cNvSpPr/>
            <p:nvPr/>
          </p:nvSpPr>
          <p:spPr>
            <a:xfrm rot="10800000">
              <a:off x="2763466" y="2333301"/>
              <a:ext cx="2103120" cy="4072707"/>
            </a:xfrm>
            <a:prstGeom prst="roundRect">
              <a:avLst>
                <a:gd name="adj" fmla="val 3950"/>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F73C01C-4845-43EC-9761-4C070726C2BB}"/>
                </a:ext>
              </a:extLst>
            </p:cNvPr>
            <p:cNvSpPr/>
            <p:nvPr/>
          </p:nvSpPr>
          <p:spPr>
            <a:xfrm>
              <a:off x="2865114" y="4277692"/>
              <a:ext cx="1871117" cy="1608133"/>
            </a:xfrm>
            <a:prstGeom prst="rect">
              <a:avLst/>
            </a:prstGeom>
          </p:spPr>
          <p:txBody>
            <a:bodyPr wrap="square">
              <a:spAutoFit/>
            </a:bodyPr>
            <a:lstStyle/>
            <a:p>
              <a:pPr algn="ctr">
                <a:spcBef>
                  <a:spcPts val="600"/>
                </a:spcBef>
              </a:pPr>
              <a:r>
                <a:rPr lang="en-US" sz="1200">
                  <a:latin typeface="URW DIN Cond" panose="00000500000000000000" pitchFamily="50" charset="0"/>
                </a:rPr>
                <a:t>“Well-informed, experienced, and organized team stayed on schedule and facilitated the planning process very effectively. Effective and organized communication and  the team took the initiative to stay on top of all project components.”</a:t>
              </a:r>
            </a:p>
            <a:p>
              <a:pPr algn="ctr">
                <a:spcBef>
                  <a:spcPts val="300"/>
                </a:spcBef>
              </a:pPr>
              <a:r>
                <a:rPr lang="en-US" sz="1200">
                  <a:solidFill>
                    <a:srgbClr val="717171"/>
                  </a:solidFill>
                  <a:latin typeface="URW DIN Cond" panose="00000500000000000000" pitchFamily="50" charset="0"/>
                </a:rPr>
                <a:t>- Nick </a:t>
              </a:r>
              <a:r>
                <a:rPr lang="en-US" sz="1200" err="1">
                  <a:solidFill>
                    <a:srgbClr val="717171"/>
                  </a:solidFill>
                  <a:latin typeface="URW DIN Cond" panose="00000500000000000000" pitchFamily="50" charset="0"/>
                </a:rPr>
                <a:t>Monoyios</a:t>
              </a:r>
              <a:r>
                <a:rPr lang="en-US" sz="1200">
                  <a:solidFill>
                    <a:srgbClr val="717171"/>
                  </a:solidFill>
                  <a:latin typeface="URW DIN Cond" panose="00000500000000000000" pitchFamily="50" charset="0"/>
                </a:rPr>
                <a:t>, The Rapid</a:t>
              </a:r>
            </a:p>
          </p:txBody>
        </p:sp>
        <p:sp>
          <p:nvSpPr>
            <p:cNvPr id="34" name="Rectangle 33">
              <a:extLst>
                <a:ext uri="{FF2B5EF4-FFF2-40B4-BE49-F238E27FC236}">
                  <a16:creationId xmlns:a16="http://schemas.microsoft.com/office/drawing/2014/main" id="{99256F03-1D5C-4207-A7EF-AC832F5D63EA}"/>
                </a:ext>
              </a:extLst>
            </p:cNvPr>
            <p:cNvSpPr/>
            <p:nvPr/>
          </p:nvSpPr>
          <p:spPr>
            <a:xfrm>
              <a:off x="2828881" y="2743200"/>
              <a:ext cx="1972290" cy="14609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Picture Placeholder 83">
              <a:extLst>
                <a:ext uri="{FF2B5EF4-FFF2-40B4-BE49-F238E27FC236}">
                  <a16:creationId xmlns:a16="http://schemas.microsoft.com/office/drawing/2014/main" id="{6780AC20-4B04-4CE2-A6ED-C4740BA2D1DB}"/>
                </a:ext>
              </a:extLst>
            </p:cNvPr>
            <p:cNvPicPr>
              <a:picLocks noChangeAspect="1"/>
            </p:cNvPicPr>
            <p:nvPr/>
          </p:nvPicPr>
          <p:blipFill rotWithShape="1">
            <a:blip r:embed="rId9">
              <a:extLst>
                <a:ext uri="{28A0092B-C50C-407E-A947-70E740481C1C}">
                  <a14:useLocalDpi xmlns:a14="http://schemas.microsoft.com/office/drawing/2010/main" val="0"/>
                </a:ext>
              </a:extLst>
            </a:blip>
            <a:srcRect l="23721" t="22811" r="51515" b="28458"/>
            <a:stretch/>
          </p:blipFill>
          <p:spPr>
            <a:xfrm>
              <a:off x="3019497" y="1593746"/>
              <a:ext cx="1591056" cy="1594883"/>
            </a:xfrm>
            <a:prstGeom prst="ellipse">
              <a:avLst/>
            </a:prstGeom>
            <a:ln w="47625" cap="rnd">
              <a:solidFill>
                <a:schemeClr val="bg2">
                  <a:lumMod val="85000"/>
                </a:schemeClr>
              </a:solidFill>
            </a:ln>
            <a:effectLst/>
            <a:scene3d>
              <a:camera prst="orthographicFront"/>
              <a:lightRig rig="contrasting" dir="t">
                <a:rot lat="0" lon="0" rev="3000000"/>
              </a:lightRig>
            </a:scene3d>
            <a:sp3d>
              <a:bevelT w="95250" h="31750"/>
              <a:contourClr>
                <a:srgbClr val="333333"/>
              </a:contourClr>
            </a:sp3d>
          </p:spPr>
        </p:pic>
        <p:sp>
          <p:nvSpPr>
            <p:cNvPr id="18" name="Rectangle 17">
              <a:extLst>
                <a:ext uri="{FF2B5EF4-FFF2-40B4-BE49-F238E27FC236}">
                  <a16:creationId xmlns:a16="http://schemas.microsoft.com/office/drawing/2014/main" id="{60C2371A-B37A-434B-B05F-BAD17885C9FA}"/>
                </a:ext>
              </a:extLst>
            </p:cNvPr>
            <p:cNvSpPr/>
            <p:nvPr/>
          </p:nvSpPr>
          <p:spPr>
            <a:xfrm>
              <a:off x="2877765" y="3267627"/>
              <a:ext cx="1874520" cy="923330"/>
            </a:xfrm>
            <a:prstGeom prst="rect">
              <a:avLst/>
            </a:prstGeom>
          </p:spPr>
          <p:txBody>
            <a:bodyPr wrap="square">
              <a:spAutoFit/>
            </a:bodyPr>
            <a:lstStyle/>
            <a:p>
              <a:pPr algn="ctr"/>
              <a:r>
                <a:rPr lang="en-US" sz="1400" b="1">
                  <a:solidFill>
                    <a:schemeClr val="bg2"/>
                  </a:solidFill>
                  <a:latin typeface="URW DIN Cond" panose="00000500000000000000" pitchFamily="50" charset="0"/>
                </a:rPr>
                <a:t>LAKER LINE BRT ALTERNATIVE ANALYSIS &amp; FINAL DESIGN</a:t>
              </a:r>
            </a:p>
            <a:p>
              <a:pPr algn="ctr"/>
              <a:r>
                <a:rPr lang="en-US" sz="1200" i="1">
                  <a:solidFill>
                    <a:schemeClr val="bg2"/>
                  </a:solidFill>
                  <a:latin typeface="URW DIN Cond" panose="00000500000000000000" pitchFamily="50" charset="0"/>
                </a:rPr>
                <a:t>GRAND RAPIDS, MICHIGAN</a:t>
              </a:r>
            </a:p>
          </p:txBody>
        </p:sp>
      </p:grpSp>
    </p:spTree>
    <p:extLst>
      <p:ext uri="{BB962C8B-B14F-4D97-AF65-F5344CB8AC3E}">
        <p14:creationId xmlns:p14="http://schemas.microsoft.com/office/powerpoint/2010/main" val="37194163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0520368-57C7-450A-A225-EA3D24608687}"/>
              </a:ext>
            </a:extLst>
          </p:cNvPr>
          <p:cNvSpPr/>
          <p:nvPr/>
        </p:nvSpPr>
        <p:spPr>
          <a:xfrm>
            <a:off x="-10" y="0"/>
            <a:ext cx="12192009" cy="68580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700"/>
              </a:lnSpc>
            </a:pPr>
            <a:endParaRPr lang="en-US">
              <a:solidFill>
                <a:schemeClr val="tx2"/>
              </a:solidFill>
            </a:endParaRPr>
          </a:p>
        </p:txBody>
      </p:sp>
      <p:sp>
        <p:nvSpPr>
          <p:cNvPr id="6" name="Rectangle 5">
            <a:extLst>
              <a:ext uri="{FF2B5EF4-FFF2-40B4-BE49-F238E27FC236}">
                <a16:creationId xmlns:a16="http://schemas.microsoft.com/office/drawing/2014/main" id="{C0DC1645-E210-432B-AD34-0FEBAC3281BD}"/>
              </a:ext>
            </a:extLst>
          </p:cNvPr>
          <p:cNvSpPr/>
          <p:nvPr/>
        </p:nvSpPr>
        <p:spPr>
          <a:xfrm>
            <a:off x="-3" y="-2"/>
            <a:ext cx="12192003" cy="6858002"/>
          </a:xfrm>
          <a:prstGeom prst="rect">
            <a:avLst/>
          </a:prstGeom>
          <a:blipFill dpi="0" rotWithShape="1">
            <a:blip r:embed="rId3" cstate="hqprint">
              <a:alphaModFix amt="74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88ECE2E-67FB-4DB4-97D5-A620E32FD456}"/>
              </a:ext>
            </a:extLst>
          </p:cNvPr>
          <p:cNvSpPr/>
          <p:nvPr/>
        </p:nvSpPr>
        <p:spPr>
          <a:xfrm>
            <a:off x="-10" y="5173726"/>
            <a:ext cx="12192009" cy="16842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700"/>
              </a:lnSpc>
            </a:pPr>
            <a:endParaRPr lang="en-US">
              <a:solidFill>
                <a:schemeClr val="tx2"/>
              </a:solidFill>
            </a:endParaRPr>
          </a:p>
        </p:txBody>
      </p:sp>
      <p:sp>
        <p:nvSpPr>
          <p:cNvPr id="20" name="Rectangle 19">
            <a:extLst>
              <a:ext uri="{FF2B5EF4-FFF2-40B4-BE49-F238E27FC236}">
                <a16:creationId xmlns:a16="http://schemas.microsoft.com/office/drawing/2014/main" id="{7863AD63-445E-4D20-ACE0-FBB9F78D0B9F}"/>
              </a:ext>
            </a:extLst>
          </p:cNvPr>
          <p:cNvSpPr/>
          <p:nvPr/>
        </p:nvSpPr>
        <p:spPr>
          <a:xfrm>
            <a:off x="-10" y="1595905"/>
            <a:ext cx="12192009" cy="3602430"/>
          </a:xfrm>
          <a:prstGeom prst="rect">
            <a:avLst/>
          </a:prstGeom>
          <a:gradFill>
            <a:gsLst>
              <a:gs pos="0">
                <a:schemeClr val="accent6">
                  <a:alpha val="0"/>
                </a:schemeClr>
              </a:gs>
              <a:gs pos="100000">
                <a:schemeClr val="accent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700"/>
              </a:lnSpc>
            </a:pPr>
            <a:endParaRPr lang="en-US"/>
          </a:p>
        </p:txBody>
      </p:sp>
      <p:sp>
        <p:nvSpPr>
          <p:cNvPr id="30" name="Rectangle 29">
            <a:extLst>
              <a:ext uri="{FF2B5EF4-FFF2-40B4-BE49-F238E27FC236}">
                <a16:creationId xmlns:a16="http://schemas.microsoft.com/office/drawing/2014/main" id="{54AB86F2-6FCE-456F-9BB4-853EEF1F79B7}"/>
              </a:ext>
            </a:extLst>
          </p:cNvPr>
          <p:cNvSpPr/>
          <p:nvPr/>
        </p:nvSpPr>
        <p:spPr>
          <a:xfrm rot="10800000">
            <a:off x="-12" y="-11241"/>
            <a:ext cx="12192009" cy="2909180"/>
          </a:xfrm>
          <a:prstGeom prst="rect">
            <a:avLst/>
          </a:prstGeom>
          <a:gradFill>
            <a:gsLst>
              <a:gs pos="0">
                <a:schemeClr val="accent6">
                  <a:alpha val="0"/>
                </a:schemeClr>
              </a:gs>
              <a:gs pos="100000">
                <a:schemeClr val="accent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700"/>
              </a:lnSpc>
            </a:pPr>
            <a:endParaRPr lang="en-US"/>
          </a:p>
        </p:txBody>
      </p:sp>
      <p:sp>
        <p:nvSpPr>
          <p:cNvPr id="17" name="TextBox 16">
            <a:extLst>
              <a:ext uri="{FF2B5EF4-FFF2-40B4-BE49-F238E27FC236}">
                <a16:creationId xmlns:a16="http://schemas.microsoft.com/office/drawing/2014/main" id="{74277DF6-723B-4F62-A2F8-DF378DC016E5}"/>
              </a:ext>
            </a:extLst>
          </p:cNvPr>
          <p:cNvSpPr txBox="1"/>
          <p:nvPr/>
        </p:nvSpPr>
        <p:spPr>
          <a:xfrm>
            <a:off x="641079" y="3502426"/>
            <a:ext cx="8069784" cy="707886"/>
          </a:xfrm>
          <a:prstGeom prst="rect">
            <a:avLst/>
          </a:prstGeom>
          <a:noFill/>
        </p:spPr>
        <p:txBody>
          <a:bodyPr wrap="square" rtlCol="0" anchor="ctr" anchorCtr="0">
            <a:spAutoFit/>
          </a:bodyPr>
          <a:lstStyle/>
          <a:p>
            <a:r>
              <a:rPr lang="en-US" sz="4000" b="1">
                <a:solidFill>
                  <a:schemeClr val="bg1"/>
                </a:solidFill>
                <a:effectLst>
                  <a:outerShdw blurRad="38100" dist="38100" dir="2700000" algn="tl">
                    <a:srgbClr val="000000">
                      <a:alpha val="43137"/>
                    </a:srgbClr>
                  </a:outerShdw>
                </a:effectLst>
                <a:latin typeface="AECOM Sans XBold" panose="020B0804020202020204" pitchFamily="34" charset="0"/>
                <a:cs typeface="AECOM Sans XBold" panose="020B0804020202020204" pitchFamily="34" charset="0"/>
              </a:rPr>
              <a:t>Thank you.</a:t>
            </a:r>
            <a:endParaRPr lang="en-US" sz="4000">
              <a:solidFill>
                <a:schemeClr val="bg1"/>
              </a:solidFill>
              <a:effectLst>
                <a:outerShdw blurRad="38100" dist="38100" dir="2700000" algn="tl">
                  <a:srgbClr val="000000">
                    <a:alpha val="43137"/>
                  </a:srgbClr>
                </a:outerShdw>
              </a:effectLst>
              <a:latin typeface="AECOM Sans XBold" panose="020B0804020202020204" pitchFamily="34" charset="0"/>
              <a:cs typeface="AECOM Sans XBold" panose="020B0804020202020204" pitchFamily="34" charset="0"/>
            </a:endParaRPr>
          </a:p>
        </p:txBody>
      </p:sp>
      <p:pic>
        <p:nvPicPr>
          <p:cNvPr id="25" name="Graphic 24">
            <a:extLst>
              <a:ext uri="{FF2B5EF4-FFF2-40B4-BE49-F238E27FC236}">
                <a16:creationId xmlns:a16="http://schemas.microsoft.com/office/drawing/2014/main" id="{C33D86BD-3FF5-4AF8-BE44-F4D6AB378E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57651" y="430095"/>
            <a:ext cx="2343812" cy="323669"/>
          </a:xfrm>
          <a:prstGeom prst="rect">
            <a:avLst/>
          </a:prstGeom>
        </p:spPr>
      </p:pic>
      <p:sp>
        <p:nvSpPr>
          <p:cNvPr id="43" name="Rectangle 42">
            <a:extLst>
              <a:ext uri="{FF2B5EF4-FFF2-40B4-BE49-F238E27FC236}">
                <a16:creationId xmlns:a16="http://schemas.microsoft.com/office/drawing/2014/main" id="{A58AB559-BA33-4068-9274-CC79191C555D}"/>
              </a:ext>
            </a:extLst>
          </p:cNvPr>
          <p:cNvSpPr/>
          <p:nvPr/>
        </p:nvSpPr>
        <p:spPr>
          <a:xfrm>
            <a:off x="582402" y="5546782"/>
            <a:ext cx="6096000" cy="738664"/>
          </a:xfrm>
          <a:prstGeom prst="rect">
            <a:avLst/>
          </a:prstGeom>
        </p:spPr>
        <p:txBody>
          <a:bodyPr anchor="b" anchorCtr="0">
            <a:spAutoFit/>
          </a:bodyPr>
          <a:lstStyle/>
          <a:p>
            <a:endParaRPr lang="en-US" sz="1400">
              <a:solidFill>
                <a:schemeClr val="bg1"/>
              </a:solidFill>
              <a:latin typeface="AECOM Sans" panose="020B0504020202020204" pitchFamily="34" charset="0"/>
            </a:endParaRPr>
          </a:p>
          <a:p>
            <a:endParaRPr lang="en-US" sz="1400">
              <a:solidFill>
                <a:schemeClr val="bg1"/>
              </a:solidFill>
              <a:latin typeface="AECOM Sans" panose="020B0504020202020204" pitchFamily="34" charset="0"/>
            </a:endParaRPr>
          </a:p>
          <a:p>
            <a:r>
              <a:rPr lang="en-US" sz="1400">
                <a:solidFill>
                  <a:schemeClr val="bg1"/>
                </a:solidFill>
                <a:latin typeface="AECOM Sans" panose="020B0504020202020204" pitchFamily="34" charset="0"/>
              </a:rPr>
              <a:t>AECOM Technical Services of North Carolina, Inc.</a:t>
            </a:r>
            <a:endParaRPr lang="en-US" sz="1600">
              <a:solidFill>
                <a:schemeClr val="bg1"/>
              </a:solidFill>
            </a:endParaRPr>
          </a:p>
        </p:txBody>
      </p:sp>
      <p:sp>
        <p:nvSpPr>
          <p:cNvPr id="2" name="Rectangle 1">
            <a:extLst>
              <a:ext uri="{FF2B5EF4-FFF2-40B4-BE49-F238E27FC236}">
                <a16:creationId xmlns:a16="http://schemas.microsoft.com/office/drawing/2014/main" id="{735084B6-E44D-4174-8620-D58E29ACDD2F}"/>
              </a:ext>
            </a:extLst>
          </p:cNvPr>
          <p:cNvSpPr/>
          <p:nvPr/>
        </p:nvSpPr>
        <p:spPr>
          <a:xfrm>
            <a:off x="9238962" y="2623625"/>
            <a:ext cx="4234376" cy="4234376"/>
          </a:xfrm>
          <a:custGeom>
            <a:avLst/>
            <a:gdLst>
              <a:gd name="connsiteX0" fmla="*/ 0 w 4234376"/>
              <a:gd name="connsiteY0" fmla="*/ 0 h 4234376"/>
              <a:gd name="connsiteX1" fmla="*/ 4234376 w 4234376"/>
              <a:gd name="connsiteY1" fmla="*/ 0 h 4234376"/>
              <a:gd name="connsiteX2" fmla="*/ 4234376 w 4234376"/>
              <a:gd name="connsiteY2" fmla="*/ 4234376 h 4234376"/>
              <a:gd name="connsiteX3" fmla="*/ 0 w 4234376"/>
              <a:gd name="connsiteY3" fmla="*/ 4234376 h 4234376"/>
              <a:gd name="connsiteX4" fmla="*/ 0 w 4234376"/>
              <a:gd name="connsiteY4" fmla="*/ 0 h 4234376"/>
              <a:gd name="connsiteX0" fmla="*/ 0 w 4234376"/>
              <a:gd name="connsiteY0" fmla="*/ 4234376 h 4234376"/>
              <a:gd name="connsiteX1" fmla="*/ 4234376 w 4234376"/>
              <a:gd name="connsiteY1" fmla="*/ 0 h 4234376"/>
              <a:gd name="connsiteX2" fmla="*/ 4234376 w 4234376"/>
              <a:gd name="connsiteY2" fmla="*/ 4234376 h 4234376"/>
              <a:gd name="connsiteX3" fmla="*/ 0 w 4234376"/>
              <a:gd name="connsiteY3" fmla="*/ 4234376 h 4234376"/>
            </a:gdLst>
            <a:ahLst/>
            <a:cxnLst>
              <a:cxn ang="0">
                <a:pos x="connsiteX0" y="connsiteY0"/>
              </a:cxn>
              <a:cxn ang="0">
                <a:pos x="connsiteX1" y="connsiteY1"/>
              </a:cxn>
              <a:cxn ang="0">
                <a:pos x="connsiteX2" y="connsiteY2"/>
              </a:cxn>
              <a:cxn ang="0">
                <a:pos x="connsiteX3" y="connsiteY3"/>
              </a:cxn>
            </a:cxnLst>
            <a:rect l="l" t="t" r="r" b="b"/>
            <a:pathLst>
              <a:path w="4234376" h="4234376">
                <a:moveTo>
                  <a:pt x="0" y="4234376"/>
                </a:moveTo>
                <a:lnTo>
                  <a:pt x="4234376" y="0"/>
                </a:lnTo>
                <a:lnTo>
                  <a:pt x="4234376" y="4234376"/>
                </a:lnTo>
                <a:lnTo>
                  <a:pt x="0" y="4234376"/>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
            <a:extLst>
              <a:ext uri="{FF2B5EF4-FFF2-40B4-BE49-F238E27FC236}">
                <a16:creationId xmlns:a16="http://schemas.microsoft.com/office/drawing/2014/main" id="{F9F806D5-AC41-4DB6-9C8B-0359397709AF}"/>
              </a:ext>
            </a:extLst>
          </p:cNvPr>
          <p:cNvSpPr/>
          <p:nvPr/>
        </p:nvSpPr>
        <p:spPr>
          <a:xfrm>
            <a:off x="9110169" y="3767835"/>
            <a:ext cx="2567282" cy="2567282"/>
          </a:xfrm>
          <a:custGeom>
            <a:avLst/>
            <a:gdLst>
              <a:gd name="connsiteX0" fmla="*/ 0 w 4234376"/>
              <a:gd name="connsiteY0" fmla="*/ 0 h 4234376"/>
              <a:gd name="connsiteX1" fmla="*/ 4234376 w 4234376"/>
              <a:gd name="connsiteY1" fmla="*/ 0 h 4234376"/>
              <a:gd name="connsiteX2" fmla="*/ 4234376 w 4234376"/>
              <a:gd name="connsiteY2" fmla="*/ 4234376 h 4234376"/>
              <a:gd name="connsiteX3" fmla="*/ 0 w 4234376"/>
              <a:gd name="connsiteY3" fmla="*/ 4234376 h 4234376"/>
              <a:gd name="connsiteX4" fmla="*/ 0 w 4234376"/>
              <a:gd name="connsiteY4" fmla="*/ 0 h 4234376"/>
              <a:gd name="connsiteX0" fmla="*/ 0 w 4234376"/>
              <a:gd name="connsiteY0" fmla="*/ 4234376 h 4234376"/>
              <a:gd name="connsiteX1" fmla="*/ 4234376 w 4234376"/>
              <a:gd name="connsiteY1" fmla="*/ 0 h 4234376"/>
              <a:gd name="connsiteX2" fmla="*/ 4234376 w 4234376"/>
              <a:gd name="connsiteY2" fmla="*/ 4234376 h 4234376"/>
              <a:gd name="connsiteX3" fmla="*/ 0 w 4234376"/>
              <a:gd name="connsiteY3" fmla="*/ 4234376 h 4234376"/>
            </a:gdLst>
            <a:ahLst/>
            <a:cxnLst>
              <a:cxn ang="0">
                <a:pos x="connsiteX0" y="connsiteY0"/>
              </a:cxn>
              <a:cxn ang="0">
                <a:pos x="connsiteX1" y="connsiteY1"/>
              </a:cxn>
              <a:cxn ang="0">
                <a:pos x="connsiteX2" y="connsiteY2"/>
              </a:cxn>
              <a:cxn ang="0">
                <a:pos x="connsiteX3" y="connsiteY3"/>
              </a:cxn>
            </a:cxnLst>
            <a:rect l="l" t="t" r="r" b="b"/>
            <a:pathLst>
              <a:path w="4234376" h="4234376">
                <a:moveTo>
                  <a:pt x="0" y="4234376"/>
                </a:moveTo>
                <a:lnTo>
                  <a:pt x="4234376" y="0"/>
                </a:lnTo>
                <a:lnTo>
                  <a:pt x="4234376" y="4234376"/>
                </a:lnTo>
                <a:lnTo>
                  <a:pt x="0" y="423437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34621B73-396C-4B4A-8072-5B3D04FE9073}"/>
              </a:ext>
            </a:extLst>
          </p:cNvPr>
          <p:cNvCxnSpPr>
            <a:cxnSpLocks/>
          </p:cNvCxnSpPr>
          <p:nvPr/>
        </p:nvCxnSpPr>
        <p:spPr>
          <a:xfrm flipV="1">
            <a:off x="9296577" y="2685788"/>
            <a:ext cx="4234376" cy="4234375"/>
          </a:xfrm>
          <a:prstGeom prst="line">
            <a:avLst/>
          </a:prstGeom>
          <a:ln w="1651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D872104-5AE1-4E8B-8BC4-99D9564FFD0F}"/>
              </a:ext>
            </a:extLst>
          </p:cNvPr>
          <p:cNvCxnSpPr/>
          <p:nvPr/>
        </p:nvCxnSpPr>
        <p:spPr>
          <a:xfrm>
            <a:off x="0" y="2155499"/>
            <a:ext cx="12192000" cy="0"/>
          </a:xfrm>
          <a:prstGeom prst="line">
            <a:avLst/>
          </a:prstGeom>
          <a:ln>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A06C34EA-DDC9-4BBD-A2A0-98FEAB8A119B}"/>
              </a:ext>
            </a:extLst>
          </p:cNvPr>
          <p:cNvSpPr/>
          <p:nvPr/>
        </p:nvSpPr>
        <p:spPr>
          <a:xfrm>
            <a:off x="736894" y="1975764"/>
            <a:ext cx="299836" cy="2998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73110082-A60C-4D51-AE00-F87F235675E1}"/>
              </a:ext>
            </a:extLst>
          </p:cNvPr>
          <p:cNvCxnSpPr>
            <a:cxnSpLocks/>
          </p:cNvCxnSpPr>
          <p:nvPr/>
        </p:nvCxnSpPr>
        <p:spPr>
          <a:xfrm flipH="1">
            <a:off x="2" y="6335117"/>
            <a:ext cx="10012678" cy="0"/>
          </a:xfrm>
          <a:prstGeom prst="line">
            <a:avLst/>
          </a:prstGeom>
          <a:ln>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32711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85ECB2-3A2A-4A92-B13B-1EE6D3811FDB}"/>
              </a:ext>
            </a:extLst>
          </p:cNvPr>
          <p:cNvSpPr/>
          <p:nvPr/>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EB0C618-463F-4CCF-9D58-BC825CB7B187}"/>
              </a:ext>
            </a:extLst>
          </p:cNvPr>
          <p:cNvSpPr txBox="1"/>
          <p:nvPr/>
        </p:nvSpPr>
        <p:spPr>
          <a:xfrm>
            <a:off x="797444" y="2236887"/>
            <a:ext cx="6197530" cy="584775"/>
          </a:xfrm>
          <a:prstGeom prst="rect">
            <a:avLst/>
          </a:prstGeom>
          <a:noFill/>
        </p:spPr>
        <p:txBody>
          <a:bodyPr wrap="none" rtlCol="0">
            <a:spAutoFit/>
          </a:bodyPr>
          <a:lstStyle/>
          <a:p>
            <a:r>
              <a:rPr lang="en-US" sz="3200" b="1">
                <a:solidFill>
                  <a:schemeClr val="bg1"/>
                </a:solidFill>
                <a:latin typeface="AECOM Sans XBold" panose="020B0804020202020204" pitchFamily="34" charset="0"/>
                <a:cs typeface="AECOM Sans XBold" panose="020B0804020202020204" pitchFamily="34" charset="0"/>
              </a:rPr>
              <a:t>BRT Experience/Case Studies</a:t>
            </a:r>
          </a:p>
        </p:txBody>
      </p:sp>
      <p:cxnSp>
        <p:nvCxnSpPr>
          <p:cNvPr id="4" name="Straight Connector 3">
            <a:extLst>
              <a:ext uri="{FF2B5EF4-FFF2-40B4-BE49-F238E27FC236}">
                <a16:creationId xmlns:a16="http://schemas.microsoft.com/office/drawing/2014/main" id="{CD7C81B5-2860-496D-ACF4-2F778F713299}"/>
              </a:ext>
            </a:extLst>
          </p:cNvPr>
          <p:cNvCxnSpPr/>
          <p:nvPr/>
        </p:nvCxnSpPr>
        <p:spPr>
          <a:xfrm>
            <a:off x="0" y="1842868"/>
            <a:ext cx="12192000" cy="0"/>
          </a:xfrm>
          <a:prstGeom prst="line">
            <a:avLst/>
          </a:prstGeom>
          <a:ln>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BD30A9F0-3F4E-42A6-A37C-A6AC33D2A89B}"/>
              </a:ext>
            </a:extLst>
          </p:cNvPr>
          <p:cNvSpPr/>
          <p:nvPr/>
        </p:nvSpPr>
        <p:spPr>
          <a:xfrm>
            <a:off x="895920" y="1692950"/>
            <a:ext cx="299836" cy="2998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BEC257DB-4DA4-40BF-B922-DB8E206A9269}"/>
              </a:ext>
            </a:extLst>
          </p:cNvPr>
          <p:cNvGrpSpPr/>
          <p:nvPr/>
        </p:nvGrpSpPr>
        <p:grpSpPr>
          <a:xfrm>
            <a:off x="912523" y="4742433"/>
            <a:ext cx="4423622" cy="1317300"/>
            <a:chOff x="10128220" y="721859"/>
            <a:chExt cx="1554432" cy="462891"/>
          </a:xfrm>
        </p:grpSpPr>
        <p:grpSp>
          <p:nvGrpSpPr>
            <p:cNvPr id="18" name="Group 17">
              <a:extLst>
                <a:ext uri="{FF2B5EF4-FFF2-40B4-BE49-F238E27FC236}">
                  <a16:creationId xmlns:a16="http://schemas.microsoft.com/office/drawing/2014/main" id="{EEAE709F-F2F4-4C16-A6F1-BFFA12280D6E}"/>
                </a:ext>
              </a:extLst>
            </p:cNvPr>
            <p:cNvGrpSpPr/>
            <p:nvPr/>
          </p:nvGrpSpPr>
          <p:grpSpPr>
            <a:xfrm>
              <a:off x="10128220" y="747075"/>
              <a:ext cx="1554432" cy="437675"/>
              <a:chOff x="4730661" y="1709785"/>
              <a:chExt cx="2148867" cy="605048"/>
            </a:xfrm>
          </p:grpSpPr>
          <p:sp>
            <p:nvSpPr>
              <p:cNvPr id="21" name="Rectangle 20">
                <a:extLst>
                  <a:ext uri="{FF2B5EF4-FFF2-40B4-BE49-F238E27FC236}">
                    <a16:creationId xmlns:a16="http://schemas.microsoft.com/office/drawing/2014/main" id="{EFA443A2-8859-4504-B445-648634DC642B}"/>
                  </a:ext>
                </a:extLst>
              </p:cNvPr>
              <p:cNvSpPr/>
              <p:nvPr/>
            </p:nvSpPr>
            <p:spPr>
              <a:xfrm>
                <a:off x="5426580" y="1852692"/>
                <a:ext cx="1452948" cy="403674"/>
              </a:xfrm>
              <a:prstGeom prst="rect">
                <a:avLst/>
              </a:prstGeom>
            </p:spPr>
            <p:txBody>
              <a:bodyPr wrap="square">
                <a:spAutoFit/>
              </a:bodyPr>
              <a:lstStyle/>
              <a:p>
                <a:r>
                  <a:rPr lang="en-US" sz="2400" b="1">
                    <a:solidFill>
                      <a:schemeClr val="bg1"/>
                    </a:solidFill>
                    <a:latin typeface="URW DIN Cond" panose="00000500000000000000" pitchFamily="50" charset="0"/>
                    <a:cs typeface="AECOM Sans XBold" panose="020B0804020202020204" pitchFamily="34" charset="0"/>
                  </a:rPr>
                  <a:t>Daniel Meyers, AICP</a:t>
                </a:r>
              </a:p>
              <a:p>
                <a:r>
                  <a:rPr lang="en-US" sz="2400">
                    <a:solidFill>
                      <a:schemeClr val="bg1"/>
                    </a:solidFill>
                    <a:latin typeface="URW DIN Cond" panose="00000500000000000000" pitchFamily="50" charset="0"/>
                  </a:rPr>
                  <a:t>Project Manager</a:t>
                </a:r>
              </a:p>
            </p:txBody>
          </p:sp>
          <p:sp>
            <p:nvSpPr>
              <p:cNvPr id="22" name="Rectangle 21">
                <a:extLst>
                  <a:ext uri="{FF2B5EF4-FFF2-40B4-BE49-F238E27FC236}">
                    <a16:creationId xmlns:a16="http://schemas.microsoft.com/office/drawing/2014/main" id="{57D95782-F472-447D-B357-CB17730BBFE5}"/>
                  </a:ext>
                </a:extLst>
              </p:cNvPr>
              <p:cNvSpPr/>
              <p:nvPr/>
            </p:nvSpPr>
            <p:spPr>
              <a:xfrm>
                <a:off x="4730661" y="1709785"/>
                <a:ext cx="605048" cy="605048"/>
              </a:xfrm>
              <a:prstGeom prst="rect">
                <a:avLst/>
              </a:prstGeom>
              <a:blipFill>
                <a:blip r:embed="rId2"/>
                <a:srcRect/>
                <a:stretch>
                  <a:fillRect l="-10994" t="-3125" r="-12572" b="-28165"/>
                </a:stretch>
              </a:bli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23" name="Rectangle 22">
                <a:extLst>
                  <a:ext uri="{FF2B5EF4-FFF2-40B4-BE49-F238E27FC236}">
                    <a16:creationId xmlns:a16="http://schemas.microsoft.com/office/drawing/2014/main" id="{248D8734-1E14-4905-9DCB-740185D5CCAC}"/>
                  </a:ext>
                </a:extLst>
              </p:cNvPr>
              <p:cNvSpPr/>
              <p:nvPr/>
            </p:nvSpPr>
            <p:spPr>
              <a:xfrm>
                <a:off x="5267419" y="1905798"/>
                <a:ext cx="129559" cy="12955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sp>
          <p:nvSpPr>
            <p:cNvPr id="19" name="TextBox 18">
              <a:extLst>
                <a:ext uri="{FF2B5EF4-FFF2-40B4-BE49-F238E27FC236}">
                  <a16:creationId xmlns:a16="http://schemas.microsoft.com/office/drawing/2014/main" id="{F46209FA-3EAC-4F4D-9544-735546CD4090}"/>
                </a:ext>
              </a:extLst>
            </p:cNvPr>
            <p:cNvSpPr txBox="1"/>
            <p:nvPr/>
          </p:nvSpPr>
          <p:spPr>
            <a:xfrm>
              <a:off x="10628868" y="721859"/>
              <a:ext cx="572681" cy="118966"/>
            </a:xfrm>
            <a:prstGeom prst="rect">
              <a:avLst/>
            </a:prstGeom>
            <a:noFill/>
          </p:spPr>
          <p:txBody>
            <a:bodyPr wrap="none" rtlCol="0">
              <a:spAutoFit/>
            </a:bodyPr>
            <a:lstStyle/>
            <a:p>
              <a:r>
                <a:rPr lang="en-US" sz="1600" spc="300">
                  <a:solidFill>
                    <a:schemeClr val="accent4">
                      <a:lumMod val="60000"/>
                      <a:lumOff val="40000"/>
                    </a:schemeClr>
                  </a:solidFill>
                  <a:latin typeface="URW DIN Cond" panose="00000500000000000000" pitchFamily="50" charset="0"/>
                  <a:ea typeface="AECOM Sans Light" panose="020B0404020202020204" pitchFamily="34" charset="0"/>
                  <a:cs typeface="AECOM Sans Light" panose="020B0404020202020204" pitchFamily="34" charset="0"/>
                </a:rPr>
                <a:t>PRESENTED BY</a:t>
              </a:r>
            </a:p>
          </p:txBody>
        </p:sp>
      </p:grpSp>
      <p:sp>
        <p:nvSpPr>
          <p:cNvPr id="10" name="Rectangle 1">
            <a:extLst>
              <a:ext uri="{FF2B5EF4-FFF2-40B4-BE49-F238E27FC236}">
                <a16:creationId xmlns:a16="http://schemas.microsoft.com/office/drawing/2014/main" id="{D0A45BCC-552D-4695-B8F2-FC0A56293934}"/>
              </a:ext>
            </a:extLst>
          </p:cNvPr>
          <p:cNvSpPr/>
          <p:nvPr/>
        </p:nvSpPr>
        <p:spPr>
          <a:xfrm>
            <a:off x="9238962" y="2623625"/>
            <a:ext cx="4234376" cy="4234376"/>
          </a:xfrm>
          <a:custGeom>
            <a:avLst/>
            <a:gdLst>
              <a:gd name="connsiteX0" fmla="*/ 0 w 4234376"/>
              <a:gd name="connsiteY0" fmla="*/ 0 h 4234376"/>
              <a:gd name="connsiteX1" fmla="*/ 4234376 w 4234376"/>
              <a:gd name="connsiteY1" fmla="*/ 0 h 4234376"/>
              <a:gd name="connsiteX2" fmla="*/ 4234376 w 4234376"/>
              <a:gd name="connsiteY2" fmla="*/ 4234376 h 4234376"/>
              <a:gd name="connsiteX3" fmla="*/ 0 w 4234376"/>
              <a:gd name="connsiteY3" fmla="*/ 4234376 h 4234376"/>
              <a:gd name="connsiteX4" fmla="*/ 0 w 4234376"/>
              <a:gd name="connsiteY4" fmla="*/ 0 h 4234376"/>
              <a:gd name="connsiteX0" fmla="*/ 0 w 4234376"/>
              <a:gd name="connsiteY0" fmla="*/ 4234376 h 4234376"/>
              <a:gd name="connsiteX1" fmla="*/ 4234376 w 4234376"/>
              <a:gd name="connsiteY1" fmla="*/ 0 h 4234376"/>
              <a:gd name="connsiteX2" fmla="*/ 4234376 w 4234376"/>
              <a:gd name="connsiteY2" fmla="*/ 4234376 h 4234376"/>
              <a:gd name="connsiteX3" fmla="*/ 0 w 4234376"/>
              <a:gd name="connsiteY3" fmla="*/ 4234376 h 4234376"/>
            </a:gdLst>
            <a:ahLst/>
            <a:cxnLst>
              <a:cxn ang="0">
                <a:pos x="connsiteX0" y="connsiteY0"/>
              </a:cxn>
              <a:cxn ang="0">
                <a:pos x="connsiteX1" y="connsiteY1"/>
              </a:cxn>
              <a:cxn ang="0">
                <a:pos x="connsiteX2" y="connsiteY2"/>
              </a:cxn>
              <a:cxn ang="0">
                <a:pos x="connsiteX3" y="connsiteY3"/>
              </a:cxn>
            </a:cxnLst>
            <a:rect l="l" t="t" r="r" b="b"/>
            <a:pathLst>
              <a:path w="4234376" h="4234376">
                <a:moveTo>
                  <a:pt x="0" y="4234376"/>
                </a:moveTo>
                <a:lnTo>
                  <a:pt x="4234376" y="0"/>
                </a:lnTo>
                <a:lnTo>
                  <a:pt x="4234376" y="4234376"/>
                </a:lnTo>
                <a:lnTo>
                  <a:pt x="0" y="4234376"/>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
            <a:extLst>
              <a:ext uri="{FF2B5EF4-FFF2-40B4-BE49-F238E27FC236}">
                <a16:creationId xmlns:a16="http://schemas.microsoft.com/office/drawing/2014/main" id="{6726AB95-4A7E-4841-95F2-CD44B7F7EDAD}"/>
              </a:ext>
            </a:extLst>
          </p:cNvPr>
          <p:cNvSpPr/>
          <p:nvPr/>
        </p:nvSpPr>
        <p:spPr>
          <a:xfrm>
            <a:off x="9110169" y="3767835"/>
            <a:ext cx="2567282" cy="2567282"/>
          </a:xfrm>
          <a:custGeom>
            <a:avLst/>
            <a:gdLst>
              <a:gd name="connsiteX0" fmla="*/ 0 w 4234376"/>
              <a:gd name="connsiteY0" fmla="*/ 0 h 4234376"/>
              <a:gd name="connsiteX1" fmla="*/ 4234376 w 4234376"/>
              <a:gd name="connsiteY1" fmla="*/ 0 h 4234376"/>
              <a:gd name="connsiteX2" fmla="*/ 4234376 w 4234376"/>
              <a:gd name="connsiteY2" fmla="*/ 4234376 h 4234376"/>
              <a:gd name="connsiteX3" fmla="*/ 0 w 4234376"/>
              <a:gd name="connsiteY3" fmla="*/ 4234376 h 4234376"/>
              <a:gd name="connsiteX4" fmla="*/ 0 w 4234376"/>
              <a:gd name="connsiteY4" fmla="*/ 0 h 4234376"/>
              <a:gd name="connsiteX0" fmla="*/ 0 w 4234376"/>
              <a:gd name="connsiteY0" fmla="*/ 4234376 h 4234376"/>
              <a:gd name="connsiteX1" fmla="*/ 4234376 w 4234376"/>
              <a:gd name="connsiteY1" fmla="*/ 0 h 4234376"/>
              <a:gd name="connsiteX2" fmla="*/ 4234376 w 4234376"/>
              <a:gd name="connsiteY2" fmla="*/ 4234376 h 4234376"/>
              <a:gd name="connsiteX3" fmla="*/ 0 w 4234376"/>
              <a:gd name="connsiteY3" fmla="*/ 4234376 h 4234376"/>
            </a:gdLst>
            <a:ahLst/>
            <a:cxnLst>
              <a:cxn ang="0">
                <a:pos x="connsiteX0" y="connsiteY0"/>
              </a:cxn>
              <a:cxn ang="0">
                <a:pos x="connsiteX1" y="connsiteY1"/>
              </a:cxn>
              <a:cxn ang="0">
                <a:pos x="connsiteX2" y="connsiteY2"/>
              </a:cxn>
              <a:cxn ang="0">
                <a:pos x="connsiteX3" y="connsiteY3"/>
              </a:cxn>
            </a:cxnLst>
            <a:rect l="l" t="t" r="r" b="b"/>
            <a:pathLst>
              <a:path w="4234376" h="4234376">
                <a:moveTo>
                  <a:pt x="0" y="4234376"/>
                </a:moveTo>
                <a:lnTo>
                  <a:pt x="4234376" y="0"/>
                </a:lnTo>
                <a:lnTo>
                  <a:pt x="4234376" y="4234376"/>
                </a:lnTo>
                <a:lnTo>
                  <a:pt x="0" y="423437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14356729-D7A9-4FF9-A72B-E9666C30891B}"/>
              </a:ext>
            </a:extLst>
          </p:cNvPr>
          <p:cNvCxnSpPr>
            <a:cxnSpLocks/>
          </p:cNvCxnSpPr>
          <p:nvPr/>
        </p:nvCxnSpPr>
        <p:spPr>
          <a:xfrm flipV="1">
            <a:off x="9296577" y="2685788"/>
            <a:ext cx="4234376" cy="4234375"/>
          </a:xfrm>
          <a:prstGeom prst="line">
            <a:avLst/>
          </a:prstGeom>
          <a:ln w="1651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5" name="Freeform: Shape 24">
            <a:extLst>
              <a:ext uri="{FF2B5EF4-FFF2-40B4-BE49-F238E27FC236}">
                <a16:creationId xmlns:a16="http://schemas.microsoft.com/office/drawing/2014/main" id="{2DFA1C66-F2B0-4BA5-8645-8B334546C93F}"/>
              </a:ext>
            </a:extLst>
          </p:cNvPr>
          <p:cNvSpPr/>
          <p:nvPr/>
        </p:nvSpPr>
        <p:spPr>
          <a:xfrm>
            <a:off x="637309" y="-55419"/>
            <a:ext cx="9116291" cy="6400800"/>
          </a:xfrm>
          <a:custGeom>
            <a:avLst/>
            <a:gdLst>
              <a:gd name="connsiteX0" fmla="*/ 0 w 9213273"/>
              <a:gd name="connsiteY0" fmla="*/ 0 h 6400800"/>
              <a:gd name="connsiteX1" fmla="*/ 0 w 9213273"/>
              <a:gd name="connsiteY1" fmla="*/ 6400800 h 6400800"/>
              <a:gd name="connsiteX2" fmla="*/ 471054 w 9213273"/>
              <a:gd name="connsiteY2" fmla="*/ 6400800 h 6400800"/>
              <a:gd name="connsiteX3" fmla="*/ 9213273 w 9213273"/>
              <a:gd name="connsiteY3" fmla="*/ 6400800 h 6400800"/>
            </a:gdLst>
            <a:ahLst/>
            <a:cxnLst>
              <a:cxn ang="0">
                <a:pos x="connsiteX0" y="connsiteY0"/>
              </a:cxn>
              <a:cxn ang="0">
                <a:pos x="connsiteX1" y="connsiteY1"/>
              </a:cxn>
              <a:cxn ang="0">
                <a:pos x="connsiteX2" y="connsiteY2"/>
              </a:cxn>
              <a:cxn ang="0">
                <a:pos x="connsiteX3" y="connsiteY3"/>
              </a:cxn>
            </a:cxnLst>
            <a:rect l="l" t="t" r="r" b="b"/>
            <a:pathLst>
              <a:path w="9213273" h="6400800">
                <a:moveTo>
                  <a:pt x="0" y="0"/>
                </a:moveTo>
                <a:lnTo>
                  <a:pt x="0" y="6400800"/>
                </a:lnTo>
                <a:lnTo>
                  <a:pt x="471054" y="6400800"/>
                </a:lnTo>
                <a:lnTo>
                  <a:pt x="9213273" y="6400800"/>
                </a:ln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67475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DA17063F-3585-4685-91C5-9F4CD5E916F1}"/>
              </a:ext>
            </a:extLst>
          </p:cNvPr>
          <p:cNvSpPr/>
          <p:nvPr/>
        </p:nvSpPr>
        <p:spPr>
          <a:xfrm>
            <a:off x="0" y="1626782"/>
            <a:ext cx="12192000" cy="3438280"/>
          </a:xfrm>
          <a:prstGeom prst="rect">
            <a:avLst/>
          </a:prstGeom>
          <a:blipFill>
            <a:blip r:embed="rId2">
              <a:duotone>
                <a:schemeClr val="accent4">
                  <a:shade val="45000"/>
                  <a:satMod val="135000"/>
                </a:schemeClr>
                <a:prstClr val="white"/>
              </a:duotone>
            </a:blip>
            <a:srcRect/>
            <a:stretch>
              <a:fillRect t="31" b="-8338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78E494EF-C6CA-4044-9BBC-7694E4695846}"/>
              </a:ext>
            </a:extLst>
          </p:cNvPr>
          <p:cNvSpPr/>
          <p:nvPr/>
        </p:nvSpPr>
        <p:spPr>
          <a:xfrm>
            <a:off x="0" y="1350334"/>
            <a:ext cx="12191999" cy="3714726"/>
          </a:xfrm>
          <a:prstGeom prst="rect">
            <a:avLst/>
          </a:prstGeom>
          <a:gradFill flip="none" rotWithShape="1">
            <a:gsLst>
              <a:gs pos="36000">
                <a:schemeClr val="bg2"/>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BDF6CDED-88F2-4B6D-A02F-3B498F6D9F46}"/>
              </a:ext>
            </a:extLst>
          </p:cNvPr>
          <p:cNvSpPr/>
          <p:nvPr/>
        </p:nvSpPr>
        <p:spPr>
          <a:xfrm rot="10800000">
            <a:off x="0" y="1557040"/>
            <a:ext cx="12191999" cy="869445"/>
          </a:xfrm>
          <a:prstGeom prst="rect">
            <a:avLst/>
          </a:prstGeom>
          <a:gradFill flip="none" rotWithShape="1">
            <a:gsLst>
              <a:gs pos="36000">
                <a:schemeClr val="bg2"/>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A1DF01-53D6-4144-A9D2-25A8E39295EB}"/>
              </a:ext>
            </a:extLst>
          </p:cNvPr>
          <p:cNvSpPr>
            <a:spLocks noGrp="1"/>
          </p:cNvSpPr>
          <p:nvPr>
            <p:ph type="title"/>
          </p:nvPr>
        </p:nvSpPr>
        <p:spPr/>
        <p:txBody>
          <a:bodyPr>
            <a:normAutofit/>
          </a:bodyPr>
          <a:lstStyle/>
          <a:p>
            <a:r>
              <a:rPr lang="en-US"/>
              <a:t>The AECOM Team Believes a Successful BRT Project will…</a:t>
            </a:r>
          </a:p>
        </p:txBody>
      </p:sp>
      <p:grpSp>
        <p:nvGrpSpPr>
          <p:cNvPr id="25" name="Group 24">
            <a:extLst>
              <a:ext uri="{FF2B5EF4-FFF2-40B4-BE49-F238E27FC236}">
                <a16:creationId xmlns:a16="http://schemas.microsoft.com/office/drawing/2014/main" id="{DCBDFED2-645C-4799-827F-63E90B892C49}"/>
              </a:ext>
            </a:extLst>
          </p:cNvPr>
          <p:cNvGrpSpPr/>
          <p:nvPr/>
        </p:nvGrpSpPr>
        <p:grpSpPr>
          <a:xfrm>
            <a:off x="962934" y="3081284"/>
            <a:ext cx="10184853" cy="1835999"/>
            <a:chOff x="1794351" y="2504547"/>
            <a:chExt cx="10184853" cy="1835999"/>
          </a:xfrm>
        </p:grpSpPr>
        <p:sp>
          <p:nvSpPr>
            <p:cNvPr id="26" name="Oval 25">
              <a:extLst>
                <a:ext uri="{FF2B5EF4-FFF2-40B4-BE49-F238E27FC236}">
                  <a16:creationId xmlns:a16="http://schemas.microsoft.com/office/drawing/2014/main" id="{89D7C805-72D2-4A30-B42A-198A6F9B8A08}"/>
                </a:ext>
              </a:extLst>
            </p:cNvPr>
            <p:cNvSpPr/>
            <p:nvPr/>
          </p:nvSpPr>
          <p:spPr>
            <a:xfrm>
              <a:off x="1794351" y="2504547"/>
              <a:ext cx="1835999" cy="1835999"/>
            </a:xfrm>
            <a:prstGeom prst="ellipse">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CCB33457-04F7-45B3-A3AE-8D4E6B24E6AE}"/>
                </a:ext>
              </a:extLst>
            </p:cNvPr>
            <p:cNvSpPr/>
            <p:nvPr/>
          </p:nvSpPr>
          <p:spPr>
            <a:xfrm>
              <a:off x="3464122" y="2504547"/>
              <a:ext cx="1835999" cy="1835999"/>
            </a:xfrm>
            <a:prstGeom prst="ellipse">
              <a:avLst/>
            </a:prstGeom>
            <a:solidFill>
              <a:schemeClr val="accent4">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22435547-E2D8-49BF-A411-C3A068CA3080}"/>
                </a:ext>
              </a:extLst>
            </p:cNvPr>
            <p:cNvSpPr/>
            <p:nvPr/>
          </p:nvSpPr>
          <p:spPr>
            <a:xfrm>
              <a:off x="5133893" y="2504547"/>
              <a:ext cx="1835999" cy="1835999"/>
            </a:xfrm>
            <a:prstGeom prst="ellipse">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39A35339-1747-4600-8E38-409FEAD860BD}"/>
                </a:ext>
              </a:extLst>
            </p:cNvPr>
            <p:cNvSpPr/>
            <p:nvPr/>
          </p:nvSpPr>
          <p:spPr>
            <a:xfrm>
              <a:off x="6803664" y="2504547"/>
              <a:ext cx="1835999" cy="1835999"/>
            </a:xfrm>
            <a:prstGeom prst="ellipse">
              <a:avLst/>
            </a:prstGeom>
            <a:solidFill>
              <a:schemeClr val="accent4">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958CAD3F-FB41-4E5B-9712-01AD4B866B86}"/>
                </a:ext>
              </a:extLst>
            </p:cNvPr>
            <p:cNvSpPr/>
            <p:nvPr/>
          </p:nvSpPr>
          <p:spPr>
            <a:xfrm>
              <a:off x="8473435" y="2504547"/>
              <a:ext cx="1835999" cy="1835999"/>
            </a:xfrm>
            <a:prstGeom prst="ellipse">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2398D812-077D-47E9-B11C-3A14FFEB5ABB}"/>
                </a:ext>
              </a:extLst>
            </p:cNvPr>
            <p:cNvSpPr/>
            <p:nvPr/>
          </p:nvSpPr>
          <p:spPr>
            <a:xfrm>
              <a:off x="10143205" y="2504547"/>
              <a:ext cx="1835999" cy="1835999"/>
            </a:xfrm>
            <a:prstGeom prst="ellipse">
              <a:avLst/>
            </a:prstGeom>
            <a:solidFill>
              <a:schemeClr val="accent4">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a:extLst>
              <a:ext uri="{FF2B5EF4-FFF2-40B4-BE49-F238E27FC236}">
                <a16:creationId xmlns:a16="http://schemas.microsoft.com/office/drawing/2014/main" id="{BD0C1CD0-F274-40E4-8EF2-8714B9BE3249}"/>
              </a:ext>
            </a:extLst>
          </p:cNvPr>
          <p:cNvSpPr/>
          <p:nvPr/>
        </p:nvSpPr>
        <p:spPr>
          <a:xfrm>
            <a:off x="823535" y="1837814"/>
            <a:ext cx="2087754" cy="984885"/>
          </a:xfrm>
          <a:prstGeom prst="rect">
            <a:avLst/>
          </a:prstGeom>
        </p:spPr>
        <p:txBody>
          <a:bodyPr wrap="square" lIns="0" tIns="0" rIns="0" bIns="0">
            <a:spAutoFit/>
          </a:bodyPr>
          <a:lstStyle/>
          <a:p>
            <a:pPr algn="ctr">
              <a:spcBef>
                <a:spcPts val="0"/>
              </a:spcBef>
            </a:pPr>
            <a:r>
              <a:rPr lang="en-US" sz="1600">
                <a:latin typeface="Arial" panose="020B0604020202020204" pitchFamily="34" charset="0"/>
                <a:ea typeface="AECOM Sans Light" panose="020B0404020202020204" pitchFamily="34" charset="0"/>
                <a:cs typeface="Arial" panose="020B0604020202020204" pitchFamily="34" charset="0"/>
              </a:rPr>
              <a:t>Improve the Northern Communities’ connection from/to Charlotte</a:t>
            </a:r>
          </a:p>
        </p:txBody>
      </p:sp>
      <p:sp>
        <p:nvSpPr>
          <p:cNvPr id="33" name="Rectangle 32">
            <a:extLst>
              <a:ext uri="{FF2B5EF4-FFF2-40B4-BE49-F238E27FC236}">
                <a16:creationId xmlns:a16="http://schemas.microsoft.com/office/drawing/2014/main" id="{534186D0-458C-4F18-BF82-D63EB62065FD}"/>
              </a:ext>
            </a:extLst>
          </p:cNvPr>
          <p:cNvSpPr/>
          <p:nvPr/>
        </p:nvSpPr>
        <p:spPr>
          <a:xfrm>
            <a:off x="2523146" y="5322396"/>
            <a:ext cx="2195536" cy="738664"/>
          </a:xfrm>
          <a:prstGeom prst="rect">
            <a:avLst/>
          </a:prstGeom>
        </p:spPr>
        <p:txBody>
          <a:bodyPr wrap="square" lIns="0" tIns="0" rIns="0" bIns="0">
            <a:spAutoFit/>
          </a:bodyPr>
          <a:lstStyle/>
          <a:p>
            <a:pPr algn="ctr">
              <a:spcBef>
                <a:spcPts val="0"/>
              </a:spcBef>
            </a:pPr>
            <a:r>
              <a:rPr lang="en-US" sz="1600">
                <a:latin typeface="Arial" panose="020B0604020202020204" pitchFamily="34" charset="0"/>
                <a:ea typeface="AECOM Sans Light" panose="020B0404020202020204" pitchFamily="34" charset="0"/>
                <a:cs typeface="Arial" panose="020B0604020202020204" pitchFamily="34" charset="0"/>
              </a:rPr>
              <a:t>Support the </a:t>
            </a:r>
            <a:br>
              <a:rPr lang="en-US" sz="1600">
                <a:latin typeface="Arial" panose="020B0604020202020204" pitchFamily="34" charset="0"/>
                <a:ea typeface="AECOM Sans Light" panose="020B0404020202020204" pitchFamily="34" charset="0"/>
                <a:cs typeface="Arial" panose="020B0604020202020204" pitchFamily="34" charset="0"/>
              </a:rPr>
            </a:br>
            <a:r>
              <a:rPr lang="en-US" sz="1600">
                <a:latin typeface="Arial" panose="020B0604020202020204" pitchFamily="34" charset="0"/>
                <a:ea typeface="AECOM Sans Light" panose="020B0404020202020204" pitchFamily="34" charset="0"/>
                <a:cs typeface="Arial" panose="020B0604020202020204" pitchFamily="34" charset="0"/>
              </a:rPr>
              <a:t>Northern Communities’ growth goals</a:t>
            </a:r>
          </a:p>
        </p:txBody>
      </p:sp>
      <p:sp>
        <p:nvSpPr>
          <p:cNvPr id="34" name="Rectangle 33">
            <a:extLst>
              <a:ext uri="{FF2B5EF4-FFF2-40B4-BE49-F238E27FC236}">
                <a16:creationId xmlns:a16="http://schemas.microsoft.com/office/drawing/2014/main" id="{F7AE43FB-2DDB-4FF6-B330-4CC6E50A30B1}"/>
              </a:ext>
            </a:extLst>
          </p:cNvPr>
          <p:cNvSpPr/>
          <p:nvPr/>
        </p:nvSpPr>
        <p:spPr>
          <a:xfrm>
            <a:off x="4302477" y="1902466"/>
            <a:ext cx="1853426" cy="738664"/>
          </a:xfrm>
          <a:prstGeom prst="rect">
            <a:avLst/>
          </a:prstGeom>
        </p:spPr>
        <p:txBody>
          <a:bodyPr wrap="square" lIns="0" tIns="0" rIns="0" bIns="0">
            <a:spAutoFit/>
          </a:bodyPr>
          <a:lstStyle/>
          <a:p>
            <a:pPr algn="ctr">
              <a:spcBef>
                <a:spcPts val="0"/>
              </a:spcBef>
            </a:pPr>
            <a:r>
              <a:rPr lang="en-US" sz="1600">
                <a:latin typeface="Arial" panose="020B0604020202020204" pitchFamily="34" charset="0"/>
                <a:ea typeface="AECOM Sans Light" panose="020B0404020202020204" pitchFamily="34" charset="0"/>
                <a:cs typeface="Arial" panose="020B0604020202020204" pitchFamily="34" charset="0"/>
              </a:rPr>
              <a:t>Align with the Regional Connect Beyond Plan</a:t>
            </a:r>
          </a:p>
        </p:txBody>
      </p:sp>
      <p:sp>
        <p:nvSpPr>
          <p:cNvPr id="35" name="Rectangle 34">
            <a:extLst>
              <a:ext uri="{FF2B5EF4-FFF2-40B4-BE49-F238E27FC236}">
                <a16:creationId xmlns:a16="http://schemas.microsoft.com/office/drawing/2014/main" id="{46E185AA-23A3-43BF-8412-5CCE2C7C58FF}"/>
              </a:ext>
            </a:extLst>
          </p:cNvPr>
          <p:cNvSpPr/>
          <p:nvPr/>
        </p:nvSpPr>
        <p:spPr>
          <a:xfrm>
            <a:off x="5331684" y="5346445"/>
            <a:ext cx="3078660" cy="738664"/>
          </a:xfrm>
          <a:prstGeom prst="rect">
            <a:avLst/>
          </a:prstGeom>
        </p:spPr>
        <p:txBody>
          <a:bodyPr wrap="square" lIns="0" tIns="0" rIns="0" bIns="0">
            <a:spAutoFit/>
          </a:bodyPr>
          <a:lstStyle/>
          <a:p>
            <a:pPr algn="ctr">
              <a:spcBef>
                <a:spcPts val="0"/>
              </a:spcBef>
            </a:pPr>
            <a:r>
              <a:rPr lang="en-US" sz="1600">
                <a:latin typeface="Arial" panose="020B0604020202020204" pitchFamily="34" charset="0"/>
                <a:ea typeface="AECOM Sans Light" panose="020B0404020202020204" pitchFamily="34" charset="0"/>
                <a:cs typeface="Arial" panose="020B0604020202020204" pitchFamily="34" charset="0"/>
              </a:rPr>
              <a:t>Achieve informed consent/buy-in from residents, area businesses and civic leaders as the next step</a:t>
            </a:r>
          </a:p>
        </p:txBody>
      </p:sp>
      <p:sp>
        <p:nvSpPr>
          <p:cNvPr id="36" name="Rectangle 35">
            <a:extLst>
              <a:ext uri="{FF2B5EF4-FFF2-40B4-BE49-F238E27FC236}">
                <a16:creationId xmlns:a16="http://schemas.microsoft.com/office/drawing/2014/main" id="{6BDBA7D1-9A51-4660-9414-B6E1C89B0B8D}"/>
              </a:ext>
            </a:extLst>
          </p:cNvPr>
          <p:cNvSpPr/>
          <p:nvPr/>
        </p:nvSpPr>
        <p:spPr>
          <a:xfrm>
            <a:off x="9023346" y="5346446"/>
            <a:ext cx="2121172" cy="738664"/>
          </a:xfrm>
          <a:prstGeom prst="rect">
            <a:avLst/>
          </a:prstGeom>
        </p:spPr>
        <p:txBody>
          <a:bodyPr wrap="square" lIns="0" tIns="0" rIns="0" bIns="0">
            <a:spAutoFit/>
          </a:bodyPr>
          <a:lstStyle/>
          <a:p>
            <a:pPr algn="ctr">
              <a:spcBef>
                <a:spcPts val="0"/>
              </a:spcBef>
            </a:pPr>
            <a:r>
              <a:rPr lang="en-US" sz="1600">
                <a:latin typeface="Arial" panose="020B0604020202020204" pitchFamily="34" charset="0"/>
                <a:ea typeface="AECOM Sans Light" panose="020B0404020202020204" pitchFamily="34" charset="0"/>
                <a:cs typeface="Arial" panose="020B0604020202020204" pitchFamily="34" charset="0"/>
              </a:rPr>
              <a:t>Align with a well-thought out aggressive funding plan</a:t>
            </a:r>
          </a:p>
        </p:txBody>
      </p:sp>
      <p:sp>
        <p:nvSpPr>
          <p:cNvPr id="37" name="Rectangle 36">
            <a:extLst>
              <a:ext uri="{FF2B5EF4-FFF2-40B4-BE49-F238E27FC236}">
                <a16:creationId xmlns:a16="http://schemas.microsoft.com/office/drawing/2014/main" id="{AFEA33E9-04B2-4C7C-87E3-8762D060DDFE}"/>
              </a:ext>
            </a:extLst>
          </p:cNvPr>
          <p:cNvSpPr/>
          <p:nvPr/>
        </p:nvSpPr>
        <p:spPr>
          <a:xfrm>
            <a:off x="7300445" y="1902466"/>
            <a:ext cx="2510914" cy="738664"/>
          </a:xfrm>
          <a:prstGeom prst="rect">
            <a:avLst/>
          </a:prstGeom>
        </p:spPr>
        <p:txBody>
          <a:bodyPr wrap="square" lIns="0" tIns="0" rIns="0" bIns="0">
            <a:spAutoFit/>
          </a:bodyPr>
          <a:lstStyle/>
          <a:p>
            <a:pPr algn="ctr">
              <a:spcBef>
                <a:spcPts val="0"/>
              </a:spcBef>
            </a:pPr>
            <a:r>
              <a:rPr lang="en-US" sz="1600">
                <a:latin typeface="Arial" panose="020B0604020202020204" pitchFamily="34" charset="0"/>
                <a:ea typeface="AECOM Sans Light" panose="020B0404020202020204" pitchFamily="34" charset="0"/>
                <a:cs typeface="Arial" panose="020B0604020202020204" pitchFamily="34" charset="0"/>
              </a:rPr>
              <a:t>Strategically align with steps toward future transportation solutions</a:t>
            </a:r>
            <a:endParaRPr lang="en-US" sz="1600" b="1">
              <a:latin typeface="Arial" panose="020B0604020202020204" pitchFamily="34" charset="0"/>
              <a:ea typeface="AECOM Sans" panose="020B0504020202020204" pitchFamily="34" charset="0"/>
              <a:cs typeface="Arial" panose="020B0604020202020204" pitchFamily="34" charset="0"/>
            </a:endParaRPr>
          </a:p>
        </p:txBody>
      </p:sp>
      <p:sp>
        <p:nvSpPr>
          <p:cNvPr id="38" name="Rectangle 37">
            <a:extLst>
              <a:ext uri="{FF2B5EF4-FFF2-40B4-BE49-F238E27FC236}">
                <a16:creationId xmlns:a16="http://schemas.microsoft.com/office/drawing/2014/main" id="{F23D20B5-1FCC-4C17-B94B-FFEE8B066360}"/>
              </a:ext>
            </a:extLst>
          </p:cNvPr>
          <p:cNvSpPr/>
          <p:nvPr/>
        </p:nvSpPr>
        <p:spPr>
          <a:xfrm>
            <a:off x="1459595" y="3830678"/>
            <a:ext cx="817980" cy="338554"/>
          </a:xfrm>
          <a:prstGeom prst="rect">
            <a:avLst/>
          </a:prstGeom>
          <a:noFill/>
        </p:spPr>
        <p:txBody>
          <a:bodyPr wrap="none" lIns="0" tIns="0" rIns="0" bIns="0">
            <a:spAutoFit/>
          </a:bodyPr>
          <a:lstStyle/>
          <a:p>
            <a:pPr algn="ctr">
              <a:spcBef>
                <a:spcPts val="0"/>
              </a:spcBef>
            </a:pPr>
            <a:r>
              <a:rPr lang="en-US" sz="2200" b="1">
                <a:solidFill>
                  <a:schemeClr val="bg1"/>
                </a:solidFill>
                <a:latin typeface="URW DIN Cond" panose="00000500000000000000" pitchFamily="50" charset="0"/>
                <a:ea typeface="AECOM Sans" panose="020B0504020202020204" pitchFamily="34" charset="0"/>
                <a:cs typeface="Arial" panose="020B0604020202020204" pitchFamily="34" charset="0"/>
              </a:rPr>
              <a:t>Improve</a:t>
            </a:r>
          </a:p>
        </p:txBody>
      </p:sp>
      <p:sp>
        <p:nvSpPr>
          <p:cNvPr id="39" name="Rectangle 38">
            <a:extLst>
              <a:ext uri="{FF2B5EF4-FFF2-40B4-BE49-F238E27FC236}">
                <a16:creationId xmlns:a16="http://schemas.microsoft.com/office/drawing/2014/main" id="{95064FE1-4FCC-457C-9678-435CC870C307}"/>
              </a:ext>
            </a:extLst>
          </p:cNvPr>
          <p:cNvSpPr/>
          <p:nvPr/>
        </p:nvSpPr>
        <p:spPr>
          <a:xfrm>
            <a:off x="2985178" y="3660974"/>
            <a:ext cx="1123705" cy="677108"/>
          </a:xfrm>
          <a:prstGeom prst="rect">
            <a:avLst/>
          </a:prstGeom>
          <a:noFill/>
        </p:spPr>
        <p:txBody>
          <a:bodyPr wrap="none" lIns="0" tIns="0" rIns="0" bIns="0">
            <a:spAutoFit/>
          </a:bodyPr>
          <a:lstStyle/>
          <a:p>
            <a:pPr algn="ctr">
              <a:spcBef>
                <a:spcPts val="0"/>
              </a:spcBef>
            </a:pPr>
            <a:r>
              <a:rPr lang="en-US" sz="2200" b="1">
                <a:solidFill>
                  <a:schemeClr val="bg1"/>
                </a:solidFill>
                <a:latin typeface="URW DIN Cond" panose="00000500000000000000" pitchFamily="50" charset="0"/>
                <a:ea typeface="AECOM Sans" panose="020B0504020202020204" pitchFamily="34" charset="0"/>
                <a:cs typeface="Arial" panose="020B0604020202020204" pitchFamily="34" charset="0"/>
              </a:rPr>
              <a:t>Support</a:t>
            </a:r>
            <a:br>
              <a:rPr lang="en-US" sz="2200" b="1">
                <a:solidFill>
                  <a:schemeClr val="bg1"/>
                </a:solidFill>
                <a:latin typeface="URW DIN Cond" panose="00000500000000000000" pitchFamily="50" charset="0"/>
                <a:ea typeface="AECOM Sans" panose="020B0504020202020204" pitchFamily="34" charset="0"/>
                <a:cs typeface="Arial" panose="020B0604020202020204" pitchFamily="34" charset="0"/>
              </a:rPr>
            </a:br>
            <a:r>
              <a:rPr lang="en-US" sz="2200" b="1">
                <a:solidFill>
                  <a:schemeClr val="bg1"/>
                </a:solidFill>
                <a:latin typeface="URW DIN Cond" panose="00000500000000000000" pitchFamily="50" charset="0"/>
                <a:ea typeface="AECOM Sans" panose="020B0504020202020204" pitchFamily="34" charset="0"/>
                <a:cs typeface="Arial" panose="020B0604020202020204" pitchFamily="34" charset="0"/>
              </a:rPr>
              <a:t>Community</a:t>
            </a:r>
          </a:p>
        </p:txBody>
      </p:sp>
      <p:sp>
        <p:nvSpPr>
          <p:cNvPr id="40" name="Rectangle 39">
            <a:extLst>
              <a:ext uri="{FF2B5EF4-FFF2-40B4-BE49-F238E27FC236}">
                <a16:creationId xmlns:a16="http://schemas.microsoft.com/office/drawing/2014/main" id="{D1984879-9DEE-41E3-B62D-E248100918DB}"/>
              </a:ext>
            </a:extLst>
          </p:cNvPr>
          <p:cNvSpPr/>
          <p:nvPr/>
        </p:nvSpPr>
        <p:spPr>
          <a:xfrm>
            <a:off x="4643522" y="3830678"/>
            <a:ext cx="1152478" cy="338554"/>
          </a:xfrm>
          <a:prstGeom prst="rect">
            <a:avLst/>
          </a:prstGeom>
          <a:noFill/>
        </p:spPr>
        <p:txBody>
          <a:bodyPr wrap="square" lIns="0" tIns="0" rIns="0" bIns="0">
            <a:spAutoFit/>
          </a:bodyPr>
          <a:lstStyle/>
          <a:p>
            <a:pPr algn="ctr">
              <a:spcBef>
                <a:spcPts val="0"/>
              </a:spcBef>
            </a:pPr>
            <a:r>
              <a:rPr lang="en-US" sz="2200" b="1">
                <a:solidFill>
                  <a:schemeClr val="bg1"/>
                </a:solidFill>
                <a:latin typeface="URW DIN Cond" panose="00000500000000000000" pitchFamily="50" charset="0"/>
                <a:ea typeface="AECOM Sans" panose="020B0504020202020204" pitchFamily="34" charset="0"/>
                <a:cs typeface="Arial" panose="020B0604020202020204" pitchFamily="34" charset="0"/>
              </a:rPr>
              <a:t>Align</a:t>
            </a:r>
          </a:p>
        </p:txBody>
      </p:sp>
      <p:sp>
        <p:nvSpPr>
          <p:cNvPr id="41" name="Rectangle 40">
            <a:extLst>
              <a:ext uri="{FF2B5EF4-FFF2-40B4-BE49-F238E27FC236}">
                <a16:creationId xmlns:a16="http://schemas.microsoft.com/office/drawing/2014/main" id="{06993EC1-2CEB-4BD5-B5B8-6612B3504120}"/>
              </a:ext>
            </a:extLst>
          </p:cNvPr>
          <p:cNvSpPr/>
          <p:nvPr/>
        </p:nvSpPr>
        <p:spPr>
          <a:xfrm>
            <a:off x="8048605" y="3660973"/>
            <a:ext cx="1021562" cy="677108"/>
          </a:xfrm>
          <a:prstGeom prst="rect">
            <a:avLst/>
          </a:prstGeom>
          <a:noFill/>
        </p:spPr>
        <p:txBody>
          <a:bodyPr wrap="none" lIns="0" tIns="0" rIns="0" bIns="0">
            <a:spAutoFit/>
          </a:bodyPr>
          <a:lstStyle/>
          <a:p>
            <a:pPr algn="ctr">
              <a:spcBef>
                <a:spcPts val="0"/>
              </a:spcBef>
            </a:pPr>
            <a:r>
              <a:rPr lang="en-US" sz="2200" b="1">
                <a:solidFill>
                  <a:schemeClr val="bg1"/>
                </a:solidFill>
                <a:latin typeface="URW DIN Cond" panose="00000500000000000000" pitchFamily="50" charset="0"/>
                <a:ea typeface="AECOM Sans" panose="020B0504020202020204" pitchFamily="34" charset="0"/>
                <a:cs typeface="Arial" panose="020B0604020202020204" pitchFamily="34" charset="0"/>
              </a:rPr>
              <a:t>Solve for </a:t>
            </a:r>
            <a:br>
              <a:rPr lang="en-US" sz="2200" b="1">
                <a:solidFill>
                  <a:schemeClr val="bg1"/>
                </a:solidFill>
                <a:latin typeface="URW DIN Cond" panose="00000500000000000000" pitchFamily="50" charset="0"/>
                <a:ea typeface="AECOM Sans" panose="020B0504020202020204" pitchFamily="34" charset="0"/>
                <a:cs typeface="Arial" panose="020B0604020202020204" pitchFamily="34" charset="0"/>
              </a:rPr>
            </a:br>
            <a:r>
              <a:rPr lang="en-US" sz="2200" b="1">
                <a:solidFill>
                  <a:schemeClr val="bg1"/>
                </a:solidFill>
                <a:latin typeface="URW DIN Cond" panose="00000500000000000000" pitchFamily="50" charset="0"/>
                <a:ea typeface="AECOM Sans" panose="020B0504020202020204" pitchFamily="34" charset="0"/>
                <a:cs typeface="Arial" panose="020B0604020202020204" pitchFamily="34" charset="0"/>
              </a:rPr>
              <a:t>the Future</a:t>
            </a:r>
          </a:p>
        </p:txBody>
      </p:sp>
      <p:sp>
        <p:nvSpPr>
          <p:cNvPr id="42" name="Rectangle 41">
            <a:extLst>
              <a:ext uri="{FF2B5EF4-FFF2-40B4-BE49-F238E27FC236}">
                <a16:creationId xmlns:a16="http://schemas.microsoft.com/office/drawing/2014/main" id="{9E7C33E7-D8FC-414C-A789-4BB47C50304E}"/>
              </a:ext>
            </a:extLst>
          </p:cNvPr>
          <p:cNvSpPr/>
          <p:nvPr/>
        </p:nvSpPr>
        <p:spPr>
          <a:xfrm>
            <a:off x="9811358" y="3660973"/>
            <a:ext cx="807913" cy="677108"/>
          </a:xfrm>
          <a:prstGeom prst="rect">
            <a:avLst/>
          </a:prstGeom>
          <a:noFill/>
        </p:spPr>
        <p:txBody>
          <a:bodyPr wrap="none" lIns="0" tIns="0" rIns="0" bIns="0">
            <a:spAutoFit/>
          </a:bodyPr>
          <a:lstStyle/>
          <a:p>
            <a:pPr algn="ctr">
              <a:spcBef>
                <a:spcPts val="0"/>
              </a:spcBef>
            </a:pPr>
            <a:r>
              <a:rPr lang="en-US" sz="2200" b="1">
                <a:solidFill>
                  <a:schemeClr val="bg1"/>
                </a:solidFill>
                <a:latin typeface="URW DIN Cond" panose="00000500000000000000" pitchFamily="50" charset="0"/>
                <a:ea typeface="AECOM Sans" panose="020B0504020202020204" pitchFamily="34" charset="0"/>
                <a:cs typeface="Arial" panose="020B0604020202020204" pitchFamily="34" charset="0"/>
              </a:rPr>
              <a:t>Be Well </a:t>
            </a:r>
            <a:br>
              <a:rPr lang="en-US" sz="2200" b="1">
                <a:solidFill>
                  <a:schemeClr val="bg1"/>
                </a:solidFill>
                <a:latin typeface="URW DIN Cond" panose="00000500000000000000" pitchFamily="50" charset="0"/>
                <a:ea typeface="AECOM Sans" panose="020B0504020202020204" pitchFamily="34" charset="0"/>
                <a:cs typeface="Arial" panose="020B0604020202020204" pitchFamily="34" charset="0"/>
              </a:rPr>
            </a:br>
            <a:r>
              <a:rPr lang="en-US" sz="2200" b="1">
                <a:solidFill>
                  <a:schemeClr val="bg1"/>
                </a:solidFill>
                <a:latin typeface="URW DIN Cond" panose="00000500000000000000" pitchFamily="50" charset="0"/>
                <a:ea typeface="AECOM Sans" panose="020B0504020202020204" pitchFamily="34" charset="0"/>
                <a:cs typeface="Arial" panose="020B0604020202020204" pitchFamily="34" charset="0"/>
              </a:rPr>
              <a:t>Funded</a:t>
            </a:r>
          </a:p>
        </p:txBody>
      </p:sp>
      <p:sp>
        <p:nvSpPr>
          <p:cNvPr id="43" name="Rectangle 42">
            <a:extLst>
              <a:ext uri="{FF2B5EF4-FFF2-40B4-BE49-F238E27FC236}">
                <a16:creationId xmlns:a16="http://schemas.microsoft.com/office/drawing/2014/main" id="{3199DC77-27DD-48B4-9297-9DE0778D1C7E}"/>
              </a:ext>
            </a:extLst>
          </p:cNvPr>
          <p:cNvSpPr/>
          <p:nvPr/>
        </p:nvSpPr>
        <p:spPr>
          <a:xfrm>
            <a:off x="6484506" y="3660973"/>
            <a:ext cx="813684" cy="677108"/>
          </a:xfrm>
          <a:prstGeom prst="rect">
            <a:avLst/>
          </a:prstGeom>
          <a:noFill/>
        </p:spPr>
        <p:txBody>
          <a:bodyPr wrap="none" lIns="0" tIns="0" rIns="0" bIns="0">
            <a:spAutoFit/>
          </a:bodyPr>
          <a:lstStyle/>
          <a:p>
            <a:pPr algn="ctr">
              <a:spcBef>
                <a:spcPts val="0"/>
              </a:spcBef>
            </a:pPr>
            <a:r>
              <a:rPr lang="en-US" sz="2200" b="1">
                <a:solidFill>
                  <a:schemeClr val="bg1"/>
                </a:solidFill>
                <a:latin typeface="URW DIN Cond" panose="00000500000000000000" pitchFamily="50" charset="0"/>
                <a:ea typeface="AECOM Sans" panose="020B0504020202020204" pitchFamily="34" charset="0"/>
                <a:cs typeface="Arial" panose="020B0604020202020204" pitchFamily="34" charset="0"/>
              </a:rPr>
              <a:t>Achieve</a:t>
            </a:r>
            <a:br>
              <a:rPr lang="en-US" sz="2200" b="1">
                <a:solidFill>
                  <a:schemeClr val="bg1"/>
                </a:solidFill>
                <a:latin typeface="URW DIN Cond" panose="00000500000000000000" pitchFamily="50" charset="0"/>
                <a:ea typeface="AECOM Sans" panose="020B0504020202020204" pitchFamily="34" charset="0"/>
                <a:cs typeface="Arial" panose="020B0604020202020204" pitchFamily="34" charset="0"/>
              </a:rPr>
            </a:br>
            <a:r>
              <a:rPr lang="en-US" sz="2200" b="1">
                <a:solidFill>
                  <a:schemeClr val="bg1"/>
                </a:solidFill>
                <a:latin typeface="URW DIN Cond" panose="00000500000000000000" pitchFamily="50" charset="0"/>
                <a:ea typeface="AECOM Sans" panose="020B0504020202020204" pitchFamily="34" charset="0"/>
                <a:cs typeface="Arial" panose="020B0604020202020204" pitchFamily="34" charset="0"/>
              </a:rPr>
              <a:t>Consent</a:t>
            </a:r>
          </a:p>
        </p:txBody>
      </p:sp>
      <p:cxnSp>
        <p:nvCxnSpPr>
          <p:cNvPr id="44" name="Straight Connector 43">
            <a:extLst>
              <a:ext uri="{FF2B5EF4-FFF2-40B4-BE49-F238E27FC236}">
                <a16:creationId xmlns:a16="http://schemas.microsoft.com/office/drawing/2014/main" id="{13A645EB-DD82-4490-AF14-71C28D306C3F}"/>
              </a:ext>
            </a:extLst>
          </p:cNvPr>
          <p:cNvCxnSpPr>
            <a:cxnSpLocks/>
          </p:cNvCxnSpPr>
          <p:nvPr/>
        </p:nvCxnSpPr>
        <p:spPr>
          <a:xfrm>
            <a:off x="1868584" y="2877811"/>
            <a:ext cx="0" cy="8249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7A64E55-DE2C-43A9-92C3-81961B311092}"/>
              </a:ext>
            </a:extLst>
          </p:cNvPr>
          <p:cNvCxnSpPr>
            <a:cxnSpLocks/>
          </p:cNvCxnSpPr>
          <p:nvPr/>
        </p:nvCxnSpPr>
        <p:spPr>
          <a:xfrm>
            <a:off x="3537282" y="4325611"/>
            <a:ext cx="0" cy="8249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B86AEAA-C1E6-444B-9CDF-23C7F93679E4}"/>
              </a:ext>
            </a:extLst>
          </p:cNvPr>
          <p:cNvCxnSpPr>
            <a:cxnSpLocks/>
          </p:cNvCxnSpPr>
          <p:nvPr/>
        </p:nvCxnSpPr>
        <p:spPr>
          <a:xfrm>
            <a:off x="5219761" y="2877810"/>
            <a:ext cx="0" cy="8249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D8F5041-0EE1-477B-A0ED-AA459DD648EC}"/>
              </a:ext>
            </a:extLst>
          </p:cNvPr>
          <p:cNvCxnSpPr>
            <a:cxnSpLocks/>
          </p:cNvCxnSpPr>
          <p:nvPr/>
        </p:nvCxnSpPr>
        <p:spPr>
          <a:xfrm>
            <a:off x="6891348" y="4325610"/>
            <a:ext cx="0" cy="8249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A1B59B9-D27E-4E79-95B7-B658D7154475}"/>
              </a:ext>
            </a:extLst>
          </p:cNvPr>
          <p:cNvCxnSpPr>
            <a:cxnSpLocks/>
          </p:cNvCxnSpPr>
          <p:nvPr/>
        </p:nvCxnSpPr>
        <p:spPr>
          <a:xfrm>
            <a:off x="8555902" y="2883895"/>
            <a:ext cx="0" cy="8249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EFBCAC1-8698-4FAD-9BE3-4154CDA82051}"/>
              </a:ext>
            </a:extLst>
          </p:cNvPr>
          <p:cNvCxnSpPr>
            <a:cxnSpLocks/>
          </p:cNvCxnSpPr>
          <p:nvPr/>
        </p:nvCxnSpPr>
        <p:spPr>
          <a:xfrm>
            <a:off x="10215313" y="4331695"/>
            <a:ext cx="0" cy="8249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4" name="Group 53">
            <a:extLst>
              <a:ext uri="{FF2B5EF4-FFF2-40B4-BE49-F238E27FC236}">
                <a16:creationId xmlns:a16="http://schemas.microsoft.com/office/drawing/2014/main" id="{F30D7B0E-BF0B-4884-9A01-B7460AB5F236}"/>
              </a:ext>
            </a:extLst>
          </p:cNvPr>
          <p:cNvGrpSpPr/>
          <p:nvPr/>
        </p:nvGrpSpPr>
        <p:grpSpPr>
          <a:xfrm>
            <a:off x="10230626" y="674347"/>
            <a:ext cx="1962824" cy="492127"/>
            <a:chOff x="9031207" y="747075"/>
            <a:chExt cx="1745648" cy="437676"/>
          </a:xfrm>
        </p:grpSpPr>
        <p:sp>
          <p:nvSpPr>
            <p:cNvPr id="55" name="TextBox 54">
              <a:extLst>
                <a:ext uri="{FF2B5EF4-FFF2-40B4-BE49-F238E27FC236}">
                  <a16:creationId xmlns:a16="http://schemas.microsoft.com/office/drawing/2014/main" id="{79CF6D18-78CE-4DC4-AB78-0D24629A7C00}"/>
                </a:ext>
              </a:extLst>
            </p:cNvPr>
            <p:cNvSpPr txBox="1"/>
            <p:nvPr/>
          </p:nvSpPr>
          <p:spPr>
            <a:xfrm rot="5400000">
              <a:off x="10455371" y="863267"/>
              <a:ext cx="437676" cy="205292"/>
            </a:xfrm>
            <a:prstGeom prst="rect">
              <a:avLst/>
            </a:prstGeom>
            <a:solidFill>
              <a:schemeClr val="accent4"/>
            </a:solidFill>
            <a:ln w="12700">
              <a:solidFill>
                <a:schemeClr val="accent4"/>
              </a:solidFill>
            </a:ln>
          </p:spPr>
          <p:txBody>
            <a:bodyPr wrap="square" lIns="0" tIns="91440" rIns="0" bIns="0" rtlCol="0" anchor="b" anchorCtr="0">
              <a:spAutoFit/>
            </a:bodyPr>
            <a:lstStyle/>
            <a:p>
              <a:pPr algn="ctr"/>
              <a:r>
                <a:rPr lang="en-US" sz="900" b="1">
                  <a:solidFill>
                    <a:schemeClr val="accent6"/>
                  </a:solidFill>
                  <a:latin typeface="URW DIN Cond" panose="00000500000000000000" pitchFamily="50" charset="0"/>
                </a:rPr>
                <a:t>SPEAKER</a:t>
              </a:r>
            </a:p>
          </p:txBody>
        </p:sp>
        <p:sp>
          <p:nvSpPr>
            <p:cNvPr id="56" name="Rectangle 55">
              <a:extLst>
                <a:ext uri="{FF2B5EF4-FFF2-40B4-BE49-F238E27FC236}">
                  <a16:creationId xmlns:a16="http://schemas.microsoft.com/office/drawing/2014/main" id="{981574BF-7BB9-48BD-A8F7-F59BAF1F3E34}"/>
                </a:ext>
              </a:extLst>
            </p:cNvPr>
            <p:cNvSpPr/>
            <p:nvPr/>
          </p:nvSpPr>
          <p:spPr>
            <a:xfrm>
              <a:off x="9031207" y="806284"/>
              <a:ext cx="1051022" cy="355840"/>
            </a:xfrm>
            <a:prstGeom prst="rect">
              <a:avLst/>
            </a:prstGeom>
          </p:spPr>
          <p:txBody>
            <a:bodyPr wrap="square">
              <a:spAutoFit/>
            </a:bodyPr>
            <a:lstStyle/>
            <a:p>
              <a:pPr algn="r"/>
              <a:r>
                <a:rPr lang="en-US" sz="1000" b="1">
                  <a:solidFill>
                    <a:schemeClr val="bg1"/>
                  </a:solidFill>
                  <a:latin typeface="URW DIN Cond" panose="00000500000000000000" pitchFamily="50" charset="0"/>
                  <a:cs typeface="AECOM Sans XBold" panose="020B0804020202020204" pitchFamily="34" charset="0"/>
                </a:rPr>
                <a:t>Daniel Meyers, AICP</a:t>
              </a:r>
            </a:p>
            <a:p>
              <a:pPr algn="r"/>
              <a:r>
                <a:rPr lang="en-US" sz="1000">
                  <a:solidFill>
                    <a:schemeClr val="bg1"/>
                  </a:solidFill>
                  <a:latin typeface="URW DIN Cond" panose="00000500000000000000" pitchFamily="50" charset="0"/>
                </a:rPr>
                <a:t>Project Manager</a:t>
              </a:r>
            </a:p>
          </p:txBody>
        </p:sp>
        <p:sp>
          <p:nvSpPr>
            <p:cNvPr id="57" name="Rectangle 56">
              <a:extLst>
                <a:ext uri="{FF2B5EF4-FFF2-40B4-BE49-F238E27FC236}">
                  <a16:creationId xmlns:a16="http://schemas.microsoft.com/office/drawing/2014/main" id="{26189BD1-AA27-4B86-8B14-9088F01E288F}"/>
                </a:ext>
              </a:extLst>
            </p:cNvPr>
            <p:cNvSpPr/>
            <p:nvPr/>
          </p:nvSpPr>
          <p:spPr>
            <a:xfrm>
              <a:off x="10128219" y="747075"/>
              <a:ext cx="437675" cy="437675"/>
            </a:xfrm>
            <a:prstGeom prst="rect">
              <a:avLst/>
            </a:prstGeom>
            <a:blipFill>
              <a:blip r:embed="rId3"/>
              <a:srcRect/>
              <a:stretch>
                <a:fillRect t="-3125" b="-3125"/>
              </a:stretch>
            </a:bli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58" name="Rectangle 57">
              <a:extLst>
                <a:ext uri="{FF2B5EF4-FFF2-40B4-BE49-F238E27FC236}">
                  <a16:creationId xmlns:a16="http://schemas.microsoft.com/office/drawing/2014/main" id="{BDAFDC2F-C75E-4EA4-BF86-FEA4A071DB61}"/>
                </a:ext>
              </a:extLst>
            </p:cNvPr>
            <p:cNvSpPr/>
            <p:nvPr/>
          </p:nvSpPr>
          <p:spPr>
            <a:xfrm>
              <a:off x="10082553" y="864148"/>
              <a:ext cx="93719" cy="93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sp>
        <p:nvSpPr>
          <p:cNvPr id="50" name="TextBox 49">
            <a:extLst>
              <a:ext uri="{FF2B5EF4-FFF2-40B4-BE49-F238E27FC236}">
                <a16:creationId xmlns:a16="http://schemas.microsoft.com/office/drawing/2014/main" id="{5CD9B946-CED0-477A-A264-3E9F48D5408C}"/>
              </a:ext>
            </a:extLst>
          </p:cNvPr>
          <p:cNvSpPr txBox="1"/>
          <p:nvPr/>
        </p:nvSpPr>
        <p:spPr>
          <a:xfrm>
            <a:off x="11841018" y="6604000"/>
            <a:ext cx="350982" cy="230832"/>
          </a:xfrm>
          <a:prstGeom prst="rect">
            <a:avLst/>
          </a:prstGeom>
          <a:noFill/>
        </p:spPr>
        <p:txBody>
          <a:bodyPr wrap="square" rtlCol="0">
            <a:spAutoFit/>
          </a:bodyPr>
          <a:lstStyle/>
          <a:p>
            <a:pPr algn="r"/>
            <a:fld id="{2F1A365D-142C-4E94-BFF5-EF4981D38585}" type="slidenum">
              <a:rPr lang="en-US" sz="900" b="1" smtClean="0">
                <a:solidFill>
                  <a:schemeClr val="accent4"/>
                </a:solidFill>
              </a:rPr>
              <a:pPr algn="r"/>
              <a:t>5</a:t>
            </a:fld>
            <a:endParaRPr lang="en-US" sz="900" b="1">
              <a:solidFill>
                <a:schemeClr val="accent4"/>
              </a:solidFill>
            </a:endParaRPr>
          </a:p>
        </p:txBody>
      </p:sp>
    </p:spTree>
    <p:extLst>
      <p:ext uri="{BB962C8B-B14F-4D97-AF65-F5344CB8AC3E}">
        <p14:creationId xmlns:p14="http://schemas.microsoft.com/office/powerpoint/2010/main" val="32740211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3" name="Straight Connector 102">
            <a:extLst>
              <a:ext uri="{FF2B5EF4-FFF2-40B4-BE49-F238E27FC236}">
                <a16:creationId xmlns:a16="http://schemas.microsoft.com/office/drawing/2014/main" id="{ECB34A64-EBDF-4544-A6BD-FAC393601C24}"/>
              </a:ext>
            </a:extLst>
          </p:cNvPr>
          <p:cNvCxnSpPr/>
          <p:nvPr/>
        </p:nvCxnSpPr>
        <p:spPr>
          <a:xfrm>
            <a:off x="3388659" y="3313489"/>
            <a:ext cx="0" cy="2834640"/>
          </a:xfrm>
          <a:prstGeom prst="line">
            <a:avLst/>
          </a:prstGeom>
          <a:ln w="28575">
            <a:solidFill>
              <a:schemeClr val="accent4">
                <a:lumMod val="20000"/>
                <a:lumOff val="8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BB919DFA-03E9-4CA9-9617-82DDC831175B}"/>
              </a:ext>
            </a:extLst>
          </p:cNvPr>
          <p:cNvCxnSpPr/>
          <p:nvPr/>
        </p:nvCxnSpPr>
        <p:spPr>
          <a:xfrm>
            <a:off x="6100829" y="3313489"/>
            <a:ext cx="0" cy="2834640"/>
          </a:xfrm>
          <a:prstGeom prst="line">
            <a:avLst/>
          </a:prstGeom>
          <a:ln w="28575">
            <a:solidFill>
              <a:schemeClr val="accent4">
                <a:lumMod val="20000"/>
                <a:lumOff val="8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B7AA7929-FE3C-49E0-991B-91ACB531ED2C}"/>
              </a:ext>
            </a:extLst>
          </p:cNvPr>
          <p:cNvCxnSpPr/>
          <p:nvPr/>
        </p:nvCxnSpPr>
        <p:spPr>
          <a:xfrm>
            <a:off x="8822512" y="3313489"/>
            <a:ext cx="0" cy="2834640"/>
          </a:xfrm>
          <a:prstGeom prst="line">
            <a:avLst/>
          </a:prstGeom>
          <a:ln w="28575">
            <a:solidFill>
              <a:schemeClr val="accent4">
                <a:lumMod val="20000"/>
                <a:lumOff val="8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FF3FF869-D9C5-4E9B-889D-39C175AA9F60}"/>
              </a:ext>
            </a:extLst>
          </p:cNvPr>
          <p:cNvCxnSpPr/>
          <p:nvPr/>
        </p:nvCxnSpPr>
        <p:spPr>
          <a:xfrm flipH="1">
            <a:off x="6100251" y="2882552"/>
            <a:ext cx="1112" cy="275906"/>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EE0D464E-6CAD-4540-BD11-96223C44E402}"/>
              </a:ext>
            </a:extLst>
          </p:cNvPr>
          <p:cNvCxnSpPr/>
          <p:nvPr/>
        </p:nvCxnSpPr>
        <p:spPr>
          <a:xfrm flipH="1">
            <a:off x="4804527" y="3161344"/>
            <a:ext cx="1112" cy="275906"/>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F9F635D5-20A1-45C3-99B8-C6BE397C8347}"/>
              </a:ext>
            </a:extLst>
          </p:cNvPr>
          <p:cNvCxnSpPr/>
          <p:nvPr/>
        </p:nvCxnSpPr>
        <p:spPr>
          <a:xfrm flipH="1">
            <a:off x="7530968" y="3161344"/>
            <a:ext cx="1112" cy="275906"/>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DA3074D5-BEA6-4703-A0A4-EAF6C87EE431}"/>
              </a:ext>
            </a:extLst>
          </p:cNvPr>
          <p:cNvCxnSpPr/>
          <p:nvPr/>
        </p:nvCxnSpPr>
        <p:spPr>
          <a:xfrm flipH="1">
            <a:off x="2927856" y="1878043"/>
            <a:ext cx="645103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97DC8DEF-6062-4313-A845-7B12702DA915}"/>
              </a:ext>
            </a:extLst>
          </p:cNvPr>
          <p:cNvSpPr>
            <a:spLocks noGrp="1"/>
          </p:cNvSpPr>
          <p:nvPr>
            <p:ph type="title"/>
          </p:nvPr>
        </p:nvSpPr>
        <p:spPr/>
        <p:txBody>
          <a:bodyPr/>
          <a:lstStyle/>
          <a:p>
            <a:r>
              <a:rPr lang="en-US"/>
              <a:t>Project Organization</a:t>
            </a:r>
          </a:p>
        </p:txBody>
      </p:sp>
      <p:grpSp>
        <p:nvGrpSpPr>
          <p:cNvPr id="72" name="Group 71">
            <a:extLst>
              <a:ext uri="{FF2B5EF4-FFF2-40B4-BE49-F238E27FC236}">
                <a16:creationId xmlns:a16="http://schemas.microsoft.com/office/drawing/2014/main" id="{DEE11BC6-A82E-4B5B-9545-57FC18E6C1BD}"/>
              </a:ext>
            </a:extLst>
          </p:cNvPr>
          <p:cNvGrpSpPr/>
          <p:nvPr/>
        </p:nvGrpSpPr>
        <p:grpSpPr>
          <a:xfrm>
            <a:off x="5058947" y="1602137"/>
            <a:ext cx="2084832" cy="605048"/>
            <a:chOff x="4735270" y="1709785"/>
            <a:chExt cx="2084832" cy="605048"/>
          </a:xfrm>
        </p:grpSpPr>
        <p:sp>
          <p:nvSpPr>
            <p:cNvPr id="7" name="Rectangle 6">
              <a:extLst>
                <a:ext uri="{FF2B5EF4-FFF2-40B4-BE49-F238E27FC236}">
                  <a16:creationId xmlns:a16="http://schemas.microsoft.com/office/drawing/2014/main" id="{E0FC1212-EAEC-4793-B0C2-3FC6D0A80CB6}"/>
                </a:ext>
              </a:extLst>
            </p:cNvPr>
            <p:cNvSpPr/>
            <p:nvPr/>
          </p:nvSpPr>
          <p:spPr>
            <a:xfrm>
              <a:off x="4735270" y="1709785"/>
              <a:ext cx="2084832" cy="60504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048FDC9-BF0A-401A-996F-E36E7F5EB70A}"/>
                </a:ext>
              </a:extLst>
            </p:cNvPr>
            <p:cNvSpPr/>
            <p:nvPr/>
          </p:nvSpPr>
          <p:spPr>
            <a:xfrm>
              <a:off x="5364929" y="1791637"/>
              <a:ext cx="1452948" cy="461665"/>
            </a:xfrm>
            <a:prstGeom prst="rect">
              <a:avLst/>
            </a:prstGeom>
          </p:spPr>
          <p:txBody>
            <a:bodyPr wrap="square">
              <a:spAutoFit/>
            </a:bodyPr>
            <a:lstStyle/>
            <a:p>
              <a:r>
                <a:rPr lang="en-US" sz="1200" b="1">
                  <a:solidFill>
                    <a:schemeClr val="accent6"/>
                  </a:solidFill>
                  <a:latin typeface="URW DIN Cond" panose="00000500000000000000" pitchFamily="50" charset="0"/>
                  <a:cs typeface="AECOM Sans XBold" panose="020B0804020202020204" pitchFamily="34" charset="0"/>
                </a:rPr>
                <a:t>Daniel Meyers, AICP</a:t>
              </a:r>
            </a:p>
            <a:p>
              <a:r>
                <a:rPr lang="en-US" sz="1200">
                  <a:solidFill>
                    <a:schemeClr val="accent6"/>
                  </a:solidFill>
                  <a:latin typeface="URW DIN Cond" panose="00000500000000000000" pitchFamily="50" charset="0"/>
                </a:rPr>
                <a:t>Project Manager</a:t>
              </a:r>
            </a:p>
          </p:txBody>
        </p:sp>
        <p:sp>
          <p:nvSpPr>
            <p:cNvPr id="10" name="Rectangle 9">
              <a:extLst>
                <a:ext uri="{FF2B5EF4-FFF2-40B4-BE49-F238E27FC236}">
                  <a16:creationId xmlns:a16="http://schemas.microsoft.com/office/drawing/2014/main" id="{C2F2A3DD-6B93-4490-81D7-B924FF98F5F7}"/>
                </a:ext>
              </a:extLst>
            </p:cNvPr>
            <p:cNvSpPr/>
            <p:nvPr/>
          </p:nvSpPr>
          <p:spPr>
            <a:xfrm>
              <a:off x="4815429" y="1781589"/>
              <a:ext cx="531038" cy="531038"/>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DEDCE0F-3BAF-40B9-8CDC-05C1903824BB}"/>
                </a:ext>
              </a:extLst>
            </p:cNvPr>
            <p:cNvSpPr/>
            <p:nvPr/>
          </p:nvSpPr>
          <p:spPr>
            <a:xfrm>
              <a:off x="5267419" y="1871628"/>
              <a:ext cx="129559" cy="12955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73">
            <a:extLst>
              <a:ext uri="{FF2B5EF4-FFF2-40B4-BE49-F238E27FC236}">
                <a16:creationId xmlns:a16="http://schemas.microsoft.com/office/drawing/2014/main" id="{E9CA01A4-B185-42E4-B251-9D39B705CDE4}"/>
              </a:ext>
            </a:extLst>
          </p:cNvPr>
          <p:cNvGrpSpPr/>
          <p:nvPr/>
        </p:nvGrpSpPr>
        <p:grpSpPr>
          <a:xfrm>
            <a:off x="5058947" y="2441083"/>
            <a:ext cx="2082608" cy="605048"/>
            <a:chOff x="4735270" y="2630931"/>
            <a:chExt cx="2082608" cy="605048"/>
          </a:xfrm>
        </p:grpSpPr>
        <p:sp>
          <p:nvSpPr>
            <p:cNvPr id="13" name="Rectangle 12">
              <a:extLst>
                <a:ext uri="{FF2B5EF4-FFF2-40B4-BE49-F238E27FC236}">
                  <a16:creationId xmlns:a16="http://schemas.microsoft.com/office/drawing/2014/main" id="{B5E97432-B98A-446A-936B-C51CF2B42E03}"/>
                </a:ext>
              </a:extLst>
            </p:cNvPr>
            <p:cNvSpPr/>
            <p:nvPr/>
          </p:nvSpPr>
          <p:spPr>
            <a:xfrm>
              <a:off x="4735270" y="2630931"/>
              <a:ext cx="2082608" cy="60504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6FC3EAD-4B16-4CBA-8B99-A64F72C4E7E3}"/>
                </a:ext>
              </a:extLst>
            </p:cNvPr>
            <p:cNvSpPr/>
            <p:nvPr/>
          </p:nvSpPr>
          <p:spPr>
            <a:xfrm>
              <a:off x="5364929" y="2712783"/>
              <a:ext cx="1452948" cy="461665"/>
            </a:xfrm>
            <a:prstGeom prst="rect">
              <a:avLst/>
            </a:prstGeom>
          </p:spPr>
          <p:txBody>
            <a:bodyPr wrap="square">
              <a:spAutoFit/>
            </a:bodyPr>
            <a:lstStyle/>
            <a:p>
              <a:r>
                <a:rPr lang="en-US" sz="1200" b="1">
                  <a:solidFill>
                    <a:schemeClr val="accent6"/>
                  </a:solidFill>
                  <a:latin typeface="URW DIN Cond" panose="00000500000000000000" pitchFamily="50" charset="0"/>
                  <a:cs typeface="AECOM Sans XBold" panose="020B0804020202020204" pitchFamily="34" charset="0"/>
                </a:rPr>
                <a:t>Mariate Echeverry</a:t>
              </a:r>
            </a:p>
            <a:p>
              <a:r>
                <a:rPr lang="en-US" sz="1200">
                  <a:solidFill>
                    <a:schemeClr val="accent6"/>
                  </a:solidFill>
                  <a:latin typeface="URW DIN Cond" panose="00000500000000000000" pitchFamily="50" charset="0"/>
                </a:rPr>
                <a:t>Deputy Project Manager</a:t>
              </a:r>
            </a:p>
          </p:txBody>
        </p:sp>
        <p:sp>
          <p:nvSpPr>
            <p:cNvPr id="16" name="Rectangle 15">
              <a:extLst>
                <a:ext uri="{FF2B5EF4-FFF2-40B4-BE49-F238E27FC236}">
                  <a16:creationId xmlns:a16="http://schemas.microsoft.com/office/drawing/2014/main" id="{9AF3D565-6354-4F01-B16A-3614600F0C01}"/>
                </a:ext>
              </a:extLst>
            </p:cNvPr>
            <p:cNvSpPr/>
            <p:nvPr/>
          </p:nvSpPr>
          <p:spPr>
            <a:xfrm>
              <a:off x="4815428" y="2702735"/>
              <a:ext cx="531038" cy="531038"/>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E90579A-23CF-4ED0-BB07-7702054C84C2}"/>
                </a:ext>
              </a:extLst>
            </p:cNvPr>
            <p:cNvSpPr/>
            <p:nvPr/>
          </p:nvSpPr>
          <p:spPr>
            <a:xfrm>
              <a:off x="5271574" y="2792774"/>
              <a:ext cx="129559" cy="12955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a:extLst>
              <a:ext uri="{FF2B5EF4-FFF2-40B4-BE49-F238E27FC236}">
                <a16:creationId xmlns:a16="http://schemas.microsoft.com/office/drawing/2014/main" id="{6974F8F3-25F2-4B2E-A24A-C3F46F69DC07}"/>
              </a:ext>
            </a:extLst>
          </p:cNvPr>
          <p:cNvGrpSpPr/>
          <p:nvPr/>
        </p:nvGrpSpPr>
        <p:grpSpPr>
          <a:xfrm>
            <a:off x="7379431" y="1601092"/>
            <a:ext cx="2149719" cy="605048"/>
            <a:chOff x="7055754" y="1708740"/>
            <a:chExt cx="2149719" cy="605048"/>
          </a:xfrm>
        </p:grpSpPr>
        <p:sp>
          <p:nvSpPr>
            <p:cNvPr id="19" name="Rectangle 18">
              <a:extLst>
                <a:ext uri="{FF2B5EF4-FFF2-40B4-BE49-F238E27FC236}">
                  <a16:creationId xmlns:a16="http://schemas.microsoft.com/office/drawing/2014/main" id="{5081D3C2-6BF7-4D6D-ACDA-A3097BF17D76}"/>
                </a:ext>
              </a:extLst>
            </p:cNvPr>
            <p:cNvSpPr/>
            <p:nvPr/>
          </p:nvSpPr>
          <p:spPr>
            <a:xfrm>
              <a:off x="7055754" y="1708740"/>
              <a:ext cx="2082608" cy="60504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255D70C-07F6-4D4B-B785-F85FAFAF3DE8}"/>
                </a:ext>
              </a:extLst>
            </p:cNvPr>
            <p:cNvSpPr/>
            <p:nvPr/>
          </p:nvSpPr>
          <p:spPr>
            <a:xfrm>
              <a:off x="7685412" y="1790592"/>
              <a:ext cx="1520061" cy="461665"/>
            </a:xfrm>
            <a:prstGeom prst="rect">
              <a:avLst/>
            </a:prstGeom>
          </p:spPr>
          <p:txBody>
            <a:bodyPr wrap="square">
              <a:spAutoFit/>
            </a:bodyPr>
            <a:lstStyle/>
            <a:p>
              <a:r>
                <a:rPr lang="en-US" sz="1200" b="1">
                  <a:solidFill>
                    <a:schemeClr val="accent6"/>
                  </a:solidFill>
                  <a:latin typeface="URW DIN Cond" panose="00000500000000000000" pitchFamily="50" charset="0"/>
                  <a:cs typeface="AECOM Sans XBold" panose="020B0804020202020204" pitchFamily="34" charset="0"/>
                </a:rPr>
                <a:t>Jeb Blackwell, PE</a:t>
              </a:r>
            </a:p>
            <a:p>
              <a:r>
                <a:rPr lang="en-US" sz="1200">
                  <a:solidFill>
                    <a:schemeClr val="accent6"/>
                  </a:solidFill>
                  <a:latin typeface="URW DIN Cond" panose="00000500000000000000" pitchFamily="50" charset="0"/>
                </a:rPr>
                <a:t>Engagement &amp; Strategy</a:t>
              </a:r>
            </a:p>
          </p:txBody>
        </p:sp>
        <p:sp>
          <p:nvSpPr>
            <p:cNvPr id="22" name="Rectangle 21">
              <a:extLst>
                <a:ext uri="{FF2B5EF4-FFF2-40B4-BE49-F238E27FC236}">
                  <a16:creationId xmlns:a16="http://schemas.microsoft.com/office/drawing/2014/main" id="{368813B7-2F65-4F92-923E-7A4482A71F6C}"/>
                </a:ext>
              </a:extLst>
            </p:cNvPr>
            <p:cNvSpPr/>
            <p:nvPr/>
          </p:nvSpPr>
          <p:spPr>
            <a:xfrm>
              <a:off x="7135913" y="1780544"/>
              <a:ext cx="531038" cy="531038"/>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B3D056B-4A51-4C0D-B602-1ACBC113E9D8}"/>
                </a:ext>
              </a:extLst>
            </p:cNvPr>
            <p:cNvSpPr/>
            <p:nvPr/>
          </p:nvSpPr>
          <p:spPr>
            <a:xfrm>
              <a:off x="7581784" y="1870583"/>
              <a:ext cx="129559" cy="12955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CED0019D-0A42-4B61-96D3-3062DD6043B9}"/>
              </a:ext>
            </a:extLst>
          </p:cNvPr>
          <p:cNvGrpSpPr/>
          <p:nvPr/>
        </p:nvGrpSpPr>
        <p:grpSpPr>
          <a:xfrm>
            <a:off x="2544008" y="1609807"/>
            <a:ext cx="2082608" cy="605048"/>
            <a:chOff x="2220331" y="1717455"/>
            <a:chExt cx="2082608" cy="605048"/>
          </a:xfrm>
        </p:grpSpPr>
        <p:sp>
          <p:nvSpPr>
            <p:cNvPr id="25" name="Rectangle 24">
              <a:extLst>
                <a:ext uri="{FF2B5EF4-FFF2-40B4-BE49-F238E27FC236}">
                  <a16:creationId xmlns:a16="http://schemas.microsoft.com/office/drawing/2014/main" id="{58ED14ED-1696-4E7F-B468-3065590412A1}"/>
                </a:ext>
              </a:extLst>
            </p:cNvPr>
            <p:cNvSpPr/>
            <p:nvPr/>
          </p:nvSpPr>
          <p:spPr>
            <a:xfrm>
              <a:off x="2220331" y="1717455"/>
              <a:ext cx="2082608" cy="60504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86F2B25-AD4E-4CA3-B7B1-CBDDDF9DD80A}"/>
                </a:ext>
              </a:extLst>
            </p:cNvPr>
            <p:cNvSpPr/>
            <p:nvPr/>
          </p:nvSpPr>
          <p:spPr>
            <a:xfrm>
              <a:off x="2849990" y="1799307"/>
              <a:ext cx="1452948" cy="461665"/>
            </a:xfrm>
            <a:prstGeom prst="rect">
              <a:avLst/>
            </a:prstGeom>
          </p:spPr>
          <p:txBody>
            <a:bodyPr wrap="square">
              <a:spAutoFit/>
            </a:bodyPr>
            <a:lstStyle/>
            <a:p>
              <a:r>
                <a:rPr lang="en-US" sz="1200" b="1">
                  <a:solidFill>
                    <a:schemeClr val="accent6"/>
                  </a:solidFill>
                  <a:latin typeface="URW DIN Cond" panose="00000500000000000000" pitchFamily="50" charset="0"/>
                  <a:cs typeface="AECOM Sans XBold" panose="020B0804020202020204" pitchFamily="34" charset="0"/>
                </a:rPr>
                <a:t>Mickey Geiser, PE</a:t>
              </a:r>
            </a:p>
            <a:p>
              <a:r>
                <a:rPr lang="en-US" sz="1200">
                  <a:solidFill>
                    <a:schemeClr val="accent6"/>
                  </a:solidFill>
                  <a:latin typeface="URW DIN Cond" panose="00000500000000000000" pitchFamily="50" charset="0"/>
                </a:rPr>
                <a:t>Technical Advisor</a:t>
              </a:r>
            </a:p>
          </p:txBody>
        </p:sp>
        <p:sp>
          <p:nvSpPr>
            <p:cNvPr id="28" name="Rectangle 27">
              <a:extLst>
                <a:ext uri="{FF2B5EF4-FFF2-40B4-BE49-F238E27FC236}">
                  <a16:creationId xmlns:a16="http://schemas.microsoft.com/office/drawing/2014/main" id="{EAD33D08-7378-4A0C-BF3B-4DC5FDBE8461}"/>
                </a:ext>
              </a:extLst>
            </p:cNvPr>
            <p:cNvSpPr/>
            <p:nvPr/>
          </p:nvSpPr>
          <p:spPr>
            <a:xfrm>
              <a:off x="2300490" y="1789259"/>
              <a:ext cx="531038" cy="531038"/>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B429C89-1FD0-41FF-960C-DA559C265E6A}"/>
                </a:ext>
              </a:extLst>
            </p:cNvPr>
            <p:cNvSpPr/>
            <p:nvPr/>
          </p:nvSpPr>
          <p:spPr>
            <a:xfrm>
              <a:off x="2752480" y="1874788"/>
              <a:ext cx="129559" cy="12955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8FEF23F3-AC56-4E3C-AC0C-776310FB977C}"/>
              </a:ext>
            </a:extLst>
          </p:cNvPr>
          <p:cNvGrpSpPr/>
          <p:nvPr/>
        </p:nvGrpSpPr>
        <p:grpSpPr>
          <a:xfrm>
            <a:off x="6306063" y="3314981"/>
            <a:ext cx="2315201" cy="605048"/>
            <a:chOff x="6417489" y="3635453"/>
            <a:chExt cx="2315201" cy="605048"/>
          </a:xfrm>
        </p:grpSpPr>
        <p:sp>
          <p:nvSpPr>
            <p:cNvPr id="54" name="Rectangle 53">
              <a:extLst>
                <a:ext uri="{FF2B5EF4-FFF2-40B4-BE49-F238E27FC236}">
                  <a16:creationId xmlns:a16="http://schemas.microsoft.com/office/drawing/2014/main" id="{4ACE2591-1ED7-4F33-BA29-585C0FA41727}"/>
                </a:ext>
              </a:extLst>
            </p:cNvPr>
            <p:cNvSpPr/>
            <p:nvPr/>
          </p:nvSpPr>
          <p:spPr>
            <a:xfrm>
              <a:off x="6417489" y="3635453"/>
              <a:ext cx="2315201" cy="6050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32D3D034-9B8E-4F1B-909E-AD8ACA9093F9}"/>
                </a:ext>
              </a:extLst>
            </p:cNvPr>
            <p:cNvSpPr/>
            <p:nvPr/>
          </p:nvSpPr>
          <p:spPr>
            <a:xfrm>
              <a:off x="7047149" y="3717305"/>
              <a:ext cx="1639076" cy="461665"/>
            </a:xfrm>
            <a:prstGeom prst="rect">
              <a:avLst/>
            </a:prstGeom>
          </p:spPr>
          <p:txBody>
            <a:bodyPr wrap="square">
              <a:spAutoFit/>
            </a:bodyPr>
            <a:lstStyle/>
            <a:p>
              <a:r>
                <a:rPr lang="en-US" sz="1200" b="1">
                  <a:solidFill>
                    <a:schemeClr val="bg1"/>
                  </a:solidFill>
                  <a:latin typeface="URW DIN Cond" panose="00000500000000000000" pitchFamily="50" charset="0"/>
                  <a:cs typeface="AECOM Sans XBold" panose="020B0804020202020204" pitchFamily="34" charset="0"/>
                </a:rPr>
                <a:t>Bridget Moynihan, PE</a:t>
              </a:r>
            </a:p>
            <a:p>
              <a:r>
                <a:rPr lang="en-US" sz="1200">
                  <a:solidFill>
                    <a:schemeClr val="bg1"/>
                  </a:solidFill>
                  <a:latin typeface="URW DIN Cond" panose="00000500000000000000" pitchFamily="50" charset="0"/>
                  <a:cs typeface="AECOM Sans XBold" panose="020B0804020202020204" pitchFamily="34" charset="0"/>
                </a:rPr>
                <a:t>Conceptual Design Manager</a:t>
              </a:r>
            </a:p>
          </p:txBody>
        </p:sp>
        <p:sp>
          <p:nvSpPr>
            <p:cNvPr id="56" name="Rectangle 55">
              <a:extLst>
                <a:ext uri="{FF2B5EF4-FFF2-40B4-BE49-F238E27FC236}">
                  <a16:creationId xmlns:a16="http://schemas.microsoft.com/office/drawing/2014/main" id="{DB5ADC17-C784-4E08-8E6B-C1403DE04E3A}"/>
                </a:ext>
              </a:extLst>
            </p:cNvPr>
            <p:cNvSpPr/>
            <p:nvPr/>
          </p:nvSpPr>
          <p:spPr>
            <a:xfrm>
              <a:off x="6497649" y="3707257"/>
              <a:ext cx="531038" cy="531038"/>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2C2F4DAF-1A2B-4EE0-827D-F2657B3FD029}"/>
                </a:ext>
              </a:extLst>
            </p:cNvPr>
            <p:cNvSpPr/>
            <p:nvPr/>
          </p:nvSpPr>
          <p:spPr>
            <a:xfrm>
              <a:off x="6949639" y="3792786"/>
              <a:ext cx="129559" cy="12955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8100306D-9C3C-4B54-8B3B-02F597DE7369}"/>
              </a:ext>
            </a:extLst>
          </p:cNvPr>
          <p:cNvGrpSpPr/>
          <p:nvPr/>
        </p:nvGrpSpPr>
        <p:grpSpPr>
          <a:xfrm>
            <a:off x="884985" y="3307139"/>
            <a:ext cx="2315201" cy="605048"/>
            <a:chOff x="682350" y="3627611"/>
            <a:chExt cx="2315201" cy="605048"/>
          </a:xfrm>
        </p:grpSpPr>
        <p:sp>
          <p:nvSpPr>
            <p:cNvPr id="58" name="Rectangle 57">
              <a:extLst>
                <a:ext uri="{FF2B5EF4-FFF2-40B4-BE49-F238E27FC236}">
                  <a16:creationId xmlns:a16="http://schemas.microsoft.com/office/drawing/2014/main" id="{9697B063-26E6-4DD9-97F9-1D9A7B1C9F9F}"/>
                </a:ext>
              </a:extLst>
            </p:cNvPr>
            <p:cNvSpPr/>
            <p:nvPr/>
          </p:nvSpPr>
          <p:spPr>
            <a:xfrm>
              <a:off x="682350" y="3627611"/>
              <a:ext cx="2315201" cy="6050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22563D40-EACA-4A52-873C-77A79AC6427E}"/>
                </a:ext>
              </a:extLst>
            </p:cNvPr>
            <p:cNvSpPr/>
            <p:nvPr/>
          </p:nvSpPr>
          <p:spPr>
            <a:xfrm>
              <a:off x="1312010" y="3709463"/>
              <a:ext cx="1452948" cy="461665"/>
            </a:xfrm>
            <a:prstGeom prst="rect">
              <a:avLst/>
            </a:prstGeom>
          </p:spPr>
          <p:txBody>
            <a:bodyPr wrap="square">
              <a:spAutoFit/>
            </a:bodyPr>
            <a:lstStyle/>
            <a:p>
              <a:r>
                <a:rPr lang="en-US" sz="1200" b="1">
                  <a:solidFill>
                    <a:schemeClr val="bg1"/>
                  </a:solidFill>
                  <a:latin typeface="URW DIN Cond" panose="00000500000000000000" pitchFamily="50" charset="0"/>
                  <a:cs typeface="AECOM Sans XBold" panose="020B0804020202020204" pitchFamily="34" charset="0"/>
                </a:rPr>
                <a:t>Julia Suprock, AICP</a:t>
              </a:r>
            </a:p>
            <a:p>
              <a:r>
                <a:rPr lang="en-US" sz="1200">
                  <a:solidFill>
                    <a:schemeClr val="bg1"/>
                  </a:solidFill>
                  <a:latin typeface="URW DIN Cond" panose="00000500000000000000" pitchFamily="50" charset="0"/>
                  <a:cs typeface="AECOM Sans XBold" panose="020B0804020202020204" pitchFamily="34" charset="0"/>
                </a:rPr>
                <a:t>Planning Manager</a:t>
              </a:r>
            </a:p>
          </p:txBody>
        </p:sp>
        <p:sp>
          <p:nvSpPr>
            <p:cNvPr id="60" name="Rectangle 59">
              <a:extLst>
                <a:ext uri="{FF2B5EF4-FFF2-40B4-BE49-F238E27FC236}">
                  <a16:creationId xmlns:a16="http://schemas.microsoft.com/office/drawing/2014/main" id="{7A3B6F9B-B886-4EE8-AB98-AE6767C4A5B9}"/>
                </a:ext>
              </a:extLst>
            </p:cNvPr>
            <p:cNvSpPr/>
            <p:nvPr/>
          </p:nvSpPr>
          <p:spPr>
            <a:xfrm>
              <a:off x="762510" y="3699415"/>
              <a:ext cx="531038" cy="531038"/>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325B0AE3-1C5E-4B21-8D28-194A80B2CDC1}"/>
                </a:ext>
              </a:extLst>
            </p:cNvPr>
            <p:cNvSpPr/>
            <p:nvPr/>
          </p:nvSpPr>
          <p:spPr>
            <a:xfrm>
              <a:off x="1214500" y="3784944"/>
              <a:ext cx="129559" cy="12955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a:extLst>
              <a:ext uri="{FF2B5EF4-FFF2-40B4-BE49-F238E27FC236}">
                <a16:creationId xmlns:a16="http://schemas.microsoft.com/office/drawing/2014/main" id="{87F9F181-5081-4501-9266-E84A6D97196F}"/>
              </a:ext>
            </a:extLst>
          </p:cNvPr>
          <p:cNvGrpSpPr/>
          <p:nvPr/>
        </p:nvGrpSpPr>
        <p:grpSpPr>
          <a:xfrm>
            <a:off x="3595524" y="3307139"/>
            <a:ext cx="2315201" cy="605048"/>
            <a:chOff x="3261633" y="3627611"/>
            <a:chExt cx="2315201" cy="605048"/>
          </a:xfrm>
        </p:grpSpPr>
        <p:sp>
          <p:nvSpPr>
            <p:cNvPr id="62" name="Rectangle 61">
              <a:extLst>
                <a:ext uri="{FF2B5EF4-FFF2-40B4-BE49-F238E27FC236}">
                  <a16:creationId xmlns:a16="http://schemas.microsoft.com/office/drawing/2014/main" id="{25E1E945-2B11-4F62-98C3-28B917E9957E}"/>
                </a:ext>
              </a:extLst>
            </p:cNvPr>
            <p:cNvSpPr/>
            <p:nvPr/>
          </p:nvSpPr>
          <p:spPr>
            <a:xfrm>
              <a:off x="3261633" y="3627611"/>
              <a:ext cx="2315201" cy="6050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60253E89-91C6-4466-936C-36609D4220D5}"/>
                </a:ext>
              </a:extLst>
            </p:cNvPr>
            <p:cNvSpPr/>
            <p:nvPr/>
          </p:nvSpPr>
          <p:spPr>
            <a:xfrm>
              <a:off x="3891292" y="3709463"/>
              <a:ext cx="1637447" cy="461665"/>
            </a:xfrm>
            <a:prstGeom prst="rect">
              <a:avLst/>
            </a:prstGeom>
          </p:spPr>
          <p:txBody>
            <a:bodyPr wrap="square">
              <a:spAutoFit/>
            </a:bodyPr>
            <a:lstStyle/>
            <a:p>
              <a:r>
                <a:rPr lang="en-US" sz="1200" b="1">
                  <a:solidFill>
                    <a:schemeClr val="bg1"/>
                  </a:solidFill>
                  <a:latin typeface="URW DIN Cond" panose="00000500000000000000" pitchFamily="50" charset="0"/>
                  <a:cs typeface="AECOM Sans XBold" panose="020B0804020202020204" pitchFamily="34" charset="0"/>
                </a:rPr>
                <a:t>Drew Joyner, PE, CPM</a:t>
              </a:r>
            </a:p>
            <a:p>
              <a:r>
                <a:rPr lang="en-US" sz="1200">
                  <a:solidFill>
                    <a:schemeClr val="bg1"/>
                  </a:solidFill>
                  <a:latin typeface="URW DIN Cond" panose="00000500000000000000" pitchFamily="50" charset="0"/>
                  <a:cs typeface="AECOM Sans XBold" panose="020B0804020202020204" pitchFamily="34" charset="0"/>
                </a:rPr>
                <a:t>Public Engagement Manager</a:t>
              </a:r>
            </a:p>
          </p:txBody>
        </p:sp>
        <p:sp>
          <p:nvSpPr>
            <p:cNvPr id="64" name="Rectangle 63">
              <a:extLst>
                <a:ext uri="{FF2B5EF4-FFF2-40B4-BE49-F238E27FC236}">
                  <a16:creationId xmlns:a16="http://schemas.microsoft.com/office/drawing/2014/main" id="{E0BE4D7C-3B14-4558-A6AC-E31463A67A9A}"/>
                </a:ext>
              </a:extLst>
            </p:cNvPr>
            <p:cNvSpPr/>
            <p:nvPr/>
          </p:nvSpPr>
          <p:spPr>
            <a:xfrm>
              <a:off x="3341793" y="3699415"/>
              <a:ext cx="531038" cy="531038"/>
            </a:xfrm>
            <a:prstGeom prst="rect">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CF6F9F80-1F68-4C83-9933-009F403A9E12}"/>
                </a:ext>
              </a:extLst>
            </p:cNvPr>
            <p:cNvSpPr/>
            <p:nvPr/>
          </p:nvSpPr>
          <p:spPr>
            <a:xfrm>
              <a:off x="3793783" y="3784944"/>
              <a:ext cx="129559" cy="12955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75">
            <a:extLst>
              <a:ext uri="{FF2B5EF4-FFF2-40B4-BE49-F238E27FC236}">
                <a16:creationId xmlns:a16="http://schemas.microsoft.com/office/drawing/2014/main" id="{ED8AE10F-1113-47AE-8A3E-653447544D05}"/>
              </a:ext>
            </a:extLst>
          </p:cNvPr>
          <p:cNvGrpSpPr/>
          <p:nvPr/>
        </p:nvGrpSpPr>
        <p:grpSpPr>
          <a:xfrm>
            <a:off x="9016603" y="3307139"/>
            <a:ext cx="2395361" cy="605048"/>
            <a:chOff x="8865010" y="3627611"/>
            <a:chExt cx="2395361" cy="605048"/>
          </a:xfrm>
        </p:grpSpPr>
        <p:sp>
          <p:nvSpPr>
            <p:cNvPr id="66" name="Rectangle 65">
              <a:extLst>
                <a:ext uri="{FF2B5EF4-FFF2-40B4-BE49-F238E27FC236}">
                  <a16:creationId xmlns:a16="http://schemas.microsoft.com/office/drawing/2014/main" id="{521AFF09-BC5D-421A-B3FE-8B64CC443B00}"/>
                </a:ext>
              </a:extLst>
            </p:cNvPr>
            <p:cNvSpPr/>
            <p:nvPr/>
          </p:nvSpPr>
          <p:spPr>
            <a:xfrm>
              <a:off x="8865010" y="3627611"/>
              <a:ext cx="2315201" cy="6050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486355D4-AF5C-45BE-AADA-8A3A79E90941}"/>
                </a:ext>
              </a:extLst>
            </p:cNvPr>
            <p:cNvSpPr/>
            <p:nvPr/>
          </p:nvSpPr>
          <p:spPr>
            <a:xfrm>
              <a:off x="9494668" y="3709463"/>
              <a:ext cx="1765703" cy="461665"/>
            </a:xfrm>
            <a:prstGeom prst="rect">
              <a:avLst/>
            </a:prstGeom>
          </p:spPr>
          <p:txBody>
            <a:bodyPr wrap="square">
              <a:spAutoFit/>
            </a:bodyPr>
            <a:lstStyle/>
            <a:p>
              <a:r>
                <a:rPr lang="en-US" sz="1200" b="1">
                  <a:solidFill>
                    <a:schemeClr val="bg1"/>
                  </a:solidFill>
                  <a:latin typeface="URW DIN Cond" panose="00000500000000000000" pitchFamily="50" charset="0"/>
                  <a:cs typeface="AECOM Sans XBold" panose="020B0804020202020204" pitchFamily="34" charset="0"/>
                </a:rPr>
                <a:t>Gavin Poindexter</a:t>
              </a:r>
            </a:p>
            <a:p>
              <a:r>
                <a:rPr lang="en-US" sz="1200">
                  <a:solidFill>
                    <a:schemeClr val="bg1"/>
                  </a:solidFill>
                  <a:latin typeface="URW DIN Cond" panose="00000500000000000000" pitchFamily="50" charset="0"/>
                  <a:cs typeface="AECOM Sans XBold" panose="020B0804020202020204" pitchFamily="34" charset="0"/>
                </a:rPr>
                <a:t>Project Implementation Manager</a:t>
              </a:r>
            </a:p>
          </p:txBody>
        </p:sp>
        <p:sp>
          <p:nvSpPr>
            <p:cNvPr id="68" name="Rectangle 67">
              <a:extLst>
                <a:ext uri="{FF2B5EF4-FFF2-40B4-BE49-F238E27FC236}">
                  <a16:creationId xmlns:a16="http://schemas.microsoft.com/office/drawing/2014/main" id="{DD5576E3-D3E7-47D1-B35C-721AC6696EC5}"/>
                </a:ext>
              </a:extLst>
            </p:cNvPr>
            <p:cNvSpPr/>
            <p:nvPr/>
          </p:nvSpPr>
          <p:spPr>
            <a:xfrm>
              <a:off x="8945170" y="3699415"/>
              <a:ext cx="531038" cy="531038"/>
            </a:xfrm>
            <a:prstGeom prst="rect">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4F059D59-6251-44F4-A584-A56333791164}"/>
                </a:ext>
              </a:extLst>
            </p:cNvPr>
            <p:cNvSpPr/>
            <p:nvPr/>
          </p:nvSpPr>
          <p:spPr>
            <a:xfrm>
              <a:off x="9397160" y="3784944"/>
              <a:ext cx="129559" cy="12955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Rectangle 76">
            <a:extLst>
              <a:ext uri="{FF2B5EF4-FFF2-40B4-BE49-F238E27FC236}">
                <a16:creationId xmlns:a16="http://schemas.microsoft.com/office/drawing/2014/main" id="{7823BB94-F455-439A-9FCE-25524546F2A9}"/>
              </a:ext>
            </a:extLst>
          </p:cNvPr>
          <p:cNvSpPr/>
          <p:nvPr/>
        </p:nvSpPr>
        <p:spPr>
          <a:xfrm>
            <a:off x="884985" y="4024957"/>
            <a:ext cx="10469880" cy="2089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DC2CFDA7-13E0-482C-98C0-E0AC2C727CD3}"/>
              </a:ext>
            </a:extLst>
          </p:cNvPr>
          <p:cNvSpPr/>
          <p:nvPr/>
        </p:nvSpPr>
        <p:spPr>
          <a:xfrm>
            <a:off x="4601795" y="3991833"/>
            <a:ext cx="2929174" cy="276999"/>
          </a:xfrm>
          <a:prstGeom prst="rect">
            <a:avLst/>
          </a:prstGeom>
        </p:spPr>
        <p:txBody>
          <a:bodyPr wrap="square">
            <a:spAutoFit/>
          </a:bodyPr>
          <a:lstStyle/>
          <a:p>
            <a:pPr algn="ctr"/>
            <a:r>
              <a:rPr lang="en-US" sz="1200" spc="300">
                <a:solidFill>
                  <a:schemeClr val="bg1"/>
                </a:solidFill>
                <a:latin typeface="URW DIN Cond" panose="00000500000000000000" pitchFamily="50" charset="0"/>
                <a:cs typeface="AECOM Sans XBold" panose="020B0804020202020204" pitchFamily="34" charset="0"/>
              </a:rPr>
              <a:t>SUPPORT STAFF</a:t>
            </a:r>
          </a:p>
        </p:txBody>
      </p:sp>
      <p:cxnSp>
        <p:nvCxnSpPr>
          <p:cNvPr id="82" name="Straight Connector 81">
            <a:extLst>
              <a:ext uri="{FF2B5EF4-FFF2-40B4-BE49-F238E27FC236}">
                <a16:creationId xmlns:a16="http://schemas.microsoft.com/office/drawing/2014/main" id="{67041CE5-A902-44F8-895D-6E744B130E0D}"/>
              </a:ext>
            </a:extLst>
          </p:cNvPr>
          <p:cNvCxnSpPr>
            <a:stCxn id="7" idx="2"/>
            <a:endCxn id="13" idx="0"/>
          </p:cNvCxnSpPr>
          <p:nvPr/>
        </p:nvCxnSpPr>
        <p:spPr>
          <a:xfrm flipH="1">
            <a:off x="6100251" y="2207185"/>
            <a:ext cx="1112" cy="233898"/>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8" name="Connector: Elbow 87">
            <a:extLst>
              <a:ext uri="{FF2B5EF4-FFF2-40B4-BE49-F238E27FC236}">
                <a16:creationId xmlns:a16="http://schemas.microsoft.com/office/drawing/2014/main" id="{45CE8145-5063-4B9A-B487-D25177C8DBD7}"/>
              </a:ext>
            </a:extLst>
          </p:cNvPr>
          <p:cNvCxnSpPr>
            <a:stCxn id="58" idx="0"/>
            <a:endCxn id="66" idx="0"/>
          </p:cNvCxnSpPr>
          <p:nvPr/>
        </p:nvCxnSpPr>
        <p:spPr>
          <a:xfrm rot="5400000" flipH="1" flipV="1">
            <a:off x="6108395" y="-758670"/>
            <a:ext cx="12700" cy="8131618"/>
          </a:xfrm>
          <a:prstGeom prst="bentConnector3">
            <a:avLst>
              <a:gd name="adj1" fmla="val 1187228"/>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FE34A5C4-ACDD-438C-A5F6-8A0B9C0277FF}"/>
              </a:ext>
            </a:extLst>
          </p:cNvPr>
          <p:cNvSpPr txBox="1"/>
          <p:nvPr/>
        </p:nvSpPr>
        <p:spPr>
          <a:xfrm>
            <a:off x="879081" y="4303187"/>
            <a:ext cx="2527710" cy="1831271"/>
          </a:xfrm>
          <a:prstGeom prst="rect">
            <a:avLst/>
          </a:prstGeom>
          <a:noFill/>
        </p:spPr>
        <p:txBody>
          <a:bodyPr wrap="square" rtlCol="0">
            <a:spAutoFit/>
          </a:bodyPr>
          <a:lstStyle/>
          <a:p>
            <a:pPr marL="171450" indent="-171450">
              <a:spcBef>
                <a:spcPts val="500"/>
              </a:spcBef>
              <a:buClr>
                <a:schemeClr val="accent3"/>
              </a:buClr>
              <a:buFont typeface="Wingdings" panose="05000000000000000000" pitchFamily="2" charset="2"/>
              <a:buChar char="§"/>
            </a:pPr>
            <a:r>
              <a:rPr lang="en-US" sz="1100" b="1">
                <a:latin typeface="URW DIN Cond" panose="00000500000000000000" pitchFamily="50" charset="0"/>
              </a:rPr>
              <a:t>Peer Review </a:t>
            </a:r>
            <a:r>
              <a:rPr lang="en-US" sz="1100">
                <a:latin typeface="URW DIN Cond" panose="00000500000000000000" pitchFamily="50" charset="0"/>
              </a:rPr>
              <a:t>–</a:t>
            </a:r>
            <a:r>
              <a:rPr lang="en-US" sz="1100" b="1">
                <a:latin typeface="URW DIN Cond" panose="00000500000000000000" pitchFamily="50" charset="0"/>
              </a:rPr>
              <a:t> </a:t>
            </a:r>
            <a:r>
              <a:rPr lang="en-US" sz="1100">
                <a:latin typeface="URW DIN Cond" panose="00000500000000000000" pitchFamily="50" charset="0"/>
              </a:rPr>
              <a:t>Kayla </a:t>
            </a:r>
            <a:r>
              <a:rPr lang="en-US" sz="1100" err="1">
                <a:latin typeface="URW DIN Cond" panose="00000500000000000000" pitchFamily="50" charset="0"/>
              </a:rPr>
              <a:t>Janowski</a:t>
            </a:r>
            <a:endParaRPr lang="en-US" sz="1100">
              <a:latin typeface="URW DIN Cond" panose="00000500000000000000" pitchFamily="50" charset="0"/>
            </a:endParaRPr>
          </a:p>
          <a:p>
            <a:pPr marL="171450" indent="-171450">
              <a:spcBef>
                <a:spcPts val="500"/>
              </a:spcBef>
              <a:buClr>
                <a:schemeClr val="accent3"/>
              </a:buClr>
              <a:buFont typeface="Wingdings" panose="05000000000000000000" pitchFamily="2" charset="2"/>
              <a:buChar char="§"/>
            </a:pPr>
            <a:r>
              <a:rPr lang="en-US" sz="1100" b="1">
                <a:latin typeface="URW DIN Cond" panose="00000500000000000000" pitchFamily="50" charset="0"/>
              </a:rPr>
              <a:t>Ridership Forecasting </a:t>
            </a:r>
            <a:r>
              <a:rPr lang="en-US" sz="1100">
                <a:latin typeface="URW DIN Cond" panose="00000500000000000000" pitchFamily="50" charset="0"/>
              </a:rPr>
              <a:t>– Pat Coleman</a:t>
            </a:r>
          </a:p>
          <a:p>
            <a:pPr marL="171450" indent="-171450">
              <a:spcBef>
                <a:spcPts val="500"/>
              </a:spcBef>
              <a:buClr>
                <a:schemeClr val="accent3"/>
              </a:buClr>
              <a:buFont typeface="Wingdings" panose="05000000000000000000" pitchFamily="2" charset="2"/>
              <a:buChar char="§"/>
            </a:pPr>
            <a:r>
              <a:rPr lang="en-US" sz="1100" b="1">
                <a:latin typeface="URW DIN Cond" panose="00000500000000000000" pitchFamily="50" charset="0"/>
              </a:rPr>
              <a:t>Station Area Planning </a:t>
            </a:r>
            <a:r>
              <a:rPr lang="en-US" sz="1100">
                <a:latin typeface="URW DIN Cond" panose="00000500000000000000" pitchFamily="50" charset="0"/>
              </a:rPr>
              <a:t>– Jennifer McNeil </a:t>
            </a:r>
            <a:r>
              <a:rPr lang="en-US" sz="1100" err="1">
                <a:latin typeface="URW DIN Cond" panose="00000500000000000000" pitchFamily="50" charset="0"/>
              </a:rPr>
              <a:t>Dhadwal</a:t>
            </a:r>
            <a:endParaRPr lang="en-US" sz="1100">
              <a:latin typeface="URW DIN Cond" panose="00000500000000000000" pitchFamily="50" charset="0"/>
            </a:endParaRPr>
          </a:p>
          <a:p>
            <a:pPr marL="171450" indent="-171450">
              <a:spcBef>
                <a:spcPts val="500"/>
              </a:spcBef>
              <a:buClr>
                <a:schemeClr val="accent3"/>
              </a:buClr>
              <a:buFont typeface="Wingdings" panose="05000000000000000000" pitchFamily="2" charset="2"/>
              <a:buChar char="§"/>
            </a:pPr>
            <a:r>
              <a:rPr lang="en-US" sz="1100" b="1">
                <a:latin typeface="URW DIN Cond" panose="00000500000000000000" pitchFamily="50" charset="0"/>
              </a:rPr>
              <a:t>Urban Design </a:t>
            </a:r>
            <a:r>
              <a:rPr lang="en-US" sz="1100">
                <a:latin typeface="URW DIN Cond" panose="00000500000000000000" pitchFamily="50" charset="0"/>
              </a:rPr>
              <a:t>–  Auggie Wong, PLA (CMW)</a:t>
            </a:r>
          </a:p>
          <a:p>
            <a:pPr marL="171450" indent="-171450">
              <a:spcBef>
                <a:spcPts val="500"/>
              </a:spcBef>
              <a:buClr>
                <a:schemeClr val="accent3"/>
              </a:buClr>
              <a:buFont typeface="Wingdings" panose="05000000000000000000" pitchFamily="2" charset="2"/>
              <a:buChar char="§"/>
            </a:pPr>
            <a:r>
              <a:rPr lang="en-US" sz="1100" b="1">
                <a:latin typeface="URW DIN Cond" panose="00000500000000000000" pitchFamily="50" charset="0"/>
              </a:rPr>
              <a:t>Service Planning </a:t>
            </a:r>
            <a:r>
              <a:rPr lang="en-US" sz="1100">
                <a:latin typeface="URW DIN Cond" panose="00000500000000000000" pitchFamily="50" charset="0"/>
              </a:rPr>
              <a:t>–  </a:t>
            </a:r>
            <a:r>
              <a:rPr lang="en-US" sz="1100" err="1">
                <a:latin typeface="URW DIN Cond" panose="00000500000000000000" pitchFamily="50" charset="0"/>
              </a:rPr>
              <a:t>Milbrey</a:t>
            </a:r>
            <a:r>
              <a:rPr lang="en-US" sz="1100">
                <a:latin typeface="URW DIN Cond" panose="00000500000000000000" pitchFamily="50" charset="0"/>
              </a:rPr>
              <a:t> Heard, AICP (CTG)</a:t>
            </a:r>
          </a:p>
          <a:p>
            <a:pPr marL="171450" indent="-171450">
              <a:spcBef>
                <a:spcPts val="500"/>
              </a:spcBef>
              <a:buClr>
                <a:schemeClr val="accent3"/>
              </a:buClr>
              <a:buFont typeface="Wingdings" panose="05000000000000000000" pitchFamily="2" charset="2"/>
              <a:buChar char="§"/>
            </a:pPr>
            <a:r>
              <a:rPr lang="en-US" sz="1100" b="1">
                <a:latin typeface="URW DIN Cond" panose="00000500000000000000" pitchFamily="50" charset="0"/>
              </a:rPr>
              <a:t>O&amp;M Costing </a:t>
            </a:r>
            <a:r>
              <a:rPr lang="en-US" sz="1100">
                <a:latin typeface="URW DIN Cond" panose="00000500000000000000" pitchFamily="50" charset="0"/>
              </a:rPr>
              <a:t>– Nathan Barnett, AICP (CTG)</a:t>
            </a:r>
          </a:p>
          <a:p>
            <a:pPr marL="171450" indent="-171450">
              <a:spcBef>
                <a:spcPts val="500"/>
              </a:spcBef>
              <a:buClr>
                <a:schemeClr val="accent3"/>
              </a:buClr>
              <a:buFont typeface="Wingdings" panose="05000000000000000000" pitchFamily="2" charset="2"/>
              <a:buChar char="§"/>
            </a:pPr>
            <a:r>
              <a:rPr lang="en-US" sz="1100" b="1">
                <a:latin typeface="URW DIN Cond" panose="00000500000000000000" pitchFamily="50" charset="0"/>
              </a:rPr>
              <a:t>Active Transportation </a:t>
            </a:r>
            <a:r>
              <a:rPr lang="en-US" sz="1100">
                <a:latin typeface="URW DIN Cond" panose="00000500000000000000" pitchFamily="50" charset="0"/>
              </a:rPr>
              <a:t>– John Cock (Alta)</a:t>
            </a:r>
            <a:endParaRPr lang="en-US" sz="800">
              <a:latin typeface="URW DIN Cond" panose="00000500000000000000" pitchFamily="50" charset="0"/>
            </a:endParaRPr>
          </a:p>
        </p:txBody>
      </p:sp>
      <p:sp>
        <p:nvSpPr>
          <p:cNvPr id="97" name="TextBox 96">
            <a:extLst>
              <a:ext uri="{FF2B5EF4-FFF2-40B4-BE49-F238E27FC236}">
                <a16:creationId xmlns:a16="http://schemas.microsoft.com/office/drawing/2014/main" id="{6C0F6144-036F-4AD7-9A20-D2744FC0D8D6}"/>
              </a:ext>
            </a:extLst>
          </p:cNvPr>
          <p:cNvSpPr txBox="1"/>
          <p:nvPr/>
        </p:nvSpPr>
        <p:spPr>
          <a:xfrm>
            <a:off x="3557193" y="4309908"/>
            <a:ext cx="2393025" cy="1533753"/>
          </a:xfrm>
          <a:prstGeom prst="rect">
            <a:avLst/>
          </a:prstGeom>
          <a:noFill/>
        </p:spPr>
        <p:txBody>
          <a:bodyPr wrap="square" rtlCol="0">
            <a:spAutoFit/>
          </a:bodyPr>
          <a:lstStyle/>
          <a:p>
            <a:pPr marL="171450" indent="-171450">
              <a:spcBef>
                <a:spcPts val="500"/>
              </a:spcBef>
              <a:buClr>
                <a:schemeClr val="accent3"/>
              </a:buClr>
              <a:buFont typeface="Wingdings" panose="05000000000000000000" pitchFamily="2" charset="2"/>
              <a:buChar char="§"/>
            </a:pPr>
            <a:r>
              <a:rPr lang="en-US" sz="1100" b="1">
                <a:latin typeface="URW DIN Cond" panose="00000500000000000000" pitchFamily="50" charset="0"/>
              </a:rPr>
              <a:t>Public Relations Specialist and Community Outreach </a:t>
            </a:r>
            <a:r>
              <a:rPr lang="en-US" sz="1100">
                <a:latin typeface="URW DIN Cond" panose="00000500000000000000" pitchFamily="50" charset="0"/>
              </a:rPr>
              <a:t>– Cyndy-Yu Robinson</a:t>
            </a:r>
          </a:p>
          <a:p>
            <a:pPr marL="171450" indent="-171450">
              <a:spcBef>
                <a:spcPts val="500"/>
              </a:spcBef>
              <a:buClr>
                <a:schemeClr val="accent3"/>
              </a:buClr>
              <a:buFont typeface="Wingdings" panose="05000000000000000000" pitchFamily="2" charset="2"/>
              <a:buChar char="§"/>
            </a:pPr>
            <a:r>
              <a:rPr lang="en-US" sz="1100" b="1">
                <a:latin typeface="URW DIN Cond" panose="00000500000000000000" pitchFamily="50" charset="0"/>
              </a:rPr>
              <a:t>Digital Engagement </a:t>
            </a:r>
            <a:r>
              <a:rPr lang="en-US" sz="1100">
                <a:latin typeface="URW DIN Cond" panose="00000500000000000000" pitchFamily="50" charset="0"/>
              </a:rPr>
              <a:t>– Ashley Bush</a:t>
            </a:r>
          </a:p>
          <a:p>
            <a:pPr marL="171450" indent="-171450">
              <a:spcBef>
                <a:spcPts val="500"/>
              </a:spcBef>
              <a:buClr>
                <a:schemeClr val="accent3"/>
              </a:buClr>
              <a:buFont typeface="Wingdings" panose="05000000000000000000" pitchFamily="2" charset="2"/>
              <a:buChar char="§"/>
            </a:pPr>
            <a:r>
              <a:rPr lang="en-US" sz="1100" b="1">
                <a:latin typeface="URW DIN Cond" panose="00000500000000000000" pitchFamily="50" charset="0"/>
              </a:rPr>
              <a:t>Online Engagement </a:t>
            </a:r>
            <a:r>
              <a:rPr lang="en-US" sz="1100">
                <a:latin typeface="URW DIN Cond" panose="00000500000000000000" pitchFamily="50" charset="0"/>
              </a:rPr>
              <a:t>–</a:t>
            </a:r>
            <a:r>
              <a:rPr lang="en-US" sz="1100" b="1">
                <a:latin typeface="URW DIN Cond" panose="00000500000000000000" pitchFamily="50" charset="0"/>
              </a:rPr>
              <a:t> </a:t>
            </a:r>
            <a:r>
              <a:rPr lang="en-US" sz="1100">
                <a:latin typeface="URW DIN Cond" panose="00000500000000000000" pitchFamily="50" charset="0"/>
              </a:rPr>
              <a:t>Jim Meyer, AICP</a:t>
            </a:r>
          </a:p>
          <a:p>
            <a:pPr marL="171450" indent="-171450">
              <a:spcBef>
                <a:spcPts val="500"/>
              </a:spcBef>
              <a:buClr>
                <a:schemeClr val="accent3"/>
              </a:buClr>
              <a:buFont typeface="Wingdings" panose="05000000000000000000" pitchFamily="2" charset="2"/>
              <a:buChar char="§"/>
              <a:tabLst>
                <a:tab pos="569913" algn="l"/>
              </a:tabLst>
            </a:pPr>
            <a:r>
              <a:rPr lang="en-US" sz="1100" b="1">
                <a:latin typeface="URW DIN Cond" panose="00000500000000000000" pitchFamily="50" charset="0"/>
              </a:rPr>
              <a:t>Visuals 	</a:t>
            </a:r>
            <a:r>
              <a:rPr lang="en-US" sz="1100">
                <a:latin typeface="URW DIN Cond" panose="00000500000000000000" pitchFamily="50" charset="0"/>
              </a:rPr>
              <a:t>– Sarah Bassett</a:t>
            </a:r>
            <a:br>
              <a:rPr lang="en-US" sz="1100">
                <a:latin typeface="URW DIN Cond" panose="00000500000000000000" pitchFamily="50" charset="0"/>
              </a:rPr>
            </a:br>
            <a:r>
              <a:rPr lang="en-US" sz="1100">
                <a:latin typeface="URW DIN Cond" panose="00000500000000000000" pitchFamily="50" charset="0"/>
              </a:rPr>
              <a:t>	– Todd McAuliffe, AICP</a:t>
            </a:r>
          </a:p>
          <a:p>
            <a:pPr marL="171450" indent="-171450">
              <a:spcBef>
                <a:spcPts val="500"/>
              </a:spcBef>
              <a:buClr>
                <a:schemeClr val="accent3"/>
              </a:buClr>
              <a:buFont typeface="Wingdings" panose="05000000000000000000" pitchFamily="2" charset="2"/>
              <a:buChar char="§"/>
            </a:pPr>
            <a:r>
              <a:rPr lang="en-US" sz="1100" b="1">
                <a:latin typeface="URW DIN Cond" panose="00000500000000000000" pitchFamily="50" charset="0"/>
              </a:rPr>
              <a:t>Web Content </a:t>
            </a:r>
            <a:r>
              <a:rPr lang="en-US" sz="1100">
                <a:latin typeface="URW DIN Cond" panose="00000500000000000000" pitchFamily="50" charset="0"/>
              </a:rPr>
              <a:t>– Joy Bailey</a:t>
            </a:r>
          </a:p>
        </p:txBody>
      </p:sp>
      <p:sp>
        <p:nvSpPr>
          <p:cNvPr id="98" name="TextBox 97">
            <a:extLst>
              <a:ext uri="{FF2B5EF4-FFF2-40B4-BE49-F238E27FC236}">
                <a16:creationId xmlns:a16="http://schemas.microsoft.com/office/drawing/2014/main" id="{330E5939-D147-4AFB-8F4F-FB48DD6129CF}"/>
              </a:ext>
            </a:extLst>
          </p:cNvPr>
          <p:cNvSpPr txBox="1"/>
          <p:nvPr/>
        </p:nvSpPr>
        <p:spPr>
          <a:xfrm>
            <a:off x="6313130" y="4303187"/>
            <a:ext cx="2785673" cy="961802"/>
          </a:xfrm>
          <a:prstGeom prst="rect">
            <a:avLst/>
          </a:prstGeom>
          <a:noFill/>
        </p:spPr>
        <p:txBody>
          <a:bodyPr wrap="square" rtlCol="0">
            <a:spAutoFit/>
          </a:bodyPr>
          <a:lstStyle/>
          <a:p>
            <a:pPr marL="171450" indent="-171450">
              <a:spcBef>
                <a:spcPts val="500"/>
              </a:spcBef>
              <a:buClr>
                <a:schemeClr val="accent3"/>
              </a:buClr>
              <a:buFont typeface="Wingdings" panose="05000000000000000000" pitchFamily="2" charset="2"/>
              <a:buChar char="§"/>
            </a:pPr>
            <a:r>
              <a:rPr lang="en-US" sz="1100" b="1">
                <a:latin typeface="URW DIN Cond" panose="00000500000000000000" pitchFamily="50" charset="0"/>
              </a:rPr>
              <a:t>BRT </a:t>
            </a:r>
            <a:r>
              <a:rPr lang="en-US" sz="1100">
                <a:latin typeface="URW DIN Cond" panose="00000500000000000000" pitchFamily="50" charset="0"/>
              </a:rPr>
              <a:t>– Jeff Koontz, PE</a:t>
            </a:r>
          </a:p>
          <a:p>
            <a:pPr marL="171450" indent="-171450">
              <a:spcBef>
                <a:spcPts val="500"/>
              </a:spcBef>
              <a:buClr>
                <a:schemeClr val="accent3"/>
              </a:buClr>
              <a:buFont typeface="Wingdings" panose="05000000000000000000" pitchFamily="2" charset="2"/>
              <a:buChar char="§"/>
            </a:pPr>
            <a:r>
              <a:rPr lang="en-US" sz="1100" b="1">
                <a:latin typeface="URW DIN Cond" panose="00000500000000000000" pitchFamily="50" charset="0"/>
              </a:rPr>
              <a:t>NCDOT </a:t>
            </a:r>
            <a:r>
              <a:rPr lang="en-US" sz="1100">
                <a:latin typeface="URW DIN Cond" panose="00000500000000000000" pitchFamily="50" charset="0"/>
              </a:rPr>
              <a:t>– Ed Edens, PE</a:t>
            </a:r>
          </a:p>
          <a:p>
            <a:pPr marL="171450" indent="-171450">
              <a:spcBef>
                <a:spcPts val="500"/>
              </a:spcBef>
              <a:buClr>
                <a:schemeClr val="accent3"/>
              </a:buClr>
              <a:buFont typeface="Wingdings" panose="05000000000000000000" pitchFamily="2" charset="2"/>
              <a:buChar char="§"/>
            </a:pPr>
            <a:r>
              <a:rPr lang="en-US" sz="1100" b="1">
                <a:latin typeface="URW DIN Cond" panose="00000500000000000000" pitchFamily="50" charset="0"/>
              </a:rPr>
              <a:t>Interstate Design</a:t>
            </a:r>
            <a:r>
              <a:rPr lang="en-US" sz="1100">
                <a:latin typeface="URW DIN Cond" panose="00000500000000000000" pitchFamily="50" charset="0"/>
              </a:rPr>
              <a:t> – Neil Dean, PE</a:t>
            </a:r>
          </a:p>
          <a:p>
            <a:pPr marL="171450" indent="-171450">
              <a:spcBef>
                <a:spcPts val="500"/>
              </a:spcBef>
              <a:buClr>
                <a:schemeClr val="accent3"/>
              </a:buClr>
              <a:buFont typeface="Wingdings" panose="05000000000000000000" pitchFamily="2" charset="2"/>
              <a:buChar char="§"/>
            </a:pPr>
            <a:r>
              <a:rPr lang="en-US" sz="1100" b="1">
                <a:latin typeface="URW DIN Cond" panose="00000500000000000000" pitchFamily="50" charset="0"/>
              </a:rPr>
              <a:t>Local Roads </a:t>
            </a:r>
            <a:r>
              <a:rPr lang="en-US" sz="1100">
                <a:latin typeface="URW DIN Cond" panose="00000500000000000000" pitchFamily="50" charset="0"/>
              </a:rPr>
              <a:t>– Joe Lane, PE</a:t>
            </a:r>
            <a:endParaRPr lang="en-US" sz="800">
              <a:latin typeface="URW DIN Cond" panose="00000500000000000000" pitchFamily="50" charset="0"/>
            </a:endParaRPr>
          </a:p>
        </p:txBody>
      </p:sp>
      <p:sp>
        <p:nvSpPr>
          <p:cNvPr id="99" name="TextBox 98">
            <a:extLst>
              <a:ext uri="{FF2B5EF4-FFF2-40B4-BE49-F238E27FC236}">
                <a16:creationId xmlns:a16="http://schemas.microsoft.com/office/drawing/2014/main" id="{1CD82912-7E84-4360-9E88-D2A23B3C6511}"/>
              </a:ext>
            </a:extLst>
          </p:cNvPr>
          <p:cNvSpPr txBox="1"/>
          <p:nvPr/>
        </p:nvSpPr>
        <p:spPr>
          <a:xfrm>
            <a:off x="9010699" y="4309908"/>
            <a:ext cx="2235042" cy="664284"/>
          </a:xfrm>
          <a:prstGeom prst="rect">
            <a:avLst/>
          </a:prstGeom>
          <a:noFill/>
        </p:spPr>
        <p:txBody>
          <a:bodyPr wrap="square" rtlCol="0">
            <a:spAutoFit/>
          </a:bodyPr>
          <a:lstStyle/>
          <a:p>
            <a:pPr marL="171450" indent="-171450">
              <a:spcBef>
                <a:spcPts val="500"/>
              </a:spcBef>
              <a:buClr>
                <a:schemeClr val="accent3"/>
              </a:buClr>
              <a:buFont typeface="Wingdings" panose="05000000000000000000" pitchFamily="2" charset="2"/>
              <a:buChar char="§"/>
            </a:pPr>
            <a:r>
              <a:rPr lang="en-US" sz="1100" b="1">
                <a:latin typeface="URW DIN Cond" panose="00000500000000000000" pitchFamily="50" charset="0"/>
              </a:rPr>
              <a:t>Planning Coordination </a:t>
            </a:r>
            <a:r>
              <a:rPr lang="en-US" sz="1100">
                <a:latin typeface="URW DIN Cond" panose="00000500000000000000" pitchFamily="50" charset="0"/>
              </a:rPr>
              <a:t>– Lauren Lynch</a:t>
            </a:r>
          </a:p>
          <a:p>
            <a:pPr marL="171450" indent="-171450">
              <a:spcBef>
                <a:spcPts val="500"/>
              </a:spcBef>
              <a:buClr>
                <a:schemeClr val="accent3"/>
              </a:buClr>
              <a:buFont typeface="Wingdings" panose="05000000000000000000" pitchFamily="2" charset="2"/>
              <a:buChar char="§"/>
            </a:pPr>
            <a:r>
              <a:rPr lang="en-US" sz="1100" b="1">
                <a:latin typeface="URW DIN Cond" panose="00000500000000000000" pitchFamily="50" charset="0"/>
              </a:rPr>
              <a:t>FTA Coordination / CIG Reporting  </a:t>
            </a:r>
            <a:br>
              <a:rPr lang="en-US" sz="1100" b="1">
                <a:latin typeface="URW DIN Cond" panose="00000500000000000000" pitchFamily="50" charset="0"/>
              </a:rPr>
            </a:br>
            <a:r>
              <a:rPr lang="en-US" sz="1100">
                <a:latin typeface="URW DIN Cond" panose="00000500000000000000" pitchFamily="50" charset="0"/>
              </a:rPr>
              <a:t>– Brian Smart</a:t>
            </a:r>
          </a:p>
        </p:txBody>
      </p:sp>
      <p:grpSp>
        <p:nvGrpSpPr>
          <p:cNvPr id="70" name="Group 69">
            <a:extLst>
              <a:ext uri="{FF2B5EF4-FFF2-40B4-BE49-F238E27FC236}">
                <a16:creationId xmlns:a16="http://schemas.microsoft.com/office/drawing/2014/main" id="{E0888858-7547-4C28-881D-80C22B023BB9}"/>
              </a:ext>
            </a:extLst>
          </p:cNvPr>
          <p:cNvGrpSpPr/>
          <p:nvPr/>
        </p:nvGrpSpPr>
        <p:grpSpPr>
          <a:xfrm>
            <a:off x="10230626" y="674347"/>
            <a:ext cx="1962824" cy="492127"/>
            <a:chOff x="9031207" y="747075"/>
            <a:chExt cx="1745648" cy="437676"/>
          </a:xfrm>
        </p:grpSpPr>
        <p:sp>
          <p:nvSpPr>
            <p:cNvPr id="79" name="TextBox 78">
              <a:extLst>
                <a:ext uri="{FF2B5EF4-FFF2-40B4-BE49-F238E27FC236}">
                  <a16:creationId xmlns:a16="http://schemas.microsoft.com/office/drawing/2014/main" id="{B4EACECD-F644-4569-883A-E6011AC2C543}"/>
                </a:ext>
              </a:extLst>
            </p:cNvPr>
            <p:cNvSpPr txBox="1"/>
            <p:nvPr/>
          </p:nvSpPr>
          <p:spPr>
            <a:xfrm rot="5400000">
              <a:off x="10455371" y="863267"/>
              <a:ext cx="437676" cy="205292"/>
            </a:xfrm>
            <a:prstGeom prst="rect">
              <a:avLst/>
            </a:prstGeom>
            <a:solidFill>
              <a:schemeClr val="accent4"/>
            </a:solidFill>
            <a:ln w="12700">
              <a:solidFill>
                <a:schemeClr val="accent4"/>
              </a:solidFill>
            </a:ln>
          </p:spPr>
          <p:txBody>
            <a:bodyPr wrap="square" lIns="0" tIns="91440" rIns="0" bIns="0" rtlCol="0" anchor="b" anchorCtr="0">
              <a:spAutoFit/>
            </a:bodyPr>
            <a:lstStyle/>
            <a:p>
              <a:pPr algn="ctr"/>
              <a:r>
                <a:rPr lang="en-US" sz="900" b="1">
                  <a:solidFill>
                    <a:schemeClr val="accent6"/>
                  </a:solidFill>
                  <a:latin typeface="URW DIN Cond" panose="00000500000000000000" pitchFamily="50" charset="0"/>
                </a:rPr>
                <a:t>SPEAKER</a:t>
              </a:r>
            </a:p>
          </p:txBody>
        </p:sp>
        <p:sp>
          <p:nvSpPr>
            <p:cNvPr id="80" name="Rectangle 79">
              <a:extLst>
                <a:ext uri="{FF2B5EF4-FFF2-40B4-BE49-F238E27FC236}">
                  <a16:creationId xmlns:a16="http://schemas.microsoft.com/office/drawing/2014/main" id="{4F109D13-ABE9-49E9-80E1-A6BF0D995C4C}"/>
                </a:ext>
              </a:extLst>
            </p:cNvPr>
            <p:cNvSpPr/>
            <p:nvPr/>
          </p:nvSpPr>
          <p:spPr>
            <a:xfrm>
              <a:off x="9031207" y="806284"/>
              <a:ext cx="1051022" cy="355840"/>
            </a:xfrm>
            <a:prstGeom prst="rect">
              <a:avLst/>
            </a:prstGeom>
          </p:spPr>
          <p:txBody>
            <a:bodyPr wrap="square">
              <a:spAutoFit/>
            </a:bodyPr>
            <a:lstStyle/>
            <a:p>
              <a:pPr algn="r"/>
              <a:r>
                <a:rPr lang="en-US" sz="1000" b="1">
                  <a:solidFill>
                    <a:schemeClr val="bg1"/>
                  </a:solidFill>
                  <a:latin typeface="URW DIN Cond" panose="00000500000000000000" pitchFamily="50" charset="0"/>
                  <a:cs typeface="AECOM Sans XBold" panose="020B0804020202020204" pitchFamily="34" charset="0"/>
                </a:rPr>
                <a:t>Daniel Meyers, AICP</a:t>
              </a:r>
            </a:p>
            <a:p>
              <a:pPr algn="r"/>
              <a:r>
                <a:rPr lang="en-US" sz="1000">
                  <a:solidFill>
                    <a:schemeClr val="bg1"/>
                  </a:solidFill>
                  <a:latin typeface="URW DIN Cond" panose="00000500000000000000" pitchFamily="50" charset="0"/>
                </a:rPr>
                <a:t>Project Manager</a:t>
              </a:r>
            </a:p>
          </p:txBody>
        </p:sp>
        <p:sp>
          <p:nvSpPr>
            <p:cNvPr id="81" name="Rectangle 80">
              <a:extLst>
                <a:ext uri="{FF2B5EF4-FFF2-40B4-BE49-F238E27FC236}">
                  <a16:creationId xmlns:a16="http://schemas.microsoft.com/office/drawing/2014/main" id="{EF516CF5-9289-4500-BAF5-DD35761A8D09}"/>
                </a:ext>
              </a:extLst>
            </p:cNvPr>
            <p:cNvSpPr/>
            <p:nvPr/>
          </p:nvSpPr>
          <p:spPr>
            <a:xfrm>
              <a:off x="10128219" y="747075"/>
              <a:ext cx="437675" cy="437675"/>
            </a:xfrm>
            <a:prstGeom prst="rect">
              <a:avLst/>
            </a:prstGeom>
            <a:blipFill>
              <a:blip r:embed="rId2"/>
              <a:srcRect/>
              <a:stretch>
                <a:fillRect t="-3125" b="-3125"/>
              </a:stretch>
            </a:bli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83" name="Rectangle 82">
              <a:extLst>
                <a:ext uri="{FF2B5EF4-FFF2-40B4-BE49-F238E27FC236}">
                  <a16:creationId xmlns:a16="http://schemas.microsoft.com/office/drawing/2014/main" id="{F3148504-415A-46EC-BB78-5857ABEF9F4E}"/>
                </a:ext>
              </a:extLst>
            </p:cNvPr>
            <p:cNvSpPr/>
            <p:nvPr/>
          </p:nvSpPr>
          <p:spPr>
            <a:xfrm>
              <a:off x="10082553" y="864148"/>
              <a:ext cx="93719" cy="93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sp>
        <p:nvSpPr>
          <p:cNvPr id="84" name="TextBox 83">
            <a:extLst>
              <a:ext uri="{FF2B5EF4-FFF2-40B4-BE49-F238E27FC236}">
                <a16:creationId xmlns:a16="http://schemas.microsoft.com/office/drawing/2014/main" id="{4703DDB1-6115-42F3-8C87-1C1899BE2B9E}"/>
              </a:ext>
            </a:extLst>
          </p:cNvPr>
          <p:cNvSpPr txBox="1"/>
          <p:nvPr/>
        </p:nvSpPr>
        <p:spPr>
          <a:xfrm>
            <a:off x="11841018" y="6604000"/>
            <a:ext cx="350982" cy="230832"/>
          </a:xfrm>
          <a:prstGeom prst="rect">
            <a:avLst/>
          </a:prstGeom>
          <a:noFill/>
        </p:spPr>
        <p:txBody>
          <a:bodyPr wrap="square" rtlCol="0">
            <a:spAutoFit/>
          </a:bodyPr>
          <a:lstStyle/>
          <a:p>
            <a:pPr algn="r"/>
            <a:fld id="{2F1A365D-142C-4E94-BFF5-EF4981D38585}" type="slidenum">
              <a:rPr lang="en-US" sz="900" b="1" smtClean="0">
                <a:solidFill>
                  <a:schemeClr val="accent4"/>
                </a:solidFill>
              </a:rPr>
              <a:pPr algn="r"/>
              <a:t>6</a:t>
            </a:fld>
            <a:endParaRPr lang="en-US" sz="900" b="1">
              <a:solidFill>
                <a:schemeClr val="accent4"/>
              </a:solidFill>
            </a:endParaRPr>
          </a:p>
        </p:txBody>
      </p:sp>
      <p:grpSp>
        <p:nvGrpSpPr>
          <p:cNvPr id="31" name="Group 30">
            <a:extLst>
              <a:ext uri="{FF2B5EF4-FFF2-40B4-BE49-F238E27FC236}">
                <a16:creationId xmlns:a16="http://schemas.microsoft.com/office/drawing/2014/main" id="{57E6F379-F790-45C7-B369-48E719108998}"/>
              </a:ext>
            </a:extLst>
          </p:cNvPr>
          <p:cNvGrpSpPr/>
          <p:nvPr/>
        </p:nvGrpSpPr>
        <p:grpSpPr>
          <a:xfrm>
            <a:off x="10139943" y="4980913"/>
            <a:ext cx="1770704" cy="1475952"/>
            <a:chOff x="9807574" y="5124023"/>
            <a:chExt cx="1770704" cy="1475952"/>
          </a:xfrm>
        </p:grpSpPr>
        <p:pic>
          <p:nvPicPr>
            <p:cNvPr id="5" name="Picture 4" descr="A close up of text on a white background&#10;&#10;Description automatically generated">
              <a:extLst>
                <a:ext uri="{FF2B5EF4-FFF2-40B4-BE49-F238E27FC236}">
                  <a16:creationId xmlns:a16="http://schemas.microsoft.com/office/drawing/2014/main" id="{E88149F5-6384-4D2A-B3EF-BFC1DED8DBE8}"/>
                </a:ext>
              </a:extLst>
            </p:cNvPr>
            <p:cNvPicPr>
              <a:picLocks noChangeAspect="1"/>
            </p:cNvPicPr>
            <p:nvPr/>
          </p:nvPicPr>
          <p:blipFill>
            <a:blip r:embed="rId10"/>
            <a:stretch>
              <a:fillRect/>
            </a:stretch>
          </p:blipFill>
          <p:spPr>
            <a:xfrm>
              <a:off x="10354944" y="5416615"/>
              <a:ext cx="399149" cy="337094"/>
            </a:xfrm>
            <a:prstGeom prst="rect">
              <a:avLst/>
            </a:prstGeom>
          </p:spPr>
        </p:pic>
        <p:pic>
          <p:nvPicPr>
            <p:cNvPr id="12" name="Picture 11">
              <a:extLst>
                <a:ext uri="{FF2B5EF4-FFF2-40B4-BE49-F238E27FC236}">
                  <a16:creationId xmlns:a16="http://schemas.microsoft.com/office/drawing/2014/main" id="{5DA331BE-F2E3-4296-A739-9C2A2EDFAF1B}"/>
                </a:ext>
              </a:extLst>
            </p:cNvPr>
            <p:cNvPicPr>
              <a:picLocks noChangeAspect="1"/>
            </p:cNvPicPr>
            <p:nvPr/>
          </p:nvPicPr>
          <p:blipFill>
            <a:blip r:embed="rId11"/>
            <a:srcRect/>
            <a:stretch/>
          </p:blipFill>
          <p:spPr>
            <a:xfrm>
              <a:off x="10354944" y="5818823"/>
              <a:ext cx="1074178" cy="284261"/>
            </a:xfrm>
            <a:prstGeom prst="rect">
              <a:avLst/>
            </a:prstGeom>
          </p:spPr>
        </p:pic>
        <p:pic>
          <p:nvPicPr>
            <p:cNvPr id="18" name="Picture 17" descr="A picture containing drawing&#10;&#10;Description automatically generated">
              <a:extLst>
                <a:ext uri="{FF2B5EF4-FFF2-40B4-BE49-F238E27FC236}">
                  <a16:creationId xmlns:a16="http://schemas.microsoft.com/office/drawing/2014/main" id="{4ACD76F3-2D2D-4420-9B3F-D0FCC7A577AA}"/>
                </a:ext>
              </a:extLst>
            </p:cNvPr>
            <p:cNvPicPr>
              <a:picLocks noChangeAspect="1"/>
            </p:cNvPicPr>
            <p:nvPr/>
          </p:nvPicPr>
          <p:blipFill rotWithShape="1">
            <a:blip r:embed="rId12"/>
            <a:srcRect l="12842" t="23292" r="12763" b="23095"/>
            <a:stretch/>
          </p:blipFill>
          <p:spPr>
            <a:xfrm>
              <a:off x="10354944" y="6185088"/>
              <a:ext cx="806250" cy="303518"/>
            </a:xfrm>
            <a:prstGeom prst="rect">
              <a:avLst/>
            </a:prstGeom>
          </p:spPr>
        </p:pic>
        <p:sp>
          <p:nvSpPr>
            <p:cNvPr id="4" name="Rectangle 3">
              <a:extLst>
                <a:ext uri="{FF2B5EF4-FFF2-40B4-BE49-F238E27FC236}">
                  <a16:creationId xmlns:a16="http://schemas.microsoft.com/office/drawing/2014/main" id="{A06B87EA-4842-4BBF-BC53-2FF40C5B8EF0}"/>
                </a:ext>
              </a:extLst>
            </p:cNvPr>
            <p:cNvSpPr/>
            <p:nvPr/>
          </p:nvSpPr>
          <p:spPr>
            <a:xfrm>
              <a:off x="9807574" y="5258645"/>
              <a:ext cx="1770704" cy="1341330"/>
            </a:xfrm>
            <a:prstGeom prst="rect">
              <a:avLst/>
            </a:prstGeom>
            <a:noFill/>
            <a:ln>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4520CBA-DF1A-4699-A7D6-DF50671BF368}"/>
                </a:ext>
              </a:extLst>
            </p:cNvPr>
            <p:cNvSpPr txBox="1"/>
            <p:nvPr/>
          </p:nvSpPr>
          <p:spPr>
            <a:xfrm>
              <a:off x="10129740" y="5124023"/>
              <a:ext cx="1019831" cy="261610"/>
            </a:xfrm>
            <a:prstGeom prst="rect">
              <a:avLst/>
            </a:prstGeom>
            <a:solidFill>
              <a:schemeClr val="bg1"/>
            </a:solidFill>
          </p:spPr>
          <p:txBody>
            <a:bodyPr wrap="none" rtlCol="0">
              <a:spAutoFit/>
            </a:bodyPr>
            <a:lstStyle/>
            <a:p>
              <a:pPr algn="ctr"/>
              <a:r>
                <a:rPr lang="en-US" sz="1100">
                  <a:solidFill>
                    <a:schemeClr val="bg2">
                      <a:lumMod val="65000"/>
                    </a:schemeClr>
                  </a:solidFill>
                  <a:latin typeface="URW DIN Cond" panose="00000500000000000000" pitchFamily="50" charset="0"/>
                </a:rPr>
                <a:t>SUBCONSULTANTS</a:t>
              </a:r>
            </a:p>
          </p:txBody>
        </p:sp>
        <p:sp>
          <p:nvSpPr>
            <p:cNvPr id="30" name="Rectangle 29">
              <a:extLst>
                <a:ext uri="{FF2B5EF4-FFF2-40B4-BE49-F238E27FC236}">
                  <a16:creationId xmlns:a16="http://schemas.microsoft.com/office/drawing/2014/main" id="{AD51C7A4-1C7C-468D-A1E9-741D0C234F52}"/>
                </a:ext>
              </a:extLst>
            </p:cNvPr>
            <p:cNvSpPr/>
            <p:nvPr/>
          </p:nvSpPr>
          <p:spPr>
            <a:xfrm>
              <a:off x="9909010" y="6207988"/>
              <a:ext cx="510812" cy="261610"/>
            </a:xfrm>
            <a:prstGeom prst="rect">
              <a:avLst/>
            </a:prstGeom>
          </p:spPr>
          <p:txBody>
            <a:bodyPr wrap="square">
              <a:spAutoFit/>
            </a:bodyPr>
            <a:lstStyle/>
            <a:p>
              <a:r>
                <a:rPr lang="en-US" sz="1100">
                  <a:latin typeface="URW DIN Cond" panose="00000500000000000000" pitchFamily="50" charset="0"/>
                </a:rPr>
                <a:t>CTG —</a:t>
              </a:r>
              <a:endParaRPr lang="en-US" sz="1100"/>
            </a:p>
          </p:txBody>
        </p:sp>
        <p:sp>
          <p:nvSpPr>
            <p:cNvPr id="94" name="Rectangle 93">
              <a:extLst>
                <a:ext uri="{FF2B5EF4-FFF2-40B4-BE49-F238E27FC236}">
                  <a16:creationId xmlns:a16="http://schemas.microsoft.com/office/drawing/2014/main" id="{40D41587-5BAD-41C8-89C0-D05869512D6B}"/>
                </a:ext>
              </a:extLst>
            </p:cNvPr>
            <p:cNvSpPr/>
            <p:nvPr/>
          </p:nvSpPr>
          <p:spPr>
            <a:xfrm>
              <a:off x="9909010" y="5855261"/>
              <a:ext cx="510812" cy="261610"/>
            </a:xfrm>
            <a:prstGeom prst="rect">
              <a:avLst/>
            </a:prstGeom>
          </p:spPr>
          <p:txBody>
            <a:bodyPr wrap="square">
              <a:spAutoFit/>
            </a:bodyPr>
            <a:lstStyle/>
            <a:p>
              <a:r>
                <a:rPr lang="en-US" sz="1100">
                  <a:latin typeface="URW DIN Cond" panose="00000500000000000000" pitchFamily="50" charset="0"/>
                </a:rPr>
                <a:t>CMW —</a:t>
              </a:r>
              <a:endParaRPr lang="en-US" sz="1100"/>
            </a:p>
          </p:txBody>
        </p:sp>
        <p:sp>
          <p:nvSpPr>
            <p:cNvPr id="95" name="Rectangle 94">
              <a:extLst>
                <a:ext uri="{FF2B5EF4-FFF2-40B4-BE49-F238E27FC236}">
                  <a16:creationId xmlns:a16="http://schemas.microsoft.com/office/drawing/2014/main" id="{4CDBACBF-58C2-4FCD-B1ED-9987293B6A5A}"/>
                </a:ext>
              </a:extLst>
            </p:cNvPr>
            <p:cNvSpPr/>
            <p:nvPr/>
          </p:nvSpPr>
          <p:spPr>
            <a:xfrm>
              <a:off x="9909010" y="5499990"/>
              <a:ext cx="510812" cy="261610"/>
            </a:xfrm>
            <a:prstGeom prst="rect">
              <a:avLst/>
            </a:prstGeom>
          </p:spPr>
          <p:txBody>
            <a:bodyPr wrap="square">
              <a:spAutoFit/>
            </a:bodyPr>
            <a:lstStyle/>
            <a:p>
              <a:r>
                <a:rPr lang="en-US" sz="1100">
                  <a:latin typeface="URW DIN Cond" panose="00000500000000000000" pitchFamily="50" charset="0"/>
                </a:rPr>
                <a:t>Alta —</a:t>
              </a:r>
              <a:endParaRPr lang="en-US" sz="1100"/>
            </a:p>
          </p:txBody>
        </p:sp>
      </p:grpSp>
    </p:spTree>
    <p:extLst>
      <p:ext uri="{BB962C8B-B14F-4D97-AF65-F5344CB8AC3E}">
        <p14:creationId xmlns:p14="http://schemas.microsoft.com/office/powerpoint/2010/main" val="27555668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Rectangle 161">
            <a:extLst>
              <a:ext uri="{FF2B5EF4-FFF2-40B4-BE49-F238E27FC236}">
                <a16:creationId xmlns:a16="http://schemas.microsoft.com/office/drawing/2014/main" id="{0A993DDC-87E1-43AE-9293-FBE8DB3B17E5}"/>
              </a:ext>
            </a:extLst>
          </p:cNvPr>
          <p:cNvSpPr/>
          <p:nvPr/>
        </p:nvSpPr>
        <p:spPr>
          <a:xfrm>
            <a:off x="0" y="1361310"/>
            <a:ext cx="12192000" cy="72134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062642-7DA7-4545-B08E-8B768B027C87}"/>
              </a:ext>
            </a:extLst>
          </p:cNvPr>
          <p:cNvSpPr>
            <a:spLocks noGrp="1"/>
          </p:cNvSpPr>
          <p:nvPr>
            <p:ph type="title"/>
          </p:nvPr>
        </p:nvSpPr>
        <p:spPr/>
        <p:txBody>
          <a:bodyPr/>
          <a:lstStyle/>
          <a:p>
            <a:r>
              <a:rPr lang="en-US"/>
              <a:t>Extensive Experience in All Areas of BRT</a:t>
            </a:r>
          </a:p>
        </p:txBody>
      </p:sp>
      <p:sp>
        <p:nvSpPr>
          <p:cNvPr id="83" name="TextBox 82">
            <a:extLst>
              <a:ext uri="{FF2B5EF4-FFF2-40B4-BE49-F238E27FC236}">
                <a16:creationId xmlns:a16="http://schemas.microsoft.com/office/drawing/2014/main" id="{9B3A5404-C6B8-4DB1-9442-42E026C55659}"/>
              </a:ext>
            </a:extLst>
          </p:cNvPr>
          <p:cNvSpPr txBox="1"/>
          <p:nvPr/>
        </p:nvSpPr>
        <p:spPr>
          <a:xfrm>
            <a:off x="6359294" y="2565879"/>
            <a:ext cx="1289297" cy="643193"/>
          </a:xfrm>
          <a:prstGeom prst="rect">
            <a:avLst/>
          </a:prstGeom>
          <a:noFill/>
        </p:spPr>
        <p:txBody>
          <a:bodyPr wrap="square" lIns="0" tIns="0" rIns="0" bIns="0" rtlCol="0">
            <a:noAutofit/>
          </a:bodyPr>
          <a:lstStyle/>
          <a:p>
            <a:pPr algn="ctr"/>
            <a:r>
              <a:rPr lang="en-US" sz="900" b="1">
                <a:solidFill>
                  <a:schemeClr val="tx1">
                    <a:lumMod val="65000"/>
                    <a:lumOff val="35000"/>
                  </a:schemeClr>
                </a:solidFill>
              </a:rPr>
              <a:t>Silver Line BRT Streetscape Design &amp; Utility Infrastructure</a:t>
            </a:r>
          </a:p>
          <a:p>
            <a:pPr algn="ctr"/>
            <a:r>
              <a:rPr lang="en-US" sz="800">
                <a:solidFill>
                  <a:schemeClr val="tx1">
                    <a:lumMod val="65000"/>
                    <a:lumOff val="35000"/>
                  </a:schemeClr>
                </a:solidFill>
              </a:rPr>
              <a:t>Grand Rapids, MI</a:t>
            </a:r>
          </a:p>
        </p:txBody>
      </p:sp>
      <p:sp>
        <p:nvSpPr>
          <p:cNvPr id="84" name="Oval 83">
            <a:extLst>
              <a:ext uri="{FF2B5EF4-FFF2-40B4-BE49-F238E27FC236}">
                <a16:creationId xmlns:a16="http://schemas.microsoft.com/office/drawing/2014/main" id="{BDAB0985-EACE-4F94-B336-9483601BADBD}"/>
              </a:ext>
            </a:extLst>
          </p:cNvPr>
          <p:cNvSpPr/>
          <p:nvPr/>
        </p:nvSpPr>
        <p:spPr>
          <a:xfrm>
            <a:off x="6494766" y="1496106"/>
            <a:ext cx="1026116" cy="1026116"/>
          </a:xfrm>
          <a:prstGeom prst="ellipse">
            <a:avLst/>
          </a:prstGeom>
          <a:blipFill>
            <a:blip r:embed="rId2"/>
            <a:srcRect/>
            <a:stretch>
              <a:fillRect l="-24940" r="-839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84">
            <a:extLst>
              <a:ext uri="{FF2B5EF4-FFF2-40B4-BE49-F238E27FC236}">
                <a16:creationId xmlns:a16="http://schemas.microsoft.com/office/drawing/2014/main" id="{76056C4F-6422-4309-8AA6-25D8FC92DA18}"/>
              </a:ext>
            </a:extLst>
          </p:cNvPr>
          <p:cNvSpPr txBox="1"/>
          <p:nvPr/>
        </p:nvSpPr>
        <p:spPr>
          <a:xfrm>
            <a:off x="3714677" y="2558392"/>
            <a:ext cx="1289297" cy="643193"/>
          </a:xfrm>
          <a:prstGeom prst="rect">
            <a:avLst/>
          </a:prstGeom>
          <a:noFill/>
        </p:spPr>
        <p:txBody>
          <a:bodyPr wrap="square" lIns="0" tIns="0" rIns="0" bIns="0" rtlCol="0">
            <a:noAutofit/>
          </a:bodyPr>
          <a:lstStyle/>
          <a:p>
            <a:pPr algn="ctr"/>
            <a:r>
              <a:rPr lang="en-US" sz="900" b="1">
                <a:solidFill>
                  <a:schemeClr val="tx1">
                    <a:lumMod val="65000"/>
                    <a:lumOff val="35000"/>
                  </a:schemeClr>
                </a:solidFill>
              </a:rPr>
              <a:t>Laker Line BRT Alternatives Analysis </a:t>
            </a:r>
            <a:br>
              <a:rPr lang="en-US" sz="900" b="1">
                <a:solidFill>
                  <a:schemeClr val="tx1">
                    <a:lumMod val="65000"/>
                    <a:lumOff val="35000"/>
                  </a:schemeClr>
                </a:solidFill>
              </a:rPr>
            </a:br>
            <a:r>
              <a:rPr lang="en-US" sz="900" b="1">
                <a:solidFill>
                  <a:schemeClr val="tx1">
                    <a:lumMod val="65000"/>
                    <a:lumOff val="35000"/>
                  </a:schemeClr>
                </a:solidFill>
              </a:rPr>
              <a:t>&amp; Final Design</a:t>
            </a:r>
          </a:p>
          <a:p>
            <a:pPr algn="ctr"/>
            <a:r>
              <a:rPr lang="en-US" sz="800">
                <a:solidFill>
                  <a:schemeClr val="tx1">
                    <a:lumMod val="65000"/>
                    <a:lumOff val="35000"/>
                  </a:schemeClr>
                </a:solidFill>
              </a:rPr>
              <a:t>Grand Rapids, MI</a:t>
            </a:r>
          </a:p>
        </p:txBody>
      </p:sp>
      <p:sp>
        <p:nvSpPr>
          <p:cNvPr id="86" name="Oval 85">
            <a:extLst>
              <a:ext uri="{FF2B5EF4-FFF2-40B4-BE49-F238E27FC236}">
                <a16:creationId xmlns:a16="http://schemas.microsoft.com/office/drawing/2014/main" id="{1940F94C-189D-4190-A3CB-04ABF0E62BA5}"/>
              </a:ext>
            </a:extLst>
          </p:cNvPr>
          <p:cNvSpPr/>
          <p:nvPr/>
        </p:nvSpPr>
        <p:spPr>
          <a:xfrm>
            <a:off x="3848208" y="1488620"/>
            <a:ext cx="1026116" cy="1026116"/>
          </a:xfrm>
          <a:prstGeom prst="ellipse">
            <a:avLst/>
          </a:prstGeom>
          <a:blipFill>
            <a:blip r:embed="rId3"/>
            <a:srcRect/>
            <a:stretch>
              <a:fillRect l="-36636" r="-6523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a:extLst>
              <a:ext uri="{FF2B5EF4-FFF2-40B4-BE49-F238E27FC236}">
                <a16:creationId xmlns:a16="http://schemas.microsoft.com/office/drawing/2014/main" id="{ED5B4124-B688-4896-95B7-74C48ADD019B}"/>
              </a:ext>
            </a:extLst>
          </p:cNvPr>
          <p:cNvSpPr txBox="1"/>
          <p:nvPr/>
        </p:nvSpPr>
        <p:spPr>
          <a:xfrm>
            <a:off x="2394857" y="2564006"/>
            <a:ext cx="1289297" cy="643193"/>
          </a:xfrm>
          <a:prstGeom prst="rect">
            <a:avLst/>
          </a:prstGeom>
          <a:noFill/>
        </p:spPr>
        <p:txBody>
          <a:bodyPr wrap="square" lIns="0" tIns="0" rIns="0" bIns="0" rtlCol="0">
            <a:noAutofit/>
          </a:bodyPr>
          <a:lstStyle/>
          <a:p>
            <a:pPr algn="ctr"/>
            <a:r>
              <a:rPr lang="en-US" sz="900" b="1">
                <a:solidFill>
                  <a:schemeClr val="tx1">
                    <a:lumMod val="65000"/>
                    <a:lumOff val="35000"/>
                  </a:schemeClr>
                </a:solidFill>
              </a:rPr>
              <a:t>South </a:t>
            </a:r>
            <a:br>
              <a:rPr lang="en-US" sz="900" b="1">
                <a:solidFill>
                  <a:schemeClr val="tx1">
                    <a:lumMod val="65000"/>
                    <a:lumOff val="35000"/>
                  </a:schemeClr>
                </a:solidFill>
              </a:rPr>
            </a:br>
            <a:r>
              <a:rPr lang="en-US" sz="900" b="1">
                <a:solidFill>
                  <a:schemeClr val="tx1">
                    <a:lumMod val="65000"/>
                    <a:lumOff val="35000"/>
                  </a:schemeClr>
                </a:solidFill>
              </a:rPr>
              <a:t>Corridor BRT</a:t>
            </a:r>
          </a:p>
          <a:p>
            <a:pPr algn="ctr"/>
            <a:r>
              <a:rPr lang="en-US" sz="800">
                <a:solidFill>
                  <a:schemeClr val="tx1">
                    <a:lumMod val="65000"/>
                    <a:lumOff val="35000"/>
                  </a:schemeClr>
                </a:solidFill>
              </a:rPr>
              <a:t>Miami-Dade County, FL</a:t>
            </a:r>
          </a:p>
        </p:txBody>
      </p:sp>
      <p:sp>
        <p:nvSpPr>
          <p:cNvPr id="88" name="TextBox 87">
            <a:extLst>
              <a:ext uri="{FF2B5EF4-FFF2-40B4-BE49-F238E27FC236}">
                <a16:creationId xmlns:a16="http://schemas.microsoft.com/office/drawing/2014/main" id="{C2185576-A594-44A3-8A25-5841DB2C2C71}"/>
              </a:ext>
            </a:extLst>
          </p:cNvPr>
          <p:cNvSpPr txBox="1"/>
          <p:nvPr/>
        </p:nvSpPr>
        <p:spPr>
          <a:xfrm>
            <a:off x="5037410" y="2564006"/>
            <a:ext cx="1289297" cy="643193"/>
          </a:xfrm>
          <a:prstGeom prst="rect">
            <a:avLst/>
          </a:prstGeom>
          <a:noFill/>
        </p:spPr>
        <p:txBody>
          <a:bodyPr wrap="square" lIns="0" tIns="0" rIns="0" bIns="0" rtlCol="0">
            <a:noAutofit/>
          </a:bodyPr>
          <a:lstStyle/>
          <a:p>
            <a:pPr algn="ctr"/>
            <a:r>
              <a:rPr lang="en-US" sz="900" b="1">
                <a:solidFill>
                  <a:schemeClr val="tx1">
                    <a:lumMod val="65000"/>
                    <a:lumOff val="35000"/>
                  </a:schemeClr>
                </a:solidFill>
              </a:rPr>
              <a:t>East-West BRT Feasibility Study &amp; Final Design</a:t>
            </a:r>
          </a:p>
          <a:p>
            <a:pPr algn="ctr"/>
            <a:r>
              <a:rPr lang="en-US" sz="800">
                <a:solidFill>
                  <a:schemeClr val="tx1">
                    <a:lumMod val="65000"/>
                    <a:lumOff val="35000"/>
                  </a:schemeClr>
                </a:solidFill>
              </a:rPr>
              <a:t>Milwaukee, WI</a:t>
            </a:r>
          </a:p>
        </p:txBody>
      </p:sp>
      <p:sp>
        <p:nvSpPr>
          <p:cNvPr id="89" name="TextBox 88">
            <a:extLst>
              <a:ext uri="{FF2B5EF4-FFF2-40B4-BE49-F238E27FC236}">
                <a16:creationId xmlns:a16="http://schemas.microsoft.com/office/drawing/2014/main" id="{32E9CCE8-7745-43FE-8763-37B18137EC49}"/>
              </a:ext>
            </a:extLst>
          </p:cNvPr>
          <p:cNvSpPr txBox="1"/>
          <p:nvPr/>
        </p:nvSpPr>
        <p:spPr>
          <a:xfrm>
            <a:off x="7690859" y="2564006"/>
            <a:ext cx="1289297" cy="643193"/>
          </a:xfrm>
          <a:prstGeom prst="rect">
            <a:avLst/>
          </a:prstGeom>
          <a:noFill/>
        </p:spPr>
        <p:txBody>
          <a:bodyPr wrap="square" lIns="0" tIns="0" rIns="0" bIns="0" rtlCol="0">
            <a:noAutofit/>
          </a:bodyPr>
          <a:lstStyle/>
          <a:p>
            <a:pPr algn="ctr"/>
            <a:r>
              <a:rPr lang="en-US" sz="900" b="1">
                <a:solidFill>
                  <a:schemeClr val="tx1">
                    <a:lumMod val="65000"/>
                    <a:lumOff val="35000"/>
                  </a:schemeClr>
                </a:solidFill>
              </a:rPr>
              <a:t>Provo Orem Transportation Improvement Project</a:t>
            </a:r>
          </a:p>
          <a:p>
            <a:pPr algn="ctr"/>
            <a:r>
              <a:rPr lang="en-US" sz="800">
                <a:solidFill>
                  <a:schemeClr val="tx1">
                    <a:lumMod val="65000"/>
                    <a:lumOff val="35000"/>
                  </a:schemeClr>
                </a:solidFill>
              </a:rPr>
              <a:t>Utah County, UT</a:t>
            </a:r>
          </a:p>
        </p:txBody>
      </p:sp>
      <p:sp>
        <p:nvSpPr>
          <p:cNvPr id="90" name="TextBox 89">
            <a:extLst>
              <a:ext uri="{FF2B5EF4-FFF2-40B4-BE49-F238E27FC236}">
                <a16:creationId xmlns:a16="http://schemas.microsoft.com/office/drawing/2014/main" id="{897C93C8-3B3D-48B6-A652-1E1147A948F6}"/>
              </a:ext>
            </a:extLst>
          </p:cNvPr>
          <p:cNvSpPr txBox="1"/>
          <p:nvPr/>
        </p:nvSpPr>
        <p:spPr>
          <a:xfrm>
            <a:off x="8998815" y="2564006"/>
            <a:ext cx="1289297" cy="643193"/>
          </a:xfrm>
          <a:prstGeom prst="rect">
            <a:avLst/>
          </a:prstGeom>
          <a:noFill/>
        </p:spPr>
        <p:txBody>
          <a:bodyPr wrap="square" lIns="0" tIns="0" rIns="0" bIns="0" rtlCol="0">
            <a:noAutofit/>
          </a:bodyPr>
          <a:lstStyle/>
          <a:p>
            <a:pPr algn="ctr"/>
            <a:r>
              <a:rPr lang="en-US" sz="900" b="1">
                <a:solidFill>
                  <a:schemeClr val="tx1">
                    <a:lumMod val="65000"/>
                    <a:lumOff val="35000"/>
                  </a:schemeClr>
                </a:solidFill>
              </a:rPr>
              <a:t>Dodge Street </a:t>
            </a:r>
            <a:br>
              <a:rPr lang="en-US" sz="900" b="1">
                <a:solidFill>
                  <a:schemeClr val="tx1">
                    <a:lumMod val="65000"/>
                    <a:lumOff val="35000"/>
                  </a:schemeClr>
                </a:solidFill>
              </a:rPr>
            </a:br>
            <a:r>
              <a:rPr lang="en-US" sz="900" b="1">
                <a:solidFill>
                  <a:schemeClr val="tx1">
                    <a:lumMod val="65000"/>
                    <a:lumOff val="35000"/>
                  </a:schemeClr>
                </a:solidFill>
              </a:rPr>
              <a:t>BRT Final Design</a:t>
            </a:r>
          </a:p>
          <a:p>
            <a:pPr algn="ctr"/>
            <a:r>
              <a:rPr lang="en-US" sz="800">
                <a:solidFill>
                  <a:schemeClr val="tx1">
                    <a:lumMod val="65000"/>
                    <a:lumOff val="35000"/>
                  </a:schemeClr>
                </a:solidFill>
              </a:rPr>
              <a:t>Omaha, NE</a:t>
            </a:r>
          </a:p>
        </p:txBody>
      </p:sp>
      <p:sp>
        <p:nvSpPr>
          <p:cNvPr id="91" name="TextBox 90">
            <a:extLst>
              <a:ext uri="{FF2B5EF4-FFF2-40B4-BE49-F238E27FC236}">
                <a16:creationId xmlns:a16="http://schemas.microsoft.com/office/drawing/2014/main" id="{0A9A1302-2F20-4CCA-A8A2-1554AE285D5D}"/>
              </a:ext>
            </a:extLst>
          </p:cNvPr>
          <p:cNvSpPr txBox="1"/>
          <p:nvPr/>
        </p:nvSpPr>
        <p:spPr>
          <a:xfrm>
            <a:off x="10319607" y="2564006"/>
            <a:ext cx="1289297" cy="643193"/>
          </a:xfrm>
          <a:prstGeom prst="rect">
            <a:avLst/>
          </a:prstGeom>
          <a:noFill/>
        </p:spPr>
        <p:txBody>
          <a:bodyPr wrap="square" lIns="0" tIns="0" rIns="0" bIns="0" rtlCol="0">
            <a:noAutofit/>
          </a:bodyPr>
          <a:lstStyle/>
          <a:p>
            <a:pPr algn="ctr"/>
            <a:r>
              <a:rPr lang="en-US" sz="900" b="1">
                <a:solidFill>
                  <a:schemeClr val="tx1">
                    <a:lumMod val="65000"/>
                    <a:lumOff val="35000"/>
                  </a:schemeClr>
                </a:solidFill>
              </a:rPr>
              <a:t>East-West </a:t>
            </a:r>
            <a:br>
              <a:rPr lang="en-US" sz="900" b="1">
                <a:solidFill>
                  <a:schemeClr val="tx1">
                    <a:lumMod val="65000"/>
                    <a:lumOff val="35000"/>
                  </a:schemeClr>
                </a:solidFill>
              </a:rPr>
            </a:br>
            <a:r>
              <a:rPr lang="en-US" sz="900" b="1">
                <a:solidFill>
                  <a:schemeClr val="tx1">
                    <a:lumMod val="65000"/>
                    <a:lumOff val="35000"/>
                  </a:schemeClr>
                </a:solidFill>
              </a:rPr>
              <a:t>Corridor BRT</a:t>
            </a:r>
          </a:p>
          <a:p>
            <a:pPr algn="ctr"/>
            <a:r>
              <a:rPr lang="en-US" sz="800">
                <a:solidFill>
                  <a:schemeClr val="tx1">
                    <a:lumMod val="65000"/>
                    <a:lumOff val="35000"/>
                  </a:schemeClr>
                </a:solidFill>
              </a:rPr>
              <a:t>Madison, WI</a:t>
            </a:r>
            <a:endParaRPr lang="en-US" sz="700">
              <a:solidFill>
                <a:schemeClr val="tx1">
                  <a:lumMod val="65000"/>
                  <a:lumOff val="35000"/>
                </a:schemeClr>
              </a:solidFill>
            </a:endParaRPr>
          </a:p>
        </p:txBody>
      </p:sp>
      <p:sp>
        <p:nvSpPr>
          <p:cNvPr id="92" name="Rounded Rectangle 19">
            <a:extLst>
              <a:ext uri="{FF2B5EF4-FFF2-40B4-BE49-F238E27FC236}">
                <a16:creationId xmlns:a16="http://schemas.microsoft.com/office/drawing/2014/main" id="{9715A9B6-1019-40F2-A94B-999F09ED3F81}"/>
              </a:ext>
            </a:extLst>
          </p:cNvPr>
          <p:cNvSpPr/>
          <p:nvPr/>
        </p:nvSpPr>
        <p:spPr>
          <a:xfrm>
            <a:off x="508517" y="3240461"/>
            <a:ext cx="11088040" cy="302906"/>
          </a:xfrm>
          <a:prstGeom prst="roundRect">
            <a:avLst/>
          </a:prstGeom>
          <a:solidFill>
            <a:schemeClr val="bg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ounded Rectangle 20">
            <a:extLst>
              <a:ext uri="{FF2B5EF4-FFF2-40B4-BE49-F238E27FC236}">
                <a16:creationId xmlns:a16="http://schemas.microsoft.com/office/drawing/2014/main" id="{0A46D4A6-A74C-4210-A2D0-6E119F9B119E}"/>
              </a:ext>
            </a:extLst>
          </p:cNvPr>
          <p:cNvSpPr/>
          <p:nvPr/>
        </p:nvSpPr>
        <p:spPr>
          <a:xfrm>
            <a:off x="508517" y="3240461"/>
            <a:ext cx="1886340" cy="302906"/>
          </a:xfrm>
          <a:prstGeom prst="roundRect">
            <a:avLst/>
          </a:prstGeom>
          <a:solidFill>
            <a:srgbClr val="5C667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a:latin typeface="URW DIN Cond" panose="00000500000000000000" pitchFamily="50" charset="0"/>
              </a:rPr>
              <a:t>Project Management</a:t>
            </a:r>
          </a:p>
        </p:txBody>
      </p:sp>
      <p:sp>
        <p:nvSpPr>
          <p:cNvPr id="94" name="Rounded Rectangle 23">
            <a:extLst>
              <a:ext uri="{FF2B5EF4-FFF2-40B4-BE49-F238E27FC236}">
                <a16:creationId xmlns:a16="http://schemas.microsoft.com/office/drawing/2014/main" id="{C5F8DB4A-B3C4-4BC2-ADF0-2C4388CC00F2}"/>
              </a:ext>
            </a:extLst>
          </p:cNvPr>
          <p:cNvSpPr/>
          <p:nvPr/>
        </p:nvSpPr>
        <p:spPr>
          <a:xfrm>
            <a:off x="508517" y="3639090"/>
            <a:ext cx="11088040" cy="302906"/>
          </a:xfrm>
          <a:prstGeom prst="roundRect">
            <a:avLst/>
          </a:prstGeom>
          <a:solidFill>
            <a:schemeClr val="bg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ounded Rectangle 24">
            <a:extLst>
              <a:ext uri="{FF2B5EF4-FFF2-40B4-BE49-F238E27FC236}">
                <a16:creationId xmlns:a16="http://schemas.microsoft.com/office/drawing/2014/main" id="{585483EE-28BB-4507-A168-545C137455D1}"/>
              </a:ext>
            </a:extLst>
          </p:cNvPr>
          <p:cNvSpPr/>
          <p:nvPr/>
        </p:nvSpPr>
        <p:spPr>
          <a:xfrm>
            <a:off x="508517" y="3639090"/>
            <a:ext cx="1886340" cy="302906"/>
          </a:xfrm>
          <a:prstGeom prst="roundRect">
            <a:avLst/>
          </a:prstGeom>
          <a:solidFill>
            <a:srgbClr val="5C667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a:latin typeface="URW DIN Cond" panose="00000500000000000000" pitchFamily="50" charset="0"/>
              </a:rPr>
              <a:t>Engineering</a:t>
            </a:r>
          </a:p>
          <a:p>
            <a:pPr algn="ctr"/>
            <a:r>
              <a:rPr lang="en-US" sz="700">
                <a:latin typeface="URW DIN Cond" panose="00000500000000000000" pitchFamily="50" charset="0"/>
              </a:rPr>
              <a:t>(Guideway, Structures, Station Design for BRT)</a:t>
            </a:r>
          </a:p>
        </p:txBody>
      </p:sp>
      <p:sp>
        <p:nvSpPr>
          <p:cNvPr id="96" name="Rounded Rectangle 26">
            <a:extLst>
              <a:ext uri="{FF2B5EF4-FFF2-40B4-BE49-F238E27FC236}">
                <a16:creationId xmlns:a16="http://schemas.microsoft.com/office/drawing/2014/main" id="{6E809BD4-78C4-4B34-882E-0F3B9ACA3BB4}"/>
              </a:ext>
            </a:extLst>
          </p:cNvPr>
          <p:cNvSpPr/>
          <p:nvPr/>
        </p:nvSpPr>
        <p:spPr>
          <a:xfrm>
            <a:off x="508517" y="4037719"/>
            <a:ext cx="11088040" cy="302906"/>
          </a:xfrm>
          <a:prstGeom prst="roundRect">
            <a:avLst/>
          </a:prstGeom>
          <a:solidFill>
            <a:schemeClr val="bg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ounded Rectangle 27">
            <a:extLst>
              <a:ext uri="{FF2B5EF4-FFF2-40B4-BE49-F238E27FC236}">
                <a16:creationId xmlns:a16="http://schemas.microsoft.com/office/drawing/2014/main" id="{9688A810-D4A0-4BAB-8820-85BEC4E94127}"/>
              </a:ext>
            </a:extLst>
          </p:cNvPr>
          <p:cNvSpPr/>
          <p:nvPr/>
        </p:nvSpPr>
        <p:spPr>
          <a:xfrm>
            <a:off x="508517" y="4037719"/>
            <a:ext cx="1886340" cy="302906"/>
          </a:xfrm>
          <a:prstGeom prst="roundRect">
            <a:avLst/>
          </a:prstGeom>
          <a:solidFill>
            <a:srgbClr val="5C667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a:latin typeface="URW DIN Cond" panose="00000500000000000000" pitchFamily="50" charset="0"/>
              </a:rPr>
              <a:t>Ridership Modeling</a:t>
            </a:r>
          </a:p>
        </p:txBody>
      </p:sp>
      <p:sp>
        <p:nvSpPr>
          <p:cNvPr id="98" name="Rounded Rectangle 29">
            <a:extLst>
              <a:ext uri="{FF2B5EF4-FFF2-40B4-BE49-F238E27FC236}">
                <a16:creationId xmlns:a16="http://schemas.microsoft.com/office/drawing/2014/main" id="{3B69AAB9-4A14-4C87-B22C-ED9A01FA6627}"/>
              </a:ext>
            </a:extLst>
          </p:cNvPr>
          <p:cNvSpPr/>
          <p:nvPr/>
        </p:nvSpPr>
        <p:spPr>
          <a:xfrm>
            <a:off x="508517" y="4436349"/>
            <a:ext cx="11088040" cy="302906"/>
          </a:xfrm>
          <a:prstGeom prst="roundRect">
            <a:avLst/>
          </a:prstGeom>
          <a:solidFill>
            <a:schemeClr val="bg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ounded Rectangle 30">
            <a:extLst>
              <a:ext uri="{FF2B5EF4-FFF2-40B4-BE49-F238E27FC236}">
                <a16:creationId xmlns:a16="http://schemas.microsoft.com/office/drawing/2014/main" id="{5EA2DA4C-16CF-4D2D-A4F2-E5BC05B32A25}"/>
              </a:ext>
            </a:extLst>
          </p:cNvPr>
          <p:cNvSpPr/>
          <p:nvPr/>
        </p:nvSpPr>
        <p:spPr>
          <a:xfrm>
            <a:off x="508517" y="4436349"/>
            <a:ext cx="1886340" cy="302906"/>
          </a:xfrm>
          <a:prstGeom prst="roundRect">
            <a:avLst/>
          </a:prstGeom>
          <a:solidFill>
            <a:srgbClr val="5C667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a:latin typeface="URW DIN Cond" panose="00000500000000000000" pitchFamily="50" charset="0"/>
              </a:rPr>
              <a:t>Cost Estimating</a:t>
            </a:r>
          </a:p>
        </p:txBody>
      </p:sp>
      <p:sp>
        <p:nvSpPr>
          <p:cNvPr id="100" name="Rounded Rectangle 32">
            <a:extLst>
              <a:ext uri="{FF2B5EF4-FFF2-40B4-BE49-F238E27FC236}">
                <a16:creationId xmlns:a16="http://schemas.microsoft.com/office/drawing/2014/main" id="{D9CB4A64-A65A-4988-883C-6F1501FDC19D}"/>
              </a:ext>
            </a:extLst>
          </p:cNvPr>
          <p:cNvSpPr/>
          <p:nvPr/>
        </p:nvSpPr>
        <p:spPr>
          <a:xfrm>
            <a:off x="508517" y="4834978"/>
            <a:ext cx="11088040" cy="302906"/>
          </a:xfrm>
          <a:prstGeom prst="roundRect">
            <a:avLst/>
          </a:prstGeom>
          <a:solidFill>
            <a:schemeClr val="bg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ounded Rectangle 33">
            <a:extLst>
              <a:ext uri="{FF2B5EF4-FFF2-40B4-BE49-F238E27FC236}">
                <a16:creationId xmlns:a16="http://schemas.microsoft.com/office/drawing/2014/main" id="{54C6B9CC-E614-4374-AC46-0CEF64DD26D5}"/>
              </a:ext>
            </a:extLst>
          </p:cNvPr>
          <p:cNvSpPr/>
          <p:nvPr/>
        </p:nvSpPr>
        <p:spPr>
          <a:xfrm>
            <a:off x="508517" y="4834978"/>
            <a:ext cx="1886340" cy="302906"/>
          </a:xfrm>
          <a:prstGeom prst="roundRect">
            <a:avLst/>
          </a:prstGeom>
          <a:solidFill>
            <a:srgbClr val="5C667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a:latin typeface="URW DIN Cond" panose="00000500000000000000" pitchFamily="50" charset="0"/>
              </a:rPr>
              <a:t>Traffic Analyses</a:t>
            </a:r>
          </a:p>
        </p:txBody>
      </p:sp>
      <p:sp>
        <p:nvSpPr>
          <p:cNvPr id="102" name="Rounded Rectangle 35">
            <a:extLst>
              <a:ext uri="{FF2B5EF4-FFF2-40B4-BE49-F238E27FC236}">
                <a16:creationId xmlns:a16="http://schemas.microsoft.com/office/drawing/2014/main" id="{4DA9815C-BA85-42CB-9981-E0BC2721B5A8}"/>
              </a:ext>
            </a:extLst>
          </p:cNvPr>
          <p:cNvSpPr/>
          <p:nvPr/>
        </p:nvSpPr>
        <p:spPr>
          <a:xfrm>
            <a:off x="508517" y="5233608"/>
            <a:ext cx="11088040" cy="302906"/>
          </a:xfrm>
          <a:prstGeom prst="roundRect">
            <a:avLst/>
          </a:prstGeom>
          <a:solidFill>
            <a:schemeClr val="bg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ounded Rectangle 36">
            <a:extLst>
              <a:ext uri="{FF2B5EF4-FFF2-40B4-BE49-F238E27FC236}">
                <a16:creationId xmlns:a16="http://schemas.microsoft.com/office/drawing/2014/main" id="{0E93AC26-2F83-44EA-96E4-68AE60AB742E}"/>
              </a:ext>
            </a:extLst>
          </p:cNvPr>
          <p:cNvSpPr/>
          <p:nvPr/>
        </p:nvSpPr>
        <p:spPr>
          <a:xfrm>
            <a:off x="508517" y="5233608"/>
            <a:ext cx="1886340" cy="302906"/>
          </a:xfrm>
          <a:prstGeom prst="roundRect">
            <a:avLst/>
          </a:prstGeom>
          <a:solidFill>
            <a:srgbClr val="5C667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a:latin typeface="URW DIN Cond" panose="00000500000000000000" pitchFamily="50" charset="0"/>
              </a:rPr>
              <a:t>Public Involvement</a:t>
            </a:r>
          </a:p>
        </p:txBody>
      </p:sp>
      <p:sp>
        <p:nvSpPr>
          <p:cNvPr id="104" name="Rounded Rectangle 38">
            <a:extLst>
              <a:ext uri="{FF2B5EF4-FFF2-40B4-BE49-F238E27FC236}">
                <a16:creationId xmlns:a16="http://schemas.microsoft.com/office/drawing/2014/main" id="{8C102D50-BEB4-46A1-9FEC-9F61EFE69AB4}"/>
              </a:ext>
            </a:extLst>
          </p:cNvPr>
          <p:cNvSpPr/>
          <p:nvPr/>
        </p:nvSpPr>
        <p:spPr>
          <a:xfrm>
            <a:off x="508517" y="5632236"/>
            <a:ext cx="11088040" cy="302906"/>
          </a:xfrm>
          <a:prstGeom prst="roundRect">
            <a:avLst/>
          </a:prstGeom>
          <a:solidFill>
            <a:schemeClr val="bg2">
              <a:lumMod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ounded Rectangle 39">
            <a:extLst>
              <a:ext uri="{FF2B5EF4-FFF2-40B4-BE49-F238E27FC236}">
                <a16:creationId xmlns:a16="http://schemas.microsoft.com/office/drawing/2014/main" id="{78010C18-E310-4B60-9B2B-3A05D8142F96}"/>
              </a:ext>
            </a:extLst>
          </p:cNvPr>
          <p:cNvSpPr/>
          <p:nvPr/>
        </p:nvSpPr>
        <p:spPr>
          <a:xfrm>
            <a:off x="508517" y="5632236"/>
            <a:ext cx="1886340" cy="302906"/>
          </a:xfrm>
          <a:prstGeom prst="round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a:latin typeface="URW DIN Cond" panose="00000500000000000000" pitchFamily="50" charset="0"/>
              </a:rPr>
              <a:t>FTA Pipeline/US DOT Funding</a:t>
            </a:r>
          </a:p>
        </p:txBody>
      </p:sp>
      <p:sp>
        <p:nvSpPr>
          <p:cNvPr id="106" name="Rounded Rectangle 41">
            <a:extLst>
              <a:ext uri="{FF2B5EF4-FFF2-40B4-BE49-F238E27FC236}">
                <a16:creationId xmlns:a16="http://schemas.microsoft.com/office/drawing/2014/main" id="{862CD159-2DC1-4B9E-BEA3-AAFDBFB6584D}"/>
              </a:ext>
            </a:extLst>
          </p:cNvPr>
          <p:cNvSpPr/>
          <p:nvPr/>
        </p:nvSpPr>
        <p:spPr>
          <a:xfrm>
            <a:off x="508517" y="6030871"/>
            <a:ext cx="11088040" cy="302906"/>
          </a:xfrm>
          <a:prstGeom prst="roundRect">
            <a:avLst/>
          </a:prstGeom>
          <a:solidFill>
            <a:schemeClr val="bg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ounded Rectangle 42">
            <a:extLst>
              <a:ext uri="{FF2B5EF4-FFF2-40B4-BE49-F238E27FC236}">
                <a16:creationId xmlns:a16="http://schemas.microsoft.com/office/drawing/2014/main" id="{60D25C32-A9D0-47F2-AD73-8A9791ECDFA8}"/>
              </a:ext>
            </a:extLst>
          </p:cNvPr>
          <p:cNvSpPr/>
          <p:nvPr/>
        </p:nvSpPr>
        <p:spPr>
          <a:xfrm>
            <a:off x="508517" y="6030871"/>
            <a:ext cx="1886340" cy="302906"/>
          </a:xfrm>
          <a:prstGeom prst="roundRect">
            <a:avLst/>
          </a:prstGeom>
          <a:solidFill>
            <a:srgbClr val="5C667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800"/>
              </a:lnSpc>
            </a:pPr>
            <a:r>
              <a:rPr lang="en-US" sz="1050" b="1">
                <a:latin typeface="URW DIN Cond" panose="00000500000000000000" pitchFamily="50" charset="0"/>
              </a:rPr>
              <a:t>NEPA Class of Action Request</a:t>
            </a:r>
          </a:p>
        </p:txBody>
      </p:sp>
      <p:sp>
        <p:nvSpPr>
          <p:cNvPr id="108" name="Oval 107">
            <a:extLst>
              <a:ext uri="{FF2B5EF4-FFF2-40B4-BE49-F238E27FC236}">
                <a16:creationId xmlns:a16="http://schemas.microsoft.com/office/drawing/2014/main" id="{1CF90A46-C3AB-4078-BEA3-BCC229B00198}"/>
              </a:ext>
            </a:extLst>
          </p:cNvPr>
          <p:cNvSpPr/>
          <p:nvPr/>
        </p:nvSpPr>
        <p:spPr>
          <a:xfrm>
            <a:off x="2859374" y="3205537"/>
            <a:ext cx="360262" cy="360262"/>
          </a:xfrm>
          <a:prstGeom prst="ellipse">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rPr>
              <a:t>+</a:t>
            </a:r>
          </a:p>
        </p:txBody>
      </p:sp>
      <p:sp>
        <p:nvSpPr>
          <p:cNvPr id="109" name="Oval 108">
            <a:extLst>
              <a:ext uri="{FF2B5EF4-FFF2-40B4-BE49-F238E27FC236}">
                <a16:creationId xmlns:a16="http://schemas.microsoft.com/office/drawing/2014/main" id="{7C0370FA-C82C-419A-BF70-BD540D681841}"/>
              </a:ext>
            </a:extLst>
          </p:cNvPr>
          <p:cNvSpPr/>
          <p:nvPr/>
        </p:nvSpPr>
        <p:spPr>
          <a:xfrm>
            <a:off x="2859374" y="3606337"/>
            <a:ext cx="360262" cy="360262"/>
          </a:xfrm>
          <a:prstGeom prst="ellipse">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rPr>
              <a:t>+</a:t>
            </a:r>
          </a:p>
        </p:txBody>
      </p:sp>
      <p:sp>
        <p:nvSpPr>
          <p:cNvPr id="110" name="Oval 109">
            <a:extLst>
              <a:ext uri="{FF2B5EF4-FFF2-40B4-BE49-F238E27FC236}">
                <a16:creationId xmlns:a16="http://schemas.microsoft.com/office/drawing/2014/main" id="{D53AA9B5-11F9-403D-B273-A9ADA743F6F6}"/>
              </a:ext>
            </a:extLst>
          </p:cNvPr>
          <p:cNvSpPr/>
          <p:nvPr/>
        </p:nvSpPr>
        <p:spPr>
          <a:xfrm>
            <a:off x="2859374" y="4005474"/>
            <a:ext cx="360262" cy="360262"/>
          </a:xfrm>
          <a:prstGeom prst="ellipse">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rPr>
              <a:t>+</a:t>
            </a:r>
          </a:p>
        </p:txBody>
      </p:sp>
      <p:sp>
        <p:nvSpPr>
          <p:cNvPr id="111" name="Oval 110">
            <a:extLst>
              <a:ext uri="{FF2B5EF4-FFF2-40B4-BE49-F238E27FC236}">
                <a16:creationId xmlns:a16="http://schemas.microsoft.com/office/drawing/2014/main" id="{6E9D6625-7AA7-4120-865D-477701F57A56}"/>
              </a:ext>
            </a:extLst>
          </p:cNvPr>
          <p:cNvSpPr/>
          <p:nvPr/>
        </p:nvSpPr>
        <p:spPr>
          <a:xfrm>
            <a:off x="2859374" y="4404612"/>
            <a:ext cx="360262" cy="360262"/>
          </a:xfrm>
          <a:prstGeom prst="ellipse">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rPr>
              <a:t>+</a:t>
            </a:r>
          </a:p>
        </p:txBody>
      </p:sp>
      <p:sp>
        <p:nvSpPr>
          <p:cNvPr id="112" name="Oval 111">
            <a:extLst>
              <a:ext uri="{FF2B5EF4-FFF2-40B4-BE49-F238E27FC236}">
                <a16:creationId xmlns:a16="http://schemas.microsoft.com/office/drawing/2014/main" id="{80477D47-A705-4CC3-AF57-789AEE95EDFB}"/>
              </a:ext>
            </a:extLst>
          </p:cNvPr>
          <p:cNvSpPr/>
          <p:nvPr/>
        </p:nvSpPr>
        <p:spPr>
          <a:xfrm>
            <a:off x="2859374" y="4803749"/>
            <a:ext cx="360262" cy="360262"/>
          </a:xfrm>
          <a:prstGeom prst="ellipse">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rPr>
              <a:t>+</a:t>
            </a:r>
          </a:p>
        </p:txBody>
      </p:sp>
      <p:sp>
        <p:nvSpPr>
          <p:cNvPr id="113" name="Oval 112">
            <a:extLst>
              <a:ext uri="{FF2B5EF4-FFF2-40B4-BE49-F238E27FC236}">
                <a16:creationId xmlns:a16="http://schemas.microsoft.com/office/drawing/2014/main" id="{8F127C9F-9BD8-490B-97B9-7F7E7AE9946A}"/>
              </a:ext>
            </a:extLst>
          </p:cNvPr>
          <p:cNvSpPr/>
          <p:nvPr/>
        </p:nvSpPr>
        <p:spPr>
          <a:xfrm>
            <a:off x="2859374" y="5202887"/>
            <a:ext cx="360262" cy="360262"/>
          </a:xfrm>
          <a:prstGeom prst="ellipse">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rPr>
              <a:t>+</a:t>
            </a:r>
          </a:p>
        </p:txBody>
      </p:sp>
      <p:sp>
        <p:nvSpPr>
          <p:cNvPr id="114" name="Oval 113">
            <a:extLst>
              <a:ext uri="{FF2B5EF4-FFF2-40B4-BE49-F238E27FC236}">
                <a16:creationId xmlns:a16="http://schemas.microsoft.com/office/drawing/2014/main" id="{4CCA9058-094A-40CB-B03C-30285A0A786F}"/>
              </a:ext>
            </a:extLst>
          </p:cNvPr>
          <p:cNvSpPr/>
          <p:nvPr/>
        </p:nvSpPr>
        <p:spPr>
          <a:xfrm>
            <a:off x="2859374" y="5602390"/>
            <a:ext cx="360262" cy="360262"/>
          </a:xfrm>
          <a:prstGeom prst="ellipse">
            <a:avLst/>
          </a:prstGeom>
          <a:solidFill>
            <a:schemeClr val="accent2"/>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rPr>
              <a:t>+</a:t>
            </a:r>
          </a:p>
        </p:txBody>
      </p:sp>
      <p:sp>
        <p:nvSpPr>
          <p:cNvPr id="115" name="Oval 114">
            <a:extLst>
              <a:ext uri="{FF2B5EF4-FFF2-40B4-BE49-F238E27FC236}">
                <a16:creationId xmlns:a16="http://schemas.microsoft.com/office/drawing/2014/main" id="{8587250F-17B1-4C2B-A6A5-0825E732CDF1}"/>
              </a:ext>
            </a:extLst>
          </p:cNvPr>
          <p:cNvSpPr/>
          <p:nvPr/>
        </p:nvSpPr>
        <p:spPr>
          <a:xfrm>
            <a:off x="2859374" y="6001162"/>
            <a:ext cx="360262" cy="360262"/>
          </a:xfrm>
          <a:prstGeom prst="ellipse">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rPr>
              <a:t>+</a:t>
            </a:r>
          </a:p>
        </p:txBody>
      </p:sp>
      <p:sp>
        <p:nvSpPr>
          <p:cNvPr id="116" name="Oval 115">
            <a:extLst>
              <a:ext uri="{FF2B5EF4-FFF2-40B4-BE49-F238E27FC236}">
                <a16:creationId xmlns:a16="http://schemas.microsoft.com/office/drawing/2014/main" id="{8B95434D-AB3F-4187-8083-9B517AD50B40}"/>
              </a:ext>
            </a:extLst>
          </p:cNvPr>
          <p:cNvSpPr/>
          <p:nvPr/>
        </p:nvSpPr>
        <p:spPr>
          <a:xfrm>
            <a:off x="4181137" y="3205537"/>
            <a:ext cx="360262" cy="360262"/>
          </a:xfrm>
          <a:prstGeom prst="ellipse">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rPr>
              <a:t>+</a:t>
            </a:r>
          </a:p>
        </p:txBody>
      </p:sp>
      <p:sp>
        <p:nvSpPr>
          <p:cNvPr id="117" name="Oval 116">
            <a:extLst>
              <a:ext uri="{FF2B5EF4-FFF2-40B4-BE49-F238E27FC236}">
                <a16:creationId xmlns:a16="http://schemas.microsoft.com/office/drawing/2014/main" id="{9E7D0A4B-0172-4951-991C-6641AECFC679}"/>
              </a:ext>
            </a:extLst>
          </p:cNvPr>
          <p:cNvSpPr/>
          <p:nvPr/>
        </p:nvSpPr>
        <p:spPr>
          <a:xfrm>
            <a:off x="4181137" y="3606337"/>
            <a:ext cx="360262" cy="360262"/>
          </a:xfrm>
          <a:prstGeom prst="ellipse">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rPr>
              <a:t>+</a:t>
            </a:r>
          </a:p>
        </p:txBody>
      </p:sp>
      <p:sp>
        <p:nvSpPr>
          <p:cNvPr id="118" name="Oval 117">
            <a:extLst>
              <a:ext uri="{FF2B5EF4-FFF2-40B4-BE49-F238E27FC236}">
                <a16:creationId xmlns:a16="http://schemas.microsoft.com/office/drawing/2014/main" id="{21C7D3B8-FEFF-40BF-BE77-930583604F79}"/>
              </a:ext>
            </a:extLst>
          </p:cNvPr>
          <p:cNvSpPr/>
          <p:nvPr/>
        </p:nvSpPr>
        <p:spPr>
          <a:xfrm>
            <a:off x="4181137" y="4005474"/>
            <a:ext cx="360262" cy="360262"/>
          </a:xfrm>
          <a:prstGeom prst="ellipse">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rPr>
              <a:t>+</a:t>
            </a:r>
          </a:p>
        </p:txBody>
      </p:sp>
      <p:sp>
        <p:nvSpPr>
          <p:cNvPr id="119" name="Oval 118">
            <a:extLst>
              <a:ext uri="{FF2B5EF4-FFF2-40B4-BE49-F238E27FC236}">
                <a16:creationId xmlns:a16="http://schemas.microsoft.com/office/drawing/2014/main" id="{9B1185E8-D908-4A72-AEF3-27C6FD3D2733}"/>
              </a:ext>
            </a:extLst>
          </p:cNvPr>
          <p:cNvSpPr/>
          <p:nvPr/>
        </p:nvSpPr>
        <p:spPr>
          <a:xfrm>
            <a:off x="4181137" y="4404612"/>
            <a:ext cx="360262" cy="360262"/>
          </a:xfrm>
          <a:prstGeom prst="ellipse">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rPr>
              <a:t>+</a:t>
            </a:r>
          </a:p>
        </p:txBody>
      </p:sp>
      <p:sp>
        <p:nvSpPr>
          <p:cNvPr id="120" name="Oval 119">
            <a:extLst>
              <a:ext uri="{FF2B5EF4-FFF2-40B4-BE49-F238E27FC236}">
                <a16:creationId xmlns:a16="http://schemas.microsoft.com/office/drawing/2014/main" id="{5CBB196A-AD15-4E35-B0E3-799C24D5D2B8}"/>
              </a:ext>
            </a:extLst>
          </p:cNvPr>
          <p:cNvSpPr/>
          <p:nvPr/>
        </p:nvSpPr>
        <p:spPr>
          <a:xfrm>
            <a:off x="4181137" y="4803749"/>
            <a:ext cx="360262" cy="360262"/>
          </a:xfrm>
          <a:prstGeom prst="ellipse">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rPr>
              <a:t>+</a:t>
            </a:r>
          </a:p>
        </p:txBody>
      </p:sp>
      <p:sp>
        <p:nvSpPr>
          <p:cNvPr id="121" name="Oval 120">
            <a:extLst>
              <a:ext uri="{FF2B5EF4-FFF2-40B4-BE49-F238E27FC236}">
                <a16:creationId xmlns:a16="http://schemas.microsoft.com/office/drawing/2014/main" id="{4615F010-E261-4A5F-8996-410E12E6B4D9}"/>
              </a:ext>
            </a:extLst>
          </p:cNvPr>
          <p:cNvSpPr/>
          <p:nvPr/>
        </p:nvSpPr>
        <p:spPr>
          <a:xfrm>
            <a:off x="4181137" y="5202887"/>
            <a:ext cx="360262" cy="360262"/>
          </a:xfrm>
          <a:prstGeom prst="ellipse">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rPr>
              <a:t>+</a:t>
            </a:r>
          </a:p>
        </p:txBody>
      </p:sp>
      <p:sp>
        <p:nvSpPr>
          <p:cNvPr id="122" name="Oval 121">
            <a:extLst>
              <a:ext uri="{FF2B5EF4-FFF2-40B4-BE49-F238E27FC236}">
                <a16:creationId xmlns:a16="http://schemas.microsoft.com/office/drawing/2014/main" id="{D6EC33E3-1686-4E2C-A5A3-88BC73108D4B}"/>
              </a:ext>
            </a:extLst>
          </p:cNvPr>
          <p:cNvSpPr/>
          <p:nvPr/>
        </p:nvSpPr>
        <p:spPr>
          <a:xfrm>
            <a:off x="4181137" y="5602390"/>
            <a:ext cx="360262" cy="360262"/>
          </a:xfrm>
          <a:prstGeom prst="ellipse">
            <a:avLst/>
          </a:prstGeom>
          <a:solidFill>
            <a:schemeClr val="accent2"/>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rPr>
              <a:t>+</a:t>
            </a:r>
          </a:p>
        </p:txBody>
      </p:sp>
      <p:sp>
        <p:nvSpPr>
          <p:cNvPr id="123" name="Oval 122">
            <a:extLst>
              <a:ext uri="{FF2B5EF4-FFF2-40B4-BE49-F238E27FC236}">
                <a16:creationId xmlns:a16="http://schemas.microsoft.com/office/drawing/2014/main" id="{7CC769BE-8FDD-4762-A097-54577030C3E3}"/>
              </a:ext>
            </a:extLst>
          </p:cNvPr>
          <p:cNvSpPr/>
          <p:nvPr/>
        </p:nvSpPr>
        <p:spPr>
          <a:xfrm>
            <a:off x="4181137" y="6001162"/>
            <a:ext cx="360262" cy="360262"/>
          </a:xfrm>
          <a:prstGeom prst="ellipse">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rPr>
              <a:t>+</a:t>
            </a:r>
          </a:p>
        </p:txBody>
      </p:sp>
      <p:sp>
        <p:nvSpPr>
          <p:cNvPr id="124" name="Oval 123">
            <a:extLst>
              <a:ext uri="{FF2B5EF4-FFF2-40B4-BE49-F238E27FC236}">
                <a16:creationId xmlns:a16="http://schemas.microsoft.com/office/drawing/2014/main" id="{252A14B6-14F4-4232-AF0B-C325628CC367}"/>
              </a:ext>
            </a:extLst>
          </p:cNvPr>
          <p:cNvSpPr/>
          <p:nvPr/>
        </p:nvSpPr>
        <p:spPr>
          <a:xfrm>
            <a:off x="5502899" y="3205537"/>
            <a:ext cx="360262" cy="360262"/>
          </a:xfrm>
          <a:prstGeom prst="ellipse">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rPr>
              <a:t>+</a:t>
            </a:r>
          </a:p>
        </p:txBody>
      </p:sp>
      <p:sp>
        <p:nvSpPr>
          <p:cNvPr id="125" name="Oval 124">
            <a:extLst>
              <a:ext uri="{FF2B5EF4-FFF2-40B4-BE49-F238E27FC236}">
                <a16:creationId xmlns:a16="http://schemas.microsoft.com/office/drawing/2014/main" id="{8F621E23-B7F6-4CA2-A4A1-39345590FF99}"/>
              </a:ext>
            </a:extLst>
          </p:cNvPr>
          <p:cNvSpPr/>
          <p:nvPr/>
        </p:nvSpPr>
        <p:spPr>
          <a:xfrm>
            <a:off x="5502899" y="3606337"/>
            <a:ext cx="360262" cy="360262"/>
          </a:xfrm>
          <a:prstGeom prst="ellipse">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rPr>
              <a:t>+</a:t>
            </a:r>
          </a:p>
        </p:txBody>
      </p:sp>
      <p:sp>
        <p:nvSpPr>
          <p:cNvPr id="126" name="Oval 125">
            <a:extLst>
              <a:ext uri="{FF2B5EF4-FFF2-40B4-BE49-F238E27FC236}">
                <a16:creationId xmlns:a16="http://schemas.microsoft.com/office/drawing/2014/main" id="{D6A75A87-459F-489A-82E0-39E0B25FE5FD}"/>
              </a:ext>
            </a:extLst>
          </p:cNvPr>
          <p:cNvSpPr/>
          <p:nvPr/>
        </p:nvSpPr>
        <p:spPr>
          <a:xfrm>
            <a:off x="5502899" y="4005474"/>
            <a:ext cx="360262" cy="360262"/>
          </a:xfrm>
          <a:prstGeom prst="ellipse">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rPr>
              <a:t>+</a:t>
            </a:r>
          </a:p>
        </p:txBody>
      </p:sp>
      <p:sp>
        <p:nvSpPr>
          <p:cNvPr id="127" name="Oval 126">
            <a:extLst>
              <a:ext uri="{FF2B5EF4-FFF2-40B4-BE49-F238E27FC236}">
                <a16:creationId xmlns:a16="http://schemas.microsoft.com/office/drawing/2014/main" id="{56E56D6A-E165-464E-84C7-80B2D41CAA65}"/>
              </a:ext>
            </a:extLst>
          </p:cNvPr>
          <p:cNvSpPr/>
          <p:nvPr/>
        </p:nvSpPr>
        <p:spPr>
          <a:xfrm>
            <a:off x="5502899" y="4404612"/>
            <a:ext cx="360262" cy="360262"/>
          </a:xfrm>
          <a:prstGeom prst="ellipse">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rPr>
              <a:t>+</a:t>
            </a:r>
          </a:p>
        </p:txBody>
      </p:sp>
      <p:sp>
        <p:nvSpPr>
          <p:cNvPr id="128" name="Oval 127">
            <a:extLst>
              <a:ext uri="{FF2B5EF4-FFF2-40B4-BE49-F238E27FC236}">
                <a16:creationId xmlns:a16="http://schemas.microsoft.com/office/drawing/2014/main" id="{A852DBF4-0F6C-415E-9629-37BB009F82BB}"/>
              </a:ext>
            </a:extLst>
          </p:cNvPr>
          <p:cNvSpPr/>
          <p:nvPr/>
        </p:nvSpPr>
        <p:spPr>
          <a:xfrm>
            <a:off x="5502899" y="4803749"/>
            <a:ext cx="360262" cy="360262"/>
          </a:xfrm>
          <a:prstGeom prst="ellipse">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rPr>
              <a:t>+</a:t>
            </a:r>
          </a:p>
        </p:txBody>
      </p:sp>
      <p:sp>
        <p:nvSpPr>
          <p:cNvPr id="129" name="Oval 128">
            <a:extLst>
              <a:ext uri="{FF2B5EF4-FFF2-40B4-BE49-F238E27FC236}">
                <a16:creationId xmlns:a16="http://schemas.microsoft.com/office/drawing/2014/main" id="{E987E15D-5ED6-45EB-83F9-2AAB7B07D537}"/>
              </a:ext>
            </a:extLst>
          </p:cNvPr>
          <p:cNvSpPr/>
          <p:nvPr/>
        </p:nvSpPr>
        <p:spPr>
          <a:xfrm>
            <a:off x="5502899" y="5202887"/>
            <a:ext cx="360262" cy="360262"/>
          </a:xfrm>
          <a:prstGeom prst="ellipse">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rPr>
              <a:t>+</a:t>
            </a:r>
          </a:p>
        </p:txBody>
      </p:sp>
      <p:sp>
        <p:nvSpPr>
          <p:cNvPr id="130" name="Oval 129">
            <a:extLst>
              <a:ext uri="{FF2B5EF4-FFF2-40B4-BE49-F238E27FC236}">
                <a16:creationId xmlns:a16="http://schemas.microsoft.com/office/drawing/2014/main" id="{0CF0A2E7-7A2A-4D7B-83B1-3060DFD2D0E1}"/>
              </a:ext>
            </a:extLst>
          </p:cNvPr>
          <p:cNvSpPr/>
          <p:nvPr/>
        </p:nvSpPr>
        <p:spPr>
          <a:xfrm>
            <a:off x="5502899" y="5602390"/>
            <a:ext cx="360262" cy="360262"/>
          </a:xfrm>
          <a:prstGeom prst="ellipse">
            <a:avLst/>
          </a:prstGeom>
          <a:solidFill>
            <a:schemeClr val="accent2"/>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rPr>
              <a:t>+</a:t>
            </a:r>
          </a:p>
        </p:txBody>
      </p:sp>
      <p:sp>
        <p:nvSpPr>
          <p:cNvPr id="131" name="Oval 130">
            <a:extLst>
              <a:ext uri="{FF2B5EF4-FFF2-40B4-BE49-F238E27FC236}">
                <a16:creationId xmlns:a16="http://schemas.microsoft.com/office/drawing/2014/main" id="{727DD864-8C6B-4FB1-A99C-6E1CB676B44E}"/>
              </a:ext>
            </a:extLst>
          </p:cNvPr>
          <p:cNvSpPr/>
          <p:nvPr/>
        </p:nvSpPr>
        <p:spPr>
          <a:xfrm>
            <a:off x="5502899" y="6001162"/>
            <a:ext cx="360262" cy="360262"/>
          </a:xfrm>
          <a:prstGeom prst="ellipse">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rPr>
              <a:t>+</a:t>
            </a:r>
          </a:p>
        </p:txBody>
      </p:sp>
      <p:sp>
        <p:nvSpPr>
          <p:cNvPr id="132" name="Oval 131">
            <a:extLst>
              <a:ext uri="{FF2B5EF4-FFF2-40B4-BE49-F238E27FC236}">
                <a16:creationId xmlns:a16="http://schemas.microsoft.com/office/drawing/2014/main" id="{353211D7-9520-48F1-9F46-D74EA2E82D11}"/>
              </a:ext>
            </a:extLst>
          </p:cNvPr>
          <p:cNvSpPr/>
          <p:nvPr/>
        </p:nvSpPr>
        <p:spPr>
          <a:xfrm>
            <a:off x="6824661" y="3205537"/>
            <a:ext cx="360262" cy="360262"/>
          </a:xfrm>
          <a:prstGeom prst="ellipse">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rPr>
              <a:t>+</a:t>
            </a:r>
          </a:p>
        </p:txBody>
      </p:sp>
      <p:sp>
        <p:nvSpPr>
          <p:cNvPr id="133" name="Oval 132">
            <a:extLst>
              <a:ext uri="{FF2B5EF4-FFF2-40B4-BE49-F238E27FC236}">
                <a16:creationId xmlns:a16="http://schemas.microsoft.com/office/drawing/2014/main" id="{A816D814-BB4C-45F9-8EE5-C28CE7D10A57}"/>
              </a:ext>
            </a:extLst>
          </p:cNvPr>
          <p:cNvSpPr/>
          <p:nvPr/>
        </p:nvSpPr>
        <p:spPr>
          <a:xfrm>
            <a:off x="6824661" y="3606337"/>
            <a:ext cx="360262" cy="360262"/>
          </a:xfrm>
          <a:prstGeom prst="ellipse">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rPr>
              <a:t>+</a:t>
            </a:r>
          </a:p>
        </p:txBody>
      </p:sp>
      <p:sp>
        <p:nvSpPr>
          <p:cNvPr id="134" name="Oval 133">
            <a:extLst>
              <a:ext uri="{FF2B5EF4-FFF2-40B4-BE49-F238E27FC236}">
                <a16:creationId xmlns:a16="http://schemas.microsoft.com/office/drawing/2014/main" id="{30A550F1-C7DD-4134-8BF2-C427901EDDAB}"/>
              </a:ext>
            </a:extLst>
          </p:cNvPr>
          <p:cNvSpPr/>
          <p:nvPr/>
        </p:nvSpPr>
        <p:spPr>
          <a:xfrm>
            <a:off x="8142539" y="4005474"/>
            <a:ext cx="360262" cy="360262"/>
          </a:xfrm>
          <a:prstGeom prst="ellipse">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rPr>
              <a:t>+</a:t>
            </a:r>
          </a:p>
        </p:txBody>
      </p:sp>
      <p:sp>
        <p:nvSpPr>
          <p:cNvPr id="135" name="Oval 134">
            <a:extLst>
              <a:ext uri="{FF2B5EF4-FFF2-40B4-BE49-F238E27FC236}">
                <a16:creationId xmlns:a16="http://schemas.microsoft.com/office/drawing/2014/main" id="{342A4200-FBC3-48F4-93BF-433A3498C7EB}"/>
              </a:ext>
            </a:extLst>
          </p:cNvPr>
          <p:cNvSpPr/>
          <p:nvPr/>
        </p:nvSpPr>
        <p:spPr>
          <a:xfrm>
            <a:off x="6824661" y="4404612"/>
            <a:ext cx="360262" cy="360262"/>
          </a:xfrm>
          <a:prstGeom prst="ellipse">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rPr>
              <a:t>+</a:t>
            </a:r>
          </a:p>
        </p:txBody>
      </p:sp>
      <p:sp>
        <p:nvSpPr>
          <p:cNvPr id="136" name="Oval 135">
            <a:extLst>
              <a:ext uri="{FF2B5EF4-FFF2-40B4-BE49-F238E27FC236}">
                <a16:creationId xmlns:a16="http://schemas.microsoft.com/office/drawing/2014/main" id="{EC0EAB93-D3C9-4C1B-A9FC-5E729FCD34D7}"/>
              </a:ext>
            </a:extLst>
          </p:cNvPr>
          <p:cNvSpPr/>
          <p:nvPr/>
        </p:nvSpPr>
        <p:spPr>
          <a:xfrm>
            <a:off x="6824661" y="4803749"/>
            <a:ext cx="360262" cy="360262"/>
          </a:xfrm>
          <a:prstGeom prst="ellipse">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rPr>
              <a:t>+</a:t>
            </a:r>
          </a:p>
        </p:txBody>
      </p:sp>
      <p:sp>
        <p:nvSpPr>
          <p:cNvPr id="137" name="Oval 136">
            <a:extLst>
              <a:ext uri="{FF2B5EF4-FFF2-40B4-BE49-F238E27FC236}">
                <a16:creationId xmlns:a16="http://schemas.microsoft.com/office/drawing/2014/main" id="{62E91235-FD6F-455F-B1D0-94BB105CDB36}"/>
              </a:ext>
            </a:extLst>
          </p:cNvPr>
          <p:cNvSpPr/>
          <p:nvPr/>
        </p:nvSpPr>
        <p:spPr>
          <a:xfrm>
            <a:off x="6824661" y="5202887"/>
            <a:ext cx="360262" cy="360262"/>
          </a:xfrm>
          <a:prstGeom prst="ellipse">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rPr>
              <a:t>+</a:t>
            </a:r>
          </a:p>
        </p:txBody>
      </p:sp>
      <p:sp>
        <p:nvSpPr>
          <p:cNvPr id="138" name="Oval 137">
            <a:extLst>
              <a:ext uri="{FF2B5EF4-FFF2-40B4-BE49-F238E27FC236}">
                <a16:creationId xmlns:a16="http://schemas.microsoft.com/office/drawing/2014/main" id="{FF8F49CB-08A0-4048-9A55-4C2C2785A153}"/>
              </a:ext>
            </a:extLst>
          </p:cNvPr>
          <p:cNvSpPr/>
          <p:nvPr/>
        </p:nvSpPr>
        <p:spPr>
          <a:xfrm>
            <a:off x="8146423" y="3205537"/>
            <a:ext cx="360262" cy="360262"/>
          </a:xfrm>
          <a:prstGeom prst="ellipse">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rPr>
              <a:t>+</a:t>
            </a:r>
          </a:p>
        </p:txBody>
      </p:sp>
      <p:sp>
        <p:nvSpPr>
          <p:cNvPr id="139" name="Oval 138">
            <a:extLst>
              <a:ext uri="{FF2B5EF4-FFF2-40B4-BE49-F238E27FC236}">
                <a16:creationId xmlns:a16="http://schemas.microsoft.com/office/drawing/2014/main" id="{BA6052D0-AB98-4CB0-B3DA-4BF5384C55FF}"/>
              </a:ext>
            </a:extLst>
          </p:cNvPr>
          <p:cNvSpPr/>
          <p:nvPr/>
        </p:nvSpPr>
        <p:spPr>
          <a:xfrm>
            <a:off x="8146423" y="3606337"/>
            <a:ext cx="360262" cy="360262"/>
          </a:xfrm>
          <a:prstGeom prst="ellipse">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rPr>
              <a:t>+</a:t>
            </a:r>
          </a:p>
        </p:txBody>
      </p:sp>
      <p:sp>
        <p:nvSpPr>
          <p:cNvPr id="140" name="Oval 139">
            <a:extLst>
              <a:ext uri="{FF2B5EF4-FFF2-40B4-BE49-F238E27FC236}">
                <a16:creationId xmlns:a16="http://schemas.microsoft.com/office/drawing/2014/main" id="{F40DFC45-A535-40E5-B469-A98AEA29B28B}"/>
              </a:ext>
            </a:extLst>
          </p:cNvPr>
          <p:cNvSpPr/>
          <p:nvPr/>
        </p:nvSpPr>
        <p:spPr>
          <a:xfrm>
            <a:off x="8146423" y="4404612"/>
            <a:ext cx="360262" cy="360262"/>
          </a:xfrm>
          <a:prstGeom prst="ellipse">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rPr>
              <a:t>+</a:t>
            </a:r>
          </a:p>
        </p:txBody>
      </p:sp>
      <p:sp>
        <p:nvSpPr>
          <p:cNvPr id="141" name="Oval 140">
            <a:extLst>
              <a:ext uri="{FF2B5EF4-FFF2-40B4-BE49-F238E27FC236}">
                <a16:creationId xmlns:a16="http://schemas.microsoft.com/office/drawing/2014/main" id="{91940E4E-8C04-49FF-94CD-974BAED897EF}"/>
              </a:ext>
            </a:extLst>
          </p:cNvPr>
          <p:cNvSpPr/>
          <p:nvPr/>
        </p:nvSpPr>
        <p:spPr>
          <a:xfrm>
            <a:off x="8146423" y="4803749"/>
            <a:ext cx="360262" cy="360262"/>
          </a:xfrm>
          <a:prstGeom prst="ellipse">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rPr>
              <a:t>+</a:t>
            </a:r>
          </a:p>
        </p:txBody>
      </p:sp>
      <p:sp>
        <p:nvSpPr>
          <p:cNvPr id="142" name="Oval 141">
            <a:extLst>
              <a:ext uri="{FF2B5EF4-FFF2-40B4-BE49-F238E27FC236}">
                <a16:creationId xmlns:a16="http://schemas.microsoft.com/office/drawing/2014/main" id="{34FBEA56-4E86-45ED-A115-C3A1AAD3F6BC}"/>
              </a:ext>
            </a:extLst>
          </p:cNvPr>
          <p:cNvSpPr/>
          <p:nvPr/>
        </p:nvSpPr>
        <p:spPr>
          <a:xfrm>
            <a:off x="8146423" y="5202887"/>
            <a:ext cx="360262" cy="360262"/>
          </a:xfrm>
          <a:prstGeom prst="ellipse">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rPr>
              <a:t>+</a:t>
            </a:r>
          </a:p>
        </p:txBody>
      </p:sp>
      <p:sp>
        <p:nvSpPr>
          <p:cNvPr id="143" name="Oval 142">
            <a:extLst>
              <a:ext uri="{FF2B5EF4-FFF2-40B4-BE49-F238E27FC236}">
                <a16:creationId xmlns:a16="http://schemas.microsoft.com/office/drawing/2014/main" id="{45DCC843-7B27-48AA-8D5F-E1559DBD590E}"/>
              </a:ext>
            </a:extLst>
          </p:cNvPr>
          <p:cNvSpPr/>
          <p:nvPr/>
        </p:nvSpPr>
        <p:spPr>
          <a:xfrm>
            <a:off x="6824661" y="6001162"/>
            <a:ext cx="360262" cy="360262"/>
          </a:xfrm>
          <a:prstGeom prst="ellipse">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rPr>
              <a:t>+</a:t>
            </a:r>
          </a:p>
        </p:txBody>
      </p:sp>
      <p:sp>
        <p:nvSpPr>
          <p:cNvPr id="144" name="Oval 143">
            <a:extLst>
              <a:ext uri="{FF2B5EF4-FFF2-40B4-BE49-F238E27FC236}">
                <a16:creationId xmlns:a16="http://schemas.microsoft.com/office/drawing/2014/main" id="{1D54C9B5-C462-4C25-9F14-DF54409E03AB}"/>
              </a:ext>
            </a:extLst>
          </p:cNvPr>
          <p:cNvSpPr/>
          <p:nvPr/>
        </p:nvSpPr>
        <p:spPr>
          <a:xfrm>
            <a:off x="9468185" y="3205537"/>
            <a:ext cx="360262" cy="360262"/>
          </a:xfrm>
          <a:prstGeom prst="ellipse">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rPr>
              <a:t>+</a:t>
            </a:r>
          </a:p>
        </p:txBody>
      </p:sp>
      <p:sp>
        <p:nvSpPr>
          <p:cNvPr id="145" name="Oval 144">
            <a:extLst>
              <a:ext uri="{FF2B5EF4-FFF2-40B4-BE49-F238E27FC236}">
                <a16:creationId xmlns:a16="http://schemas.microsoft.com/office/drawing/2014/main" id="{1614CA30-F4C8-408D-AACC-759B570DFBC1}"/>
              </a:ext>
            </a:extLst>
          </p:cNvPr>
          <p:cNvSpPr/>
          <p:nvPr/>
        </p:nvSpPr>
        <p:spPr>
          <a:xfrm>
            <a:off x="9468185" y="3606337"/>
            <a:ext cx="360262" cy="360262"/>
          </a:xfrm>
          <a:prstGeom prst="ellipse">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rPr>
              <a:t>+</a:t>
            </a:r>
          </a:p>
        </p:txBody>
      </p:sp>
      <p:sp>
        <p:nvSpPr>
          <p:cNvPr id="146" name="Oval 145">
            <a:extLst>
              <a:ext uri="{FF2B5EF4-FFF2-40B4-BE49-F238E27FC236}">
                <a16:creationId xmlns:a16="http://schemas.microsoft.com/office/drawing/2014/main" id="{2CCD7E2D-25B2-420B-B835-B0CB1045FC2A}"/>
              </a:ext>
            </a:extLst>
          </p:cNvPr>
          <p:cNvSpPr/>
          <p:nvPr/>
        </p:nvSpPr>
        <p:spPr>
          <a:xfrm>
            <a:off x="9468185" y="4005474"/>
            <a:ext cx="360262" cy="360262"/>
          </a:xfrm>
          <a:prstGeom prst="ellipse">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rPr>
              <a:t>+</a:t>
            </a:r>
          </a:p>
        </p:txBody>
      </p:sp>
      <p:sp>
        <p:nvSpPr>
          <p:cNvPr id="147" name="Oval 146">
            <a:extLst>
              <a:ext uri="{FF2B5EF4-FFF2-40B4-BE49-F238E27FC236}">
                <a16:creationId xmlns:a16="http://schemas.microsoft.com/office/drawing/2014/main" id="{64188179-EE39-4323-989F-6EEEB77800E3}"/>
              </a:ext>
            </a:extLst>
          </p:cNvPr>
          <p:cNvSpPr/>
          <p:nvPr/>
        </p:nvSpPr>
        <p:spPr>
          <a:xfrm>
            <a:off x="9468185" y="4404612"/>
            <a:ext cx="360262" cy="360262"/>
          </a:xfrm>
          <a:prstGeom prst="ellipse">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rPr>
              <a:t>+</a:t>
            </a:r>
          </a:p>
        </p:txBody>
      </p:sp>
      <p:sp>
        <p:nvSpPr>
          <p:cNvPr id="148" name="Oval 147">
            <a:extLst>
              <a:ext uri="{FF2B5EF4-FFF2-40B4-BE49-F238E27FC236}">
                <a16:creationId xmlns:a16="http://schemas.microsoft.com/office/drawing/2014/main" id="{93DFBB8A-2B06-4103-AA9C-A85B678AAE5C}"/>
              </a:ext>
            </a:extLst>
          </p:cNvPr>
          <p:cNvSpPr/>
          <p:nvPr/>
        </p:nvSpPr>
        <p:spPr>
          <a:xfrm>
            <a:off x="9468185" y="4803749"/>
            <a:ext cx="360262" cy="360262"/>
          </a:xfrm>
          <a:prstGeom prst="ellipse">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rPr>
              <a:t>+</a:t>
            </a:r>
          </a:p>
        </p:txBody>
      </p:sp>
      <p:sp>
        <p:nvSpPr>
          <p:cNvPr id="149" name="Oval 148">
            <a:extLst>
              <a:ext uri="{FF2B5EF4-FFF2-40B4-BE49-F238E27FC236}">
                <a16:creationId xmlns:a16="http://schemas.microsoft.com/office/drawing/2014/main" id="{DCC10E3A-0395-4060-898D-209454775541}"/>
              </a:ext>
            </a:extLst>
          </p:cNvPr>
          <p:cNvSpPr/>
          <p:nvPr/>
        </p:nvSpPr>
        <p:spPr>
          <a:xfrm>
            <a:off x="9468185" y="5202887"/>
            <a:ext cx="360262" cy="360262"/>
          </a:xfrm>
          <a:prstGeom prst="ellipse">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rPr>
              <a:t>+</a:t>
            </a:r>
          </a:p>
        </p:txBody>
      </p:sp>
      <p:sp>
        <p:nvSpPr>
          <p:cNvPr id="150" name="Oval 149">
            <a:extLst>
              <a:ext uri="{FF2B5EF4-FFF2-40B4-BE49-F238E27FC236}">
                <a16:creationId xmlns:a16="http://schemas.microsoft.com/office/drawing/2014/main" id="{36E40668-409E-42B6-9897-43524D0E5362}"/>
              </a:ext>
            </a:extLst>
          </p:cNvPr>
          <p:cNvSpPr/>
          <p:nvPr/>
        </p:nvSpPr>
        <p:spPr>
          <a:xfrm>
            <a:off x="10789948" y="3205537"/>
            <a:ext cx="360262" cy="360262"/>
          </a:xfrm>
          <a:prstGeom prst="ellipse">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rPr>
              <a:t>+</a:t>
            </a:r>
          </a:p>
        </p:txBody>
      </p:sp>
      <p:sp>
        <p:nvSpPr>
          <p:cNvPr id="151" name="Oval 150">
            <a:extLst>
              <a:ext uri="{FF2B5EF4-FFF2-40B4-BE49-F238E27FC236}">
                <a16:creationId xmlns:a16="http://schemas.microsoft.com/office/drawing/2014/main" id="{BDEEE69C-CAB1-4B2A-9F6B-D309581E9F4E}"/>
              </a:ext>
            </a:extLst>
          </p:cNvPr>
          <p:cNvSpPr/>
          <p:nvPr/>
        </p:nvSpPr>
        <p:spPr>
          <a:xfrm>
            <a:off x="10789948" y="4005474"/>
            <a:ext cx="360262" cy="360262"/>
          </a:xfrm>
          <a:prstGeom prst="ellipse">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rPr>
              <a:t>+</a:t>
            </a:r>
          </a:p>
        </p:txBody>
      </p:sp>
      <p:sp>
        <p:nvSpPr>
          <p:cNvPr id="152" name="Oval 151">
            <a:extLst>
              <a:ext uri="{FF2B5EF4-FFF2-40B4-BE49-F238E27FC236}">
                <a16:creationId xmlns:a16="http://schemas.microsoft.com/office/drawing/2014/main" id="{58F61D0F-FB03-4BB9-9777-01A297D44CF0}"/>
              </a:ext>
            </a:extLst>
          </p:cNvPr>
          <p:cNvSpPr/>
          <p:nvPr/>
        </p:nvSpPr>
        <p:spPr>
          <a:xfrm>
            <a:off x="10789948" y="4404612"/>
            <a:ext cx="360262" cy="360262"/>
          </a:xfrm>
          <a:prstGeom prst="ellipse">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rPr>
              <a:t>+</a:t>
            </a:r>
          </a:p>
        </p:txBody>
      </p:sp>
      <p:sp>
        <p:nvSpPr>
          <p:cNvPr id="153" name="Oval 152">
            <a:extLst>
              <a:ext uri="{FF2B5EF4-FFF2-40B4-BE49-F238E27FC236}">
                <a16:creationId xmlns:a16="http://schemas.microsoft.com/office/drawing/2014/main" id="{5C303B17-4303-400F-BC1D-B2EE698B0DD8}"/>
              </a:ext>
            </a:extLst>
          </p:cNvPr>
          <p:cNvSpPr/>
          <p:nvPr/>
        </p:nvSpPr>
        <p:spPr>
          <a:xfrm>
            <a:off x="10789948" y="4803749"/>
            <a:ext cx="360262" cy="360262"/>
          </a:xfrm>
          <a:prstGeom prst="ellipse">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rPr>
              <a:t>+</a:t>
            </a:r>
          </a:p>
        </p:txBody>
      </p:sp>
      <p:sp>
        <p:nvSpPr>
          <p:cNvPr id="154" name="Oval 153">
            <a:extLst>
              <a:ext uri="{FF2B5EF4-FFF2-40B4-BE49-F238E27FC236}">
                <a16:creationId xmlns:a16="http://schemas.microsoft.com/office/drawing/2014/main" id="{CC457CB3-F7AA-4452-9BEC-88F68DE82255}"/>
              </a:ext>
            </a:extLst>
          </p:cNvPr>
          <p:cNvSpPr/>
          <p:nvPr/>
        </p:nvSpPr>
        <p:spPr>
          <a:xfrm>
            <a:off x="10789948" y="5202887"/>
            <a:ext cx="360262" cy="360262"/>
          </a:xfrm>
          <a:prstGeom prst="ellipse">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rPr>
              <a:t>+</a:t>
            </a:r>
          </a:p>
        </p:txBody>
      </p:sp>
      <p:sp>
        <p:nvSpPr>
          <p:cNvPr id="155" name="Rounded Rectangle 108">
            <a:extLst>
              <a:ext uri="{FF2B5EF4-FFF2-40B4-BE49-F238E27FC236}">
                <a16:creationId xmlns:a16="http://schemas.microsoft.com/office/drawing/2014/main" id="{E85F3C69-1CA9-4D94-8548-B75A8A0B3336}"/>
              </a:ext>
            </a:extLst>
          </p:cNvPr>
          <p:cNvSpPr/>
          <p:nvPr/>
        </p:nvSpPr>
        <p:spPr>
          <a:xfrm>
            <a:off x="508517" y="2884336"/>
            <a:ext cx="1886340" cy="302906"/>
          </a:xfrm>
          <a:prstGeom prst="round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tx2">
                    <a:lumMod val="65000"/>
                    <a:lumOff val="35000"/>
                  </a:schemeClr>
                </a:solidFill>
              </a:rPr>
              <a:t>Scope Items</a:t>
            </a:r>
          </a:p>
        </p:txBody>
      </p:sp>
      <p:sp>
        <p:nvSpPr>
          <p:cNvPr id="156" name="Oval 155">
            <a:extLst>
              <a:ext uri="{FF2B5EF4-FFF2-40B4-BE49-F238E27FC236}">
                <a16:creationId xmlns:a16="http://schemas.microsoft.com/office/drawing/2014/main" id="{37CA88B9-ADB4-4BF2-B856-8134B48557D7}"/>
              </a:ext>
            </a:extLst>
          </p:cNvPr>
          <p:cNvSpPr/>
          <p:nvPr/>
        </p:nvSpPr>
        <p:spPr>
          <a:xfrm>
            <a:off x="5169972" y="1494234"/>
            <a:ext cx="1026116" cy="1026116"/>
          </a:xfrm>
          <a:prstGeom prst="ellipse">
            <a:avLst/>
          </a:prstGeom>
          <a:blipFill>
            <a:blip r:embed="rId4"/>
            <a:srcRect/>
            <a:stretch>
              <a:fillRect l="-36979" r="-4079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a:extLst>
              <a:ext uri="{FF2B5EF4-FFF2-40B4-BE49-F238E27FC236}">
                <a16:creationId xmlns:a16="http://schemas.microsoft.com/office/drawing/2014/main" id="{E80B3194-537D-4D95-B2C5-71D64D9A8814}"/>
              </a:ext>
            </a:extLst>
          </p:cNvPr>
          <p:cNvSpPr/>
          <p:nvPr/>
        </p:nvSpPr>
        <p:spPr>
          <a:xfrm>
            <a:off x="7825361" y="1494234"/>
            <a:ext cx="1026116" cy="1026116"/>
          </a:xfrm>
          <a:prstGeom prst="ellipse">
            <a:avLst/>
          </a:prstGeom>
          <a:blipFill>
            <a:blip r:embed="rId5"/>
            <a:srcRect/>
            <a:stretch>
              <a:fillRect l="-22316" r="-7027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a:extLst>
              <a:ext uri="{FF2B5EF4-FFF2-40B4-BE49-F238E27FC236}">
                <a16:creationId xmlns:a16="http://schemas.microsoft.com/office/drawing/2014/main" id="{F54522EB-953A-424E-B346-FAF8D706DFC3}"/>
              </a:ext>
            </a:extLst>
          </p:cNvPr>
          <p:cNvSpPr/>
          <p:nvPr/>
        </p:nvSpPr>
        <p:spPr>
          <a:xfrm>
            <a:off x="9135257" y="1494234"/>
            <a:ext cx="1026116" cy="1026116"/>
          </a:xfrm>
          <a:prstGeom prst="ellipse">
            <a:avLst/>
          </a:prstGeom>
          <a:blipFill>
            <a:blip r:embed="rId6"/>
            <a:srcRect/>
            <a:stretch>
              <a:fillRect l="-16366" t="-35739" r="-134254" b="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a:extLst>
              <a:ext uri="{FF2B5EF4-FFF2-40B4-BE49-F238E27FC236}">
                <a16:creationId xmlns:a16="http://schemas.microsoft.com/office/drawing/2014/main" id="{9A98EE1C-2B55-42C4-AA3D-70A4D52D374A}"/>
              </a:ext>
            </a:extLst>
          </p:cNvPr>
          <p:cNvSpPr/>
          <p:nvPr/>
        </p:nvSpPr>
        <p:spPr>
          <a:xfrm>
            <a:off x="10457020" y="1494234"/>
            <a:ext cx="1026116" cy="1026116"/>
          </a:xfrm>
          <a:prstGeom prst="ellipse">
            <a:avLst/>
          </a:prstGeom>
          <a:blipFill>
            <a:blip r:embed="rId7"/>
            <a:srcRect/>
            <a:stretch>
              <a:fillRect l="-297" r="-29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a:extLst>
              <a:ext uri="{FF2B5EF4-FFF2-40B4-BE49-F238E27FC236}">
                <a16:creationId xmlns:a16="http://schemas.microsoft.com/office/drawing/2014/main" id="{DFA2D2E5-D701-43CA-981D-8966FC50A114}"/>
              </a:ext>
            </a:extLst>
          </p:cNvPr>
          <p:cNvSpPr/>
          <p:nvPr/>
        </p:nvSpPr>
        <p:spPr>
          <a:xfrm>
            <a:off x="2526448" y="1494234"/>
            <a:ext cx="1026116" cy="1026116"/>
          </a:xfrm>
          <a:prstGeom prst="ellipse">
            <a:avLst/>
          </a:prstGeom>
          <a:blipFill>
            <a:blip r:embed="rId8"/>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95ECB74E-8690-47B7-9D8B-0164F229C5A7}"/>
              </a:ext>
            </a:extLst>
          </p:cNvPr>
          <p:cNvGrpSpPr/>
          <p:nvPr/>
        </p:nvGrpSpPr>
        <p:grpSpPr>
          <a:xfrm>
            <a:off x="10230626" y="671965"/>
            <a:ext cx="1962824" cy="494508"/>
            <a:chOff x="10230626" y="671965"/>
            <a:chExt cx="1962824" cy="494508"/>
          </a:xfrm>
        </p:grpSpPr>
        <p:sp>
          <p:nvSpPr>
            <p:cNvPr id="174" name="Rectangle 173">
              <a:extLst>
                <a:ext uri="{FF2B5EF4-FFF2-40B4-BE49-F238E27FC236}">
                  <a16:creationId xmlns:a16="http://schemas.microsoft.com/office/drawing/2014/main" id="{BC4C2423-0AA0-4A21-9762-F957B9BFFD37}"/>
                </a:ext>
              </a:extLst>
            </p:cNvPr>
            <p:cNvSpPr/>
            <p:nvPr/>
          </p:nvSpPr>
          <p:spPr>
            <a:xfrm>
              <a:off x="11468841" y="671965"/>
              <a:ext cx="493776" cy="493776"/>
            </a:xfrm>
            <a:prstGeom prst="rect">
              <a:avLst/>
            </a:prstGeom>
            <a:blipFill>
              <a:blip r:embed="rId9"/>
              <a:stretch>
                <a:fillRect/>
              </a:stretch>
            </a:blip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a:extLst>
                <a:ext uri="{FF2B5EF4-FFF2-40B4-BE49-F238E27FC236}">
                  <a16:creationId xmlns:a16="http://schemas.microsoft.com/office/drawing/2014/main" id="{C2ED96DE-0C53-4708-A84B-B307228AB94A}"/>
                </a:ext>
              </a:extLst>
            </p:cNvPr>
            <p:cNvSpPr/>
            <p:nvPr/>
          </p:nvSpPr>
          <p:spPr>
            <a:xfrm>
              <a:off x="10230626" y="740922"/>
              <a:ext cx="1181780" cy="400110"/>
            </a:xfrm>
            <a:prstGeom prst="rect">
              <a:avLst/>
            </a:prstGeom>
          </p:spPr>
          <p:txBody>
            <a:bodyPr wrap="square">
              <a:spAutoFit/>
            </a:bodyPr>
            <a:lstStyle/>
            <a:p>
              <a:pPr algn="r"/>
              <a:r>
                <a:rPr lang="en-US" sz="1000" b="1">
                  <a:solidFill>
                    <a:schemeClr val="bg1"/>
                  </a:solidFill>
                  <a:latin typeface="URW DIN Cond" panose="00000500000000000000" pitchFamily="50" charset="0"/>
                  <a:cs typeface="AECOM Sans XBold" panose="020B0804020202020204" pitchFamily="34" charset="0"/>
                </a:rPr>
                <a:t>Mariate Echeverry</a:t>
              </a:r>
            </a:p>
            <a:p>
              <a:pPr algn="r"/>
              <a:r>
                <a:rPr lang="en-US" sz="1000">
                  <a:solidFill>
                    <a:schemeClr val="bg1"/>
                  </a:solidFill>
                  <a:latin typeface="URW DIN Cond" panose="00000500000000000000" pitchFamily="50" charset="0"/>
                </a:rPr>
                <a:t>Deputy Project Manager</a:t>
              </a:r>
            </a:p>
          </p:txBody>
        </p:sp>
        <p:sp>
          <p:nvSpPr>
            <p:cNvPr id="166" name="Rectangle 165">
              <a:extLst>
                <a:ext uri="{FF2B5EF4-FFF2-40B4-BE49-F238E27FC236}">
                  <a16:creationId xmlns:a16="http://schemas.microsoft.com/office/drawing/2014/main" id="{E8DF7868-28A5-468A-9B15-E2993D91B21B}"/>
                </a:ext>
              </a:extLst>
            </p:cNvPr>
            <p:cNvSpPr/>
            <p:nvPr/>
          </p:nvSpPr>
          <p:spPr>
            <a:xfrm>
              <a:off x="11412770" y="805985"/>
              <a:ext cx="105379" cy="10537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67" name="TextBox 166">
              <a:extLst>
                <a:ext uri="{FF2B5EF4-FFF2-40B4-BE49-F238E27FC236}">
                  <a16:creationId xmlns:a16="http://schemas.microsoft.com/office/drawing/2014/main" id="{D273EACD-7F7E-4DD3-8DF0-74C0EAD442B5}"/>
                </a:ext>
              </a:extLst>
            </p:cNvPr>
            <p:cNvSpPr txBox="1"/>
            <p:nvPr/>
          </p:nvSpPr>
          <p:spPr>
            <a:xfrm rot="5400000">
              <a:off x="11831970" y="804994"/>
              <a:ext cx="492127" cy="230832"/>
            </a:xfrm>
            <a:prstGeom prst="rect">
              <a:avLst/>
            </a:prstGeom>
            <a:solidFill>
              <a:schemeClr val="accent4"/>
            </a:solidFill>
            <a:ln w="12700">
              <a:solidFill>
                <a:schemeClr val="accent4"/>
              </a:solidFill>
            </a:ln>
          </p:spPr>
          <p:txBody>
            <a:bodyPr wrap="square" lIns="0" tIns="91440" rIns="0" bIns="0" rtlCol="0" anchor="b" anchorCtr="0">
              <a:spAutoFit/>
            </a:bodyPr>
            <a:lstStyle/>
            <a:p>
              <a:pPr algn="ctr"/>
              <a:r>
                <a:rPr lang="en-US" sz="900" b="1">
                  <a:solidFill>
                    <a:schemeClr val="accent6"/>
                  </a:solidFill>
                  <a:latin typeface="URW DIN Cond" panose="00000500000000000000" pitchFamily="50" charset="0"/>
                </a:rPr>
                <a:t>SPEAKER</a:t>
              </a:r>
            </a:p>
          </p:txBody>
        </p:sp>
      </p:grpSp>
      <p:sp>
        <p:nvSpPr>
          <p:cNvPr id="161" name="Oval 160">
            <a:extLst>
              <a:ext uri="{FF2B5EF4-FFF2-40B4-BE49-F238E27FC236}">
                <a16:creationId xmlns:a16="http://schemas.microsoft.com/office/drawing/2014/main" id="{9DB8868B-8F56-46D6-BBCD-B8145AC942F5}"/>
              </a:ext>
            </a:extLst>
          </p:cNvPr>
          <p:cNvSpPr/>
          <p:nvPr/>
        </p:nvSpPr>
        <p:spPr>
          <a:xfrm>
            <a:off x="10789948" y="3606337"/>
            <a:ext cx="360262" cy="360262"/>
          </a:xfrm>
          <a:prstGeom prst="ellipse">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rPr>
              <a:t>+</a:t>
            </a:r>
          </a:p>
        </p:txBody>
      </p:sp>
      <p:sp>
        <p:nvSpPr>
          <p:cNvPr id="168" name="Oval 167">
            <a:extLst>
              <a:ext uri="{FF2B5EF4-FFF2-40B4-BE49-F238E27FC236}">
                <a16:creationId xmlns:a16="http://schemas.microsoft.com/office/drawing/2014/main" id="{92609C75-B532-4AC2-AAC4-FD1BAACBFE17}"/>
              </a:ext>
            </a:extLst>
          </p:cNvPr>
          <p:cNvSpPr/>
          <p:nvPr/>
        </p:nvSpPr>
        <p:spPr>
          <a:xfrm>
            <a:off x="10789948" y="5602390"/>
            <a:ext cx="360262" cy="360262"/>
          </a:xfrm>
          <a:prstGeom prst="ellipse">
            <a:avLst/>
          </a:prstGeom>
          <a:solidFill>
            <a:schemeClr val="accent2"/>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rPr>
              <a:t>+</a:t>
            </a:r>
          </a:p>
        </p:txBody>
      </p:sp>
      <p:sp>
        <p:nvSpPr>
          <p:cNvPr id="169" name="Oval 168">
            <a:extLst>
              <a:ext uri="{FF2B5EF4-FFF2-40B4-BE49-F238E27FC236}">
                <a16:creationId xmlns:a16="http://schemas.microsoft.com/office/drawing/2014/main" id="{FF00A3AC-E8D3-49EC-A8F3-8D7B367ABA3E}"/>
              </a:ext>
            </a:extLst>
          </p:cNvPr>
          <p:cNvSpPr/>
          <p:nvPr/>
        </p:nvSpPr>
        <p:spPr>
          <a:xfrm>
            <a:off x="10789948" y="6001162"/>
            <a:ext cx="360262" cy="360262"/>
          </a:xfrm>
          <a:prstGeom prst="ellipse">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rPr>
              <a:t>+</a:t>
            </a:r>
          </a:p>
        </p:txBody>
      </p:sp>
      <p:sp>
        <p:nvSpPr>
          <p:cNvPr id="170" name="TextBox 169">
            <a:extLst>
              <a:ext uri="{FF2B5EF4-FFF2-40B4-BE49-F238E27FC236}">
                <a16:creationId xmlns:a16="http://schemas.microsoft.com/office/drawing/2014/main" id="{6EA73CE6-E53F-4737-BB96-D0555F98854E}"/>
              </a:ext>
            </a:extLst>
          </p:cNvPr>
          <p:cNvSpPr txBox="1"/>
          <p:nvPr/>
        </p:nvSpPr>
        <p:spPr>
          <a:xfrm>
            <a:off x="11841018" y="6604000"/>
            <a:ext cx="350982" cy="230832"/>
          </a:xfrm>
          <a:prstGeom prst="rect">
            <a:avLst/>
          </a:prstGeom>
          <a:noFill/>
        </p:spPr>
        <p:txBody>
          <a:bodyPr wrap="square" rtlCol="0">
            <a:spAutoFit/>
          </a:bodyPr>
          <a:lstStyle/>
          <a:p>
            <a:pPr algn="r"/>
            <a:fld id="{2F1A365D-142C-4E94-BFF5-EF4981D38585}" type="slidenum">
              <a:rPr lang="en-US" sz="900" b="1" smtClean="0">
                <a:solidFill>
                  <a:schemeClr val="accent4"/>
                </a:solidFill>
              </a:rPr>
              <a:pPr algn="r"/>
              <a:t>7</a:t>
            </a:fld>
            <a:endParaRPr lang="en-US" sz="900" b="1">
              <a:solidFill>
                <a:schemeClr val="accent4"/>
              </a:solidFill>
            </a:endParaRPr>
          </a:p>
        </p:txBody>
      </p:sp>
      <p:sp>
        <p:nvSpPr>
          <p:cNvPr id="171" name="Oval 170">
            <a:extLst>
              <a:ext uri="{FF2B5EF4-FFF2-40B4-BE49-F238E27FC236}">
                <a16:creationId xmlns:a16="http://schemas.microsoft.com/office/drawing/2014/main" id="{D76F81BF-8EE2-4F79-AC60-F7369B24A080}"/>
              </a:ext>
            </a:extLst>
          </p:cNvPr>
          <p:cNvSpPr/>
          <p:nvPr/>
        </p:nvSpPr>
        <p:spPr>
          <a:xfrm>
            <a:off x="6824661" y="5602390"/>
            <a:ext cx="360262" cy="360262"/>
          </a:xfrm>
          <a:prstGeom prst="ellipse">
            <a:avLst/>
          </a:prstGeom>
          <a:solidFill>
            <a:schemeClr val="accent2"/>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rPr>
              <a:t>+</a:t>
            </a:r>
          </a:p>
        </p:txBody>
      </p:sp>
      <p:sp>
        <p:nvSpPr>
          <p:cNvPr id="172" name="Oval 171">
            <a:extLst>
              <a:ext uri="{FF2B5EF4-FFF2-40B4-BE49-F238E27FC236}">
                <a16:creationId xmlns:a16="http://schemas.microsoft.com/office/drawing/2014/main" id="{05C2A065-01B3-4041-9CC7-060897EA72CC}"/>
              </a:ext>
            </a:extLst>
          </p:cNvPr>
          <p:cNvSpPr/>
          <p:nvPr/>
        </p:nvSpPr>
        <p:spPr>
          <a:xfrm>
            <a:off x="8142539" y="5602390"/>
            <a:ext cx="360262" cy="360262"/>
          </a:xfrm>
          <a:prstGeom prst="ellipse">
            <a:avLst/>
          </a:prstGeom>
          <a:solidFill>
            <a:schemeClr val="accent2"/>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rPr>
              <a:t>+</a:t>
            </a:r>
          </a:p>
        </p:txBody>
      </p:sp>
      <p:sp>
        <p:nvSpPr>
          <p:cNvPr id="173" name="Oval 172">
            <a:extLst>
              <a:ext uri="{FF2B5EF4-FFF2-40B4-BE49-F238E27FC236}">
                <a16:creationId xmlns:a16="http://schemas.microsoft.com/office/drawing/2014/main" id="{3E9E52F1-B48E-4C3F-86CE-2D1038CB1A5B}"/>
              </a:ext>
            </a:extLst>
          </p:cNvPr>
          <p:cNvSpPr/>
          <p:nvPr/>
        </p:nvSpPr>
        <p:spPr>
          <a:xfrm>
            <a:off x="9468185" y="5602390"/>
            <a:ext cx="360262" cy="360262"/>
          </a:xfrm>
          <a:prstGeom prst="ellipse">
            <a:avLst/>
          </a:prstGeom>
          <a:solidFill>
            <a:schemeClr val="accent2"/>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rPr>
              <a:t>+</a:t>
            </a:r>
          </a:p>
        </p:txBody>
      </p:sp>
    </p:spTree>
    <p:extLst>
      <p:ext uri="{BB962C8B-B14F-4D97-AF65-F5344CB8AC3E}">
        <p14:creationId xmlns:p14="http://schemas.microsoft.com/office/powerpoint/2010/main" val="5462910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Group 67">
            <a:extLst>
              <a:ext uri="{FF2B5EF4-FFF2-40B4-BE49-F238E27FC236}">
                <a16:creationId xmlns:a16="http://schemas.microsoft.com/office/drawing/2014/main" id="{45918470-8EF9-4052-8B29-6538C9F7E2B5}"/>
              </a:ext>
            </a:extLst>
          </p:cNvPr>
          <p:cNvGrpSpPr/>
          <p:nvPr/>
        </p:nvGrpSpPr>
        <p:grpSpPr>
          <a:xfrm>
            <a:off x="10154090" y="533207"/>
            <a:ext cx="2039359" cy="553998"/>
            <a:chOff x="8963140" y="706263"/>
            <a:chExt cx="1813715" cy="492701"/>
          </a:xfrm>
        </p:grpSpPr>
        <p:sp>
          <p:nvSpPr>
            <p:cNvPr id="69" name="TextBox 68">
              <a:extLst>
                <a:ext uri="{FF2B5EF4-FFF2-40B4-BE49-F238E27FC236}">
                  <a16:creationId xmlns:a16="http://schemas.microsoft.com/office/drawing/2014/main" id="{D897ED04-EA41-4BB3-8C2A-1B3516B1C2B1}"/>
                </a:ext>
              </a:extLst>
            </p:cNvPr>
            <p:cNvSpPr txBox="1"/>
            <p:nvPr/>
          </p:nvSpPr>
          <p:spPr>
            <a:xfrm rot="5400000">
              <a:off x="10455371" y="863267"/>
              <a:ext cx="437676" cy="205292"/>
            </a:xfrm>
            <a:prstGeom prst="rect">
              <a:avLst/>
            </a:prstGeom>
            <a:solidFill>
              <a:schemeClr val="accent4"/>
            </a:solidFill>
            <a:ln w="12700">
              <a:solidFill>
                <a:schemeClr val="accent4"/>
              </a:solidFill>
            </a:ln>
          </p:spPr>
          <p:txBody>
            <a:bodyPr wrap="square" lIns="0" tIns="91440" rIns="0" bIns="0" rtlCol="0" anchor="b" anchorCtr="0">
              <a:spAutoFit/>
            </a:bodyPr>
            <a:lstStyle/>
            <a:p>
              <a:pPr algn="ctr"/>
              <a:r>
                <a:rPr lang="en-US" sz="900" b="1">
                  <a:solidFill>
                    <a:schemeClr val="accent6"/>
                  </a:solidFill>
                  <a:latin typeface="URW DIN Cond" panose="00000500000000000000" pitchFamily="50" charset="0"/>
                </a:rPr>
                <a:t>SPEAKER</a:t>
              </a:r>
            </a:p>
          </p:txBody>
        </p:sp>
        <p:sp>
          <p:nvSpPr>
            <p:cNvPr id="70" name="Rectangle 69">
              <a:extLst>
                <a:ext uri="{FF2B5EF4-FFF2-40B4-BE49-F238E27FC236}">
                  <a16:creationId xmlns:a16="http://schemas.microsoft.com/office/drawing/2014/main" id="{CFBAF9FA-B74E-46E5-B35D-1957EAA758BD}"/>
                </a:ext>
              </a:extLst>
            </p:cNvPr>
            <p:cNvSpPr/>
            <p:nvPr/>
          </p:nvSpPr>
          <p:spPr>
            <a:xfrm>
              <a:off x="8963140" y="706263"/>
              <a:ext cx="1119088" cy="492701"/>
            </a:xfrm>
            <a:prstGeom prst="rect">
              <a:avLst/>
            </a:prstGeom>
          </p:spPr>
          <p:txBody>
            <a:bodyPr wrap="square">
              <a:spAutoFit/>
            </a:bodyPr>
            <a:lstStyle/>
            <a:p>
              <a:pPr algn="r"/>
              <a:r>
                <a:rPr lang="en-US" sz="1000" b="1">
                  <a:solidFill>
                    <a:schemeClr val="bg1"/>
                  </a:solidFill>
                  <a:latin typeface="URW DIN Cond" panose="00000500000000000000" pitchFamily="50" charset="0"/>
                  <a:cs typeface="AECOM Sans XBold" panose="020B0804020202020204" pitchFamily="34" charset="0"/>
                </a:rPr>
                <a:t>Gavin Poindexter</a:t>
              </a:r>
            </a:p>
            <a:p>
              <a:pPr algn="r"/>
              <a:r>
                <a:rPr lang="en-US" sz="1000">
                  <a:solidFill>
                    <a:schemeClr val="bg1"/>
                  </a:solidFill>
                  <a:latin typeface="URW DIN Cond" panose="00000500000000000000" pitchFamily="50" charset="0"/>
                </a:rPr>
                <a:t>Project Implementation Manager</a:t>
              </a:r>
            </a:p>
          </p:txBody>
        </p:sp>
        <p:sp>
          <p:nvSpPr>
            <p:cNvPr id="71" name="Rectangle 70">
              <a:extLst>
                <a:ext uri="{FF2B5EF4-FFF2-40B4-BE49-F238E27FC236}">
                  <a16:creationId xmlns:a16="http://schemas.microsoft.com/office/drawing/2014/main" id="{96143815-37B5-45FA-82E1-D41A830B311D}"/>
                </a:ext>
              </a:extLst>
            </p:cNvPr>
            <p:cNvSpPr/>
            <p:nvPr/>
          </p:nvSpPr>
          <p:spPr>
            <a:xfrm>
              <a:off x="10128219" y="747075"/>
              <a:ext cx="437675" cy="437675"/>
            </a:xfrm>
            <a:prstGeom prst="rect">
              <a:avLst/>
            </a:prstGeom>
            <a:blipFill>
              <a:blip r:embed="rId3"/>
              <a:srcRect/>
              <a:stretch>
                <a:fillRect t="-3125" b="-3125"/>
              </a:stretch>
            </a:bli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72" name="Rectangle 71">
              <a:extLst>
                <a:ext uri="{FF2B5EF4-FFF2-40B4-BE49-F238E27FC236}">
                  <a16:creationId xmlns:a16="http://schemas.microsoft.com/office/drawing/2014/main" id="{2D2B46AA-F1B9-4204-B69A-0F859A6396B0}"/>
                </a:ext>
              </a:extLst>
            </p:cNvPr>
            <p:cNvSpPr/>
            <p:nvPr/>
          </p:nvSpPr>
          <p:spPr>
            <a:xfrm>
              <a:off x="10082553" y="864148"/>
              <a:ext cx="93719" cy="93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sp>
        <p:nvSpPr>
          <p:cNvPr id="27" name="Rectangle 26">
            <a:extLst>
              <a:ext uri="{FF2B5EF4-FFF2-40B4-BE49-F238E27FC236}">
                <a16:creationId xmlns:a16="http://schemas.microsoft.com/office/drawing/2014/main" id="{1F9A0318-C55F-489F-A622-384DC925B115}"/>
              </a:ext>
            </a:extLst>
          </p:cNvPr>
          <p:cNvSpPr/>
          <p:nvPr/>
        </p:nvSpPr>
        <p:spPr>
          <a:xfrm>
            <a:off x="0" y="3104707"/>
            <a:ext cx="12192000" cy="306161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91ABE1A1-532F-4982-88E7-B34B34825599}"/>
              </a:ext>
            </a:extLst>
          </p:cNvPr>
          <p:cNvSpPr/>
          <p:nvPr/>
        </p:nvSpPr>
        <p:spPr>
          <a:xfrm>
            <a:off x="2327778" y="2295887"/>
            <a:ext cx="1594883" cy="1594883"/>
          </a:xfrm>
          <a:prstGeom prst="ellipse">
            <a:avLst/>
          </a:prstGeom>
          <a:blipFill>
            <a:blip r:embed="rId4"/>
            <a:srcRect/>
            <a:stretch>
              <a:fillRect l="-38951" r="-38951"/>
            </a:stretch>
          </a:blip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08A43DA5-F54D-48F6-BBEA-2FB2695E344B}"/>
              </a:ext>
            </a:extLst>
          </p:cNvPr>
          <p:cNvSpPr/>
          <p:nvPr/>
        </p:nvSpPr>
        <p:spPr>
          <a:xfrm>
            <a:off x="2281449" y="3980325"/>
            <a:ext cx="1687540" cy="892552"/>
          </a:xfrm>
          <a:prstGeom prst="rect">
            <a:avLst/>
          </a:prstGeom>
        </p:spPr>
        <p:txBody>
          <a:bodyPr wrap="square">
            <a:spAutoFit/>
          </a:bodyPr>
          <a:lstStyle/>
          <a:p>
            <a:pPr algn="ctr"/>
            <a:r>
              <a:rPr lang="en-US" sz="1400" b="1">
                <a:solidFill>
                  <a:srgbClr val="000000"/>
                </a:solidFill>
                <a:latin typeface="URW DIN Cond" panose="00000500000000000000" pitchFamily="50" charset="0"/>
              </a:rPr>
              <a:t>ORANGE LINE/RED LINE HIGHWAY BRT</a:t>
            </a:r>
          </a:p>
          <a:p>
            <a:pPr algn="ctr"/>
            <a:r>
              <a:rPr lang="en-US" sz="1200" i="1">
                <a:solidFill>
                  <a:srgbClr val="000000"/>
                </a:solidFill>
                <a:latin typeface="URW DIN Cond" panose="00000500000000000000" pitchFamily="50" charset="0"/>
              </a:rPr>
              <a:t>MINNEAPOLIS-ST. PAUL, MINNESOTA</a:t>
            </a:r>
            <a:endParaRPr lang="en-US" sz="1200" i="1">
              <a:latin typeface="URW DIN Cond" panose="00000500000000000000" pitchFamily="50" charset="0"/>
            </a:endParaRPr>
          </a:p>
        </p:txBody>
      </p:sp>
      <p:sp>
        <p:nvSpPr>
          <p:cNvPr id="58" name="Oval 57">
            <a:extLst>
              <a:ext uri="{FF2B5EF4-FFF2-40B4-BE49-F238E27FC236}">
                <a16:creationId xmlns:a16="http://schemas.microsoft.com/office/drawing/2014/main" id="{6B34E1AC-4047-483A-92EF-B7CDC7F95BCC}"/>
              </a:ext>
            </a:extLst>
          </p:cNvPr>
          <p:cNvSpPr/>
          <p:nvPr/>
        </p:nvSpPr>
        <p:spPr>
          <a:xfrm>
            <a:off x="363691" y="2295887"/>
            <a:ext cx="1594883" cy="1594883"/>
          </a:xfrm>
          <a:prstGeom prst="ellipse">
            <a:avLst/>
          </a:prstGeom>
          <a:blipFill>
            <a:blip r:embed="rId5"/>
            <a:srcRect/>
            <a:stretch>
              <a:fillRect l="-38951" r="-38951"/>
            </a:stretch>
          </a:blip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C4128EF8-9D64-41C8-B6C2-F09CA2EED9AF}"/>
              </a:ext>
            </a:extLst>
          </p:cNvPr>
          <p:cNvSpPr/>
          <p:nvPr/>
        </p:nvSpPr>
        <p:spPr>
          <a:xfrm>
            <a:off x="317362" y="3980325"/>
            <a:ext cx="1687540" cy="892552"/>
          </a:xfrm>
          <a:prstGeom prst="rect">
            <a:avLst/>
          </a:prstGeom>
        </p:spPr>
        <p:txBody>
          <a:bodyPr wrap="square">
            <a:spAutoFit/>
          </a:bodyPr>
          <a:lstStyle/>
          <a:p>
            <a:pPr algn="ctr"/>
            <a:r>
              <a:rPr lang="en-US" sz="1400" b="1">
                <a:solidFill>
                  <a:srgbClr val="000000"/>
                </a:solidFill>
                <a:latin typeface="URW DIN Cond" panose="00000500000000000000" pitchFamily="50" charset="0"/>
              </a:rPr>
              <a:t>CHAPEL HILL NORTH-SOUTH BRT</a:t>
            </a:r>
          </a:p>
          <a:p>
            <a:pPr algn="ctr"/>
            <a:r>
              <a:rPr lang="en-US" sz="1200" i="1">
                <a:solidFill>
                  <a:srgbClr val="1A1A1A"/>
                </a:solidFill>
                <a:latin typeface="URW DIN Cond" panose="00000500000000000000" pitchFamily="50" charset="0"/>
              </a:rPr>
              <a:t>CHAPEL HILL, NORTH CAROLINA</a:t>
            </a:r>
            <a:endParaRPr lang="en-US" sz="1400">
              <a:latin typeface="URW DIN Cond" panose="00000500000000000000" pitchFamily="50" charset="0"/>
            </a:endParaRPr>
          </a:p>
        </p:txBody>
      </p:sp>
      <p:sp>
        <p:nvSpPr>
          <p:cNvPr id="60" name="Oval 59">
            <a:extLst>
              <a:ext uri="{FF2B5EF4-FFF2-40B4-BE49-F238E27FC236}">
                <a16:creationId xmlns:a16="http://schemas.microsoft.com/office/drawing/2014/main" id="{F92BC12D-B46F-44DA-8C5A-16DEB7858541}"/>
              </a:ext>
            </a:extLst>
          </p:cNvPr>
          <p:cNvSpPr/>
          <p:nvPr/>
        </p:nvSpPr>
        <p:spPr>
          <a:xfrm>
            <a:off x="6255952" y="2295887"/>
            <a:ext cx="1594883" cy="1594883"/>
          </a:xfrm>
          <a:prstGeom prst="ellipse">
            <a:avLst/>
          </a:prstGeom>
          <a:blipFill>
            <a:blip r:embed="rId6"/>
            <a:srcRect/>
            <a:stretch>
              <a:fillRect l="-32406" r="-17594"/>
            </a:stretch>
          </a:blip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ABC2BBF9-96E2-486C-A057-83C605A37ECD}"/>
              </a:ext>
            </a:extLst>
          </p:cNvPr>
          <p:cNvSpPr/>
          <p:nvPr/>
        </p:nvSpPr>
        <p:spPr>
          <a:xfrm>
            <a:off x="6237419" y="3980325"/>
            <a:ext cx="1687540" cy="492443"/>
          </a:xfrm>
          <a:prstGeom prst="rect">
            <a:avLst/>
          </a:prstGeom>
        </p:spPr>
        <p:txBody>
          <a:bodyPr wrap="square">
            <a:spAutoFit/>
          </a:bodyPr>
          <a:lstStyle/>
          <a:p>
            <a:pPr algn="ctr"/>
            <a:r>
              <a:rPr lang="en-US" sz="1400" b="1">
                <a:solidFill>
                  <a:srgbClr val="000000"/>
                </a:solidFill>
                <a:latin typeface="URW DIN Cond" panose="00000500000000000000" pitchFamily="50" charset="0"/>
              </a:rPr>
              <a:t>SR 400 EXPRESS LANES</a:t>
            </a:r>
          </a:p>
          <a:p>
            <a:pPr algn="ctr"/>
            <a:r>
              <a:rPr lang="en-US" sz="1200" i="1">
                <a:solidFill>
                  <a:srgbClr val="1A1A1A"/>
                </a:solidFill>
                <a:latin typeface="URW DIN Cond" panose="00000500000000000000" pitchFamily="50" charset="0"/>
              </a:rPr>
              <a:t>GEORGIA</a:t>
            </a:r>
            <a:endParaRPr lang="en-US" sz="1400">
              <a:latin typeface="URW DIN Cond" panose="00000500000000000000" pitchFamily="50" charset="0"/>
            </a:endParaRPr>
          </a:p>
        </p:txBody>
      </p:sp>
      <p:sp>
        <p:nvSpPr>
          <p:cNvPr id="19" name="Oval 18">
            <a:extLst>
              <a:ext uri="{FF2B5EF4-FFF2-40B4-BE49-F238E27FC236}">
                <a16:creationId xmlns:a16="http://schemas.microsoft.com/office/drawing/2014/main" id="{E5053051-BE35-497D-B464-AB0E76FFF3D1}"/>
              </a:ext>
            </a:extLst>
          </p:cNvPr>
          <p:cNvSpPr/>
          <p:nvPr/>
        </p:nvSpPr>
        <p:spPr>
          <a:xfrm>
            <a:off x="4293351" y="2296632"/>
            <a:ext cx="1594883" cy="1594883"/>
          </a:xfrm>
          <a:prstGeom prst="ellipse">
            <a:avLst/>
          </a:prstGeom>
          <a:blipFill>
            <a:blip r:embed="rId7"/>
            <a:srcRect/>
            <a:stretch>
              <a:fillRect l="-39381" r="-39381"/>
            </a:stretch>
          </a:blip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6845C91-6080-4C79-8546-EEAFBCC183F2}"/>
              </a:ext>
            </a:extLst>
          </p:cNvPr>
          <p:cNvSpPr/>
          <p:nvPr/>
        </p:nvSpPr>
        <p:spPr>
          <a:xfrm>
            <a:off x="4247022" y="3981070"/>
            <a:ext cx="1687540" cy="707886"/>
          </a:xfrm>
          <a:prstGeom prst="rect">
            <a:avLst/>
          </a:prstGeom>
        </p:spPr>
        <p:txBody>
          <a:bodyPr wrap="square">
            <a:spAutoFit/>
          </a:bodyPr>
          <a:lstStyle/>
          <a:p>
            <a:pPr algn="ctr"/>
            <a:r>
              <a:rPr lang="en-US" sz="1400" b="1">
                <a:solidFill>
                  <a:srgbClr val="000000"/>
                </a:solidFill>
                <a:latin typeface="URW DIN Cond" panose="00000500000000000000" pitchFamily="50" charset="0"/>
              </a:rPr>
              <a:t>CATS LYNX SYSTEM UPDATE</a:t>
            </a:r>
          </a:p>
          <a:p>
            <a:pPr algn="ctr"/>
            <a:r>
              <a:rPr lang="en-US" sz="1200" i="1">
                <a:solidFill>
                  <a:srgbClr val="1A1A1A"/>
                </a:solidFill>
                <a:latin typeface="URW DIN Cond" panose="00000500000000000000" pitchFamily="50" charset="0"/>
              </a:rPr>
              <a:t>CHARLOTTE, NORTH CAROLINA</a:t>
            </a:r>
            <a:endParaRPr lang="en-US" sz="1400">
              <a:latin typeface="URW DIN Cond" panose="00000500000000000000" pitchFamily="50" charset="0"/>
            </a:endParaRPr>
          </a:p>
        </p:txBody>
      </p:sp>
      <p:sp>
        <p:nvSpPr>
          <p:cNvPr id="23" name="Oval 22">
            <a:extLst>
              <a:ext uri="{FF2B5EF4-FFF2-40B4-BE49-F238E27FC236}">
                <a16:creationId xmlns:a16="http://schemas.microsoft.com/office/drawing/2014/main" id="{A3A5BF93-A88D-48E6-82F0-12CA6B4D6631}"/>
              </a:ext>
            </a:extLst>
          </p:cNvPr>
          <p:cNvSpPr/>
          <p:nvPr/>
        </p:nvSpPr>
        <p:spPr>
          <a:xfrm>
            <a:off x="8221525" y="2296632"/>
            <a:ext cx="1594883" cy="1594883"/>
          </a:xfrm>
          <a:prstGeom prst="ellipse">
            <a:avLst/>
          </a:prstGeom>
          <a:blipFill>
            <a:blip r:embed="rId8"/>
            <a:srcRect/>
            <a:stretch>
              <a:fillRect l="-40109" r="-15891"/>
            </a:stretch>
          </a:blip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C92C3B9-FF4A-4DB5-A400-263DF14232C1}"/>
              </a:ext>
            </a:extLst>
          </p:cNvPr>
          <p:cNvSpPr/>
          <p:nvPr/>
        </p:nvSpPr>
        <p:spPr>
          <a:xfrm>
            <a:off x="8175196" y="3981070"/>
            <a:ext cx="1687540" cy="492443"/>
          </a:xfrm>
          <a:prstGeom prst="rect">
            <a:avLst/>
          </a:prstGeom>
        </p:spPr>
        <p:txBody>
          <a:bodyPr wrap="square">
            <a:spAutoFit/>
          </a:bodyPr>
          <a:lstStyle/>
          <a:p>
            <a:pPr algn="ctr"/>
            <a:r>
              <a:rPr lang="en-US" sz="1400" b="1">
                <a:solidFill>
                  <a:srgbClr val="000000"/>
                </a:solidFill>
                <a:latin typeface="URW DIN Cond" panose="00000500000000000000" pitchFamily="50" charset="0"/>
              </a:rPr>
              <a:t>RUSH LINE BRT</a:t>
            </a:r>
          </a:p>
          <a:p>
            <a:pPr algn="ctr"/>
            <a:r>
              <a:rPr lang="en-US" sz="1200" i="1">
                <a:solidFill>
                  <a:srgbClr val="1A1A1A"/>
                </a:solidFill>
                <a:latin typeface="URW DIN Cond" panose="00000500000000000000" pitchFamily="50" charset="0"/>
              </a:rPr>
              <a:t>ST. PAUL, MINNESOTA</a:t>
            </a:r>
            <a:endParaRPr lang="en-US" sz="1400">
              <a:latin typeface="URW DIN Cond" panose="00000500000000000000" pitchFamily="50" charset="0"/>
            </a:endParaRPr>
          </a:p>
        </p:txBody>
      </p:sp>
      <p:sp>
        <p:nvSpPr>
          <p:cNvPr id="25" name="Oval 24">
            <a:extLst>
              <a:ext uri="{FF2B5EF4-FFF2-40B4-BE49-F238E27FC236}">
                <a16:creationId xmlns:a16="http://schemas.microsoft.com/office/drawing/2014/main" id="{731F7A2A-2C0F-4E17-8F32-95C42D16E370}"/>
              </a:ext>
            </a:extLst>
          </p:cNvPr>
          <p:cNvSpPr/>
          <p:nvPr/>
        </p:nvSpPr>
        <p:spPr>
          <a:xfrm>
            <a:off x="10185612" y="2296632"/>
            <a:ext cx="1594883" cy="1594883"/>
          </a:xfrm>
          <a:prstGeom prst="ellipse">
            <a:avLst/>
          </a:prstGeom>
          <a:blipFill>
            <a:blip r:embed="rId9"/>
            <a:srcRect/>
            <a:stretch>
              <a:fillRect l="-11000" r="-11000"/>
            </a:stretch>
          </a:blip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B23C3CF-1073-4B05-920E-061FAF2341AA}"/>
              </a:ext>
            </a:extLst>
          </p:cNvPr>
          <p:cNvSpPr/>
          <p:nvPr/>
        </p:nvSpPr>
        <p:spPr>
          <a:xfrm>
            <a:off x="9919418" y="3976576"/>
            <a:ext cx="2127270" cy="923330"/>
          </a:xfrm>
          <a:prstGeom prst="rect">
            <a:avLst/>
          </a:prstGeom>
        </p:spPr>
        <p:txBody>
          <a:bodyPr wrap="square">
            <a:spAutoFit/>
          </a:bodyPr>
          <a:lstStyle/>
          <a:p>
            <a:pPr algn="ctr"/>
            <a:r>
              <a:rPr lang="en-US" sz="1400" b="1">
                <a:solidFill>
                  <a:srgbClr val="000000"/>
                </a:solidFill>
                <a:latin typeface="URW DIN Cond" panose="00000500000000000000" pitchFamily="50" charset="0"/>
              </a:rPr>
              <a:t>SOUTHPARK COMPREHENSIVE NEIGHBORHOOD IMPROVEMENT PLAN</a:t>
            </a:r>
          </a:p>
          <a:p>
            <a:pPr algn="ctr"/>
            <a:r>
              <a:rPr lang="en-US" sz="1200" i="1">
                <a:solidFill>
                  <a:srgbClr val="1A1A1A"/>
                </a:solidFill>
                <a:latin typeface="URW DIN Cond" panose="00000500000000000000" pitchFamily="50" charset="0"/>
              </a:rPr>
              <a:t>CHARLOTTE, NORTH CAROLINA</a:t>
            </a:r>
            <a:endParaRPr lang="en-US" sz="1400">
              <a:latin typeface="URW DIN Cond" panose="00000500000000000000" pitchFamily="50" charset="0"/>
            </a:endParaRPr>
          </a:p>
        </p:txBody>
      </p:sp>
      <p:sp>
        <p:nvSpPr>
          <p:cNvPr id="44" name="Rectangle 43">
            <a:extLst>
              <a:ext uri="{FF2B5EF4-FFF2-40B4-BE49-F238E27FC236}">
                <a16:creationId xmlns:a16="http://schemas.microsoft.com/office/drawing/2014/main" id="{D50D5AFF-6090-4A1C-8847-0330C78FE2A5}"/>
              </a:ext>
            </a:extLst>
          </p:cNvPr>
          <p:cNvSpPr/>
          <p:nvPr/>
        </p:nvSpPr>
        <p:spPr>
          <a:xfrm>
            <a:off x="1" y="2218141"/>
            <a:ext cx="12192000" cy="4129899"/>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D96180-2E5E-47E9-B262-955F3FF6963F}"/>
              </a:ext>
            </a:extLst>
          </p:cNvPr>
          <p:cNvSpPr>
            <a:spLocks noGrp="1"/>
          </p:cNvSpPr>
          <p:nvPr>
            <p:ph type="title"/>
          </p:nvPr>
        </p:nvSpPr>
        <p:spPr/>
        <p:txBody>
          <a:bodyPr/>
          <a:lstStyle/>
          <a:p>
            <a:r>
              <a:rPr lang="en-US"/>
              <a:t>Relevant Project Experience</a:t>
            </a:r>
          </a:p>
        </p:txBody>
      </p:sp>
      <p:sp>
        <p:nvSpPr>
          <p:cNvPr id="45" name="TextBox 44">
            <a:extLst>
              <a:ext uri="{FF2B5EF4-FFF2-40B4-BE49-F238E27FC236}">
                <a16:creationId xmlns:a16="http://schemas.microsoft.com/office/drawing/2014/main" id="{4F647CB6-C73A-4F98-A5E8-1E0053578C12}"/>
              </a:ext>
            </a:extLst>
          </p:cNvPr>
          <p:cNvSpPr txBox="1"/>
          <p:nvPr/>
        </p:nvSpPr>
        <p:spPr>
          <a:xfrm>
            <a:off x="411504" y="1530951"/>
            <a:ext cx="7763664" cy="369332"/>
          </a:xfrm>
          <a:prstGeom prst="rect">
            <a:avLst/>
          </a:prstGeom>
          <a:noFill/>
        </p:spPr>
        <p:txBody>
          <a:bodyPr wrap="none" rtlCol="0">
            <a:spAutoFit/>
          </a:bodyPr>
          <a:lstStyle/>
          <a:p>
            <a:r>
              <a:rPr lang="en-US">
                <a:solidFill>
                  <a:srgbClr val="59595C"/>
                </a:solidFill>
              </a:rPr>
              <a:t>Understanding and experience at successfully delivering similar projects</a:t>
            </a:r>
            <a:endParaRPr lang="en-US">
              <a:solidFill>
                <a:schemeClr val="tx2">
                  <a:lumMod val="75000"/>
                  <a:lumOff val="25000"/>
                </a:schemeClr>
              </a:solidFill>
              <a:latin typeface="AECOM Sans" panose="020B0504020202020204" pitchFamily="34" charset="0"/>
              <a:ea typeface="AECOM Sans" panose="020B0504020202020204" pitchFamily="34" charset="0"/>
            </a:endParaRPr>
          </a:p>
        </p:txBody>
      </p:sp>
      <p:grpSp>
        <p:nvGrpSpPr>
          <p:cNvPr id="5" name="Group 4">
            <a:extLst>
              <a:ext uri="{FF2B5EF4-FFF2-40B4-BE49-F238E27FC236}">
                <a16:creationId xmlns:a16="http://schemas.microsoft.com/office/drawing/2014/main" id="{02B9A195-BF76-4833-AD7D-C04115037DB7}"/>
              </a:ext>
            </a:extLst>
          </p:cNvPr>
          <p:cNvGrpSpPr/>
          <p:nvPr/>
        </p:nvGrpSpPr>
        <p:grpSpPr>
          <a:xfrm>
            <a:off x="2186003" y="2190306"/>
            <a:ext cx="1878669" cy="4345342"/>
            <a:chOff x="2186003" y="2190306"/>
            <a:chExt cx="1878669" cy="4345342"/>
          </a:xfrm>
        </p:grpSpPr>
        <p:sp>
          <p:nvSpPr>
            <p:cNvPr id="48" name="Rectangle: Rounded Corners 47">
              <a:extLst>
                <a:ext uri="{FF2B5EF4-FFF2-40B4-BE49-F238E27FC236}">
                  <a16:creationId xmlns:a16="http://schemas.microsoft.com/office/drawing/2014/main" id="{0B943E97-AD68-4008-9245-1CADD99FBA99}"/>
                </a:ext>
              </a:extLst>
            </p:cNvPr>
            <p:cNvSpPr/>
            <p:nvPr/>
          </p:nvSpPr>
          <p:spPr>
            <a:xfrm rot="10800000">
              <a:off x="2186004" y="2190306"/>
              <a:ext cx="1878668" cy="4345342"/>
            </a:xfrm>
            <a:prstGeom prst="roundRect">
              <a:avLst>
                <a:gd name="adj" fmla="val 3950"/>
              </a:avLst>
            </a:prstGeom>
            <a:solidFill>
              <a:schemeClr val="bg2">
                <a:lumMod val="65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8638F2D-281E-46C8-85B4-22EA5D253EB6}"/>
                </a:ext>
              </a:extLst>
            </p:cNvPr>
            <p:cNvSpPr/>
            <p:nvPr/>
          </p:nvSpPr>
          <p:spPr>
            <a:xfrm>
              <a:off x="2329264" y="2296632"/>
              <a:ext cx="1594883" cy="1594883"/>
            </a:xfrm>
            <a:prstGeom prst="ellipse">
              <a:avLst/>
            </a:prstGeom>
            <a:blipFill>
              <a:blip r:embed="rId4"/>
              <a:srcRect/>
              <a:stretch>
                <a:fillRect l="-38951" r="-38951"/>
              </a:stretch>
            </a:blip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0C2371A-B37A-434B-B05F-BAD17885C9FA}"/>
                </a:ext>
              </a:extLst>
            </p:cNvPr>
            <p:cNvSpPr/>
            <p:nvPr/>
          </p:nvSpPr>
          <p:spPr>
            <a:xfrm>
              <a:off x="2282935" y="3981070"/>
              <a:ext cx="1687540" cy="892552"/>
            </a:xfrm>
            <a:prstGeom prst="rect">
              <a:avLst/>
            </a:prstGeom>
          </p:spPr>
          <p:txBody>
            <a:bodyPr wrap="square">
              <a:spAutoFit/>
            </a:bodyPr>
            <a:lstStyle/>
            <a:p>
              <a:pPr algn="ctr"/>
              <a:r>
                <a:rPr lang="en-US" sz="1400" b="1">
                  <a:solidFill>
                    <a:srgbClr val="000000"/>
                  </a:solidFill>
                  <a:latin typeface="URW DIN Cond" panose="00000500000000000000" pitchFamily="50" charset="0"/>
                </a:rPr>
                <a:t>ORANGE LINE/RED LINE HIGHWAY BRT</a:t>
              </a:r>
            </a:p>
            <a:p>
              <a:pPr algn="ctr"/>
              <a:r>
                <a:rPr lang="en-US" sz="1200" i="1">
                  <a:solidFill>
                    <a:srgbClr val="000000"/>
                  </a:solidFill>
                  <a:latin typeface="URW DIN Cond" panose="00000500000000000000" pitchFamily="50" charset="0"/>
                </a:rPr>
                <a:t>MINNEAPOLIS-ST. PAUL, MINNESOTA</a:t>
              </a:r>
              <a:endParaRPr lang="en-US" sz="1200" i="1">
                <a:latin typeface="URW DIN Cond" panose="00000500000000000000" pitchFamily="50" charset="0"/>
              </a:endParaRPr>
            </a:p>
          </p:txBody>
        </p:sp>
        <p:sp>
          <p:nvSpPr>
            <p:cNvPr id="37" name="Rectangle: Rounded Corners 36">
              <a:extLst>
                <a:ext uri="{FF2B5EF4-FFF2-40B4-BE49-F238E27FC236}">
                  <a16:creationId xmlns:a16="http://schemas.microsoft.com/office/drawing/2014/main" id="{9D5CE717-A967-42BF-A701-4F08D0342510}"/>
                </a:ext>
              </a:extLst>
            </p:cNvPr>
            <p:cNvSpPr/>
            <p:nvPr/>
          </p:nvSpPr>
          <p:spPr>
            <a:xfrm rot="10800000">
              <a:off x="2186003" y="5778230"/>
              <a:ext cx="1878668" cy="757417"/>
            </a:xfrm>
            <a:prstGeom prst="roundRect">
              <a:avLst>
                <a:gd name="adj" fmla="val 10912"/>
              </a:avLst>
            </a:prstGeom>
            <a:solidFill>
              <a:srgbClr val="5C6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FFFB4A2F-5225-49A8-828A-E05E24E7F1A4}"/>
                </a:ext>
              </a:extLst>
            </p:cNvPr>
            <p:cNvSpPr/>
            <p:nvPr/>
          </p:nvSpPr>
          <p:spPr>
            <a:xfrm>
              <a:off x="2281568" y="5967381"/>
              <a:ext cx="1687540" cy="523220"/>
            </a:xfrm>
            <a:prstGeom prst="rect">
              <a:avLst/>
            </a:prstGeom>
          </p:spPr>
          <p:txBody>
            <a:bodyPr wrap="square">
              <a:spAutoFit/>
            </a:bodyPr>
            <a:lstStyle/>
            <a:p>
              <a:pPr algn="ctr"/>
              <a:r>
                <a:rPr lang="en-US" sz="1400" b="1">
                  <a:solidFill>
                    <a:schemeClr val="bg1"/>
                  </a:solidFill>
                  <a:latin typeface="URW DIN Cond" panose="00000500000000000000" pitchFamily="50" charset="0"/>
                </a:rPr>
                <a:t>DESIGN CHALLENGES</a:t>
              </a:r>
              <a:br>
                <a:rPr lang="en-US" sz="1400" b="1">
                  <a:solidFill>
                    <a:schemeClr val="bg1"/>
                  </a:solidFill>
                  <a:latin typeface="URW DIN Cond" panose="00000500000000000000" pitchFamily="50" charset="0"/>
                </a:rPr>
              </a:br>
              <a:r>
                <a:rPr lang="en-US" sz="1400" b="1">
                  <a:solidFill>
                    <a:schemeClr val="bg1"/>
                  </a:solidFill>
                  <a:latin typeface="URW DIN Cond" panose="00000500000000000000" pitchFamily="50" charset="0"/>
                </a:rPr>
                <a:t> AND SOLUTIONS</a:t>
              </a:r>
            </a:p>
          </p:txBody>
        </p:sp>
        <p:sp>
          <p:nvSpPr>
            <p:cNvPr id="35" name="Rectangle 34">
              <a:extLst>
                <a:ext uri="{FF2B5EF4-FFF2-40B4-BE49-F238E27FC236}">
                  <a16:creationId xmlns:a16="http://schemas.microsoft.com/office/drawing/2014/main" id="{AC3BB490-341A-4330-9FF8-C5D3AA2313A7}"/>
                </a:ext>
              </a:extLst>
            </p:cNvPr>
            <p:cNvSpPr/>
            <p:nvPr/>
          </p:nvSpPr>
          <p:spPr>
            <a:xfrm>
              <a:off x="2920887" y="5622214"/>
              <a:ext cx="360262" cy="360262"/>
            </a:xfrm>
            <a:prstGeom prst="rect">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rPr>
                <a:t>3</a:t>
              </a:r>
            </a:p>
          </p:txBody>
        </p:sp>
      </p:grpSp>
      <p:grpSp>
        <p:nvGrpSpPr>
          <p:cNvPr id="4" name="Group 3">
            <a:extLst>
              <a:ext uri="{FF2B5EF4-FFF2-40B4-BE49-F238E27FC236}">
                <a16:creationId xmlns:a16="http://schemas.microsoft.com/office/drawing/2014/main" id="{A9497639-EDB3-4926-A85D-880777A78C2A}"/>
              </a:ext>
            </a:extLst>
          </p:cNvPr>
          <p:cNvGrpSpPr/>
          <p:nvPr/>
        </p:nvGrpSpPr>
        <p:grpSpPr>
          <a:xfrm>
            <a:off x="225146" y="2190306"/>
            <a:ext cx="1878669" cy="4345342"/>
            <a:chOff x="225146" y="2190306"/>
            <a:chExt cx="1878669" cy="4345342"/>
          </a:xfrm>
        </p:grpSpPr>
        <p:sp>
          <p:nvSpPr>
            <p:cNvPr id="53" name="Rectangle: Rounded Corners 52">
              <a:extLst>
                <a:ext uri="{FF2B5EF4-FFF2-40B4-BE49-F238E27FC236}">
                  <a16:creationId xmlns:a16="http://schemas.microsoft.com/office/drawing/2014/main" id="{10A747FF-EB8F-4F60-9CA4-58C2806CF140}"/>
                </a:ext>
              </a:extLst>
            </p:cNvPr>
            <p:cNvSpPr/>
            <p:nvPr/>
          </p:nvSpPr>
          <p:spPr>
            <a:xfrm rot="10800000">
              <a:off x="225147" y="2190306"/>
              <a:ext cx="1878668" cy="4345342"/>
            </a:xfrm>
            <a:prstGeom prst="roundRect">
              <a:avLst>
                <a:gd name="adj" fmla="val 3950"/>
              </a:avLst>
            </a:prstGeom>
            <a:solidFill>
              <a:schemeClr val="bg2">
                <a:lumMod val="65000"/>
                <a:alpha val="46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Rounded Corners 51">
              <a:extLst>
                <a:ext uri="{FF2B5EF4-FFF2-40B4-BE49-F238E27FC236}">
                  <a16:creationId xmlns:a16="http://schemas.microsoft.com/office/drawing/2014/main" id="{F996BE72-DC0F-4C1C-BB59-6F9E2B327808}"/>
                </a:ext>
              </a:extLst>
            </p:cNvPr>
            <p:cNvSpPr/>
            <p:nvPr/>
          </p:nvSpPr>
          <p:spPr>
            <a:xfrm rot="10800000">
              <a:off x="225146" y="5778230"/>
              <a:ext cx="1878668" cy="757417"/>
            </a:xfrm>
            <a:prstGeom prst="roundRect">
              <a:avLst>
                <a:gd name="adj" fmla="val 10912"/>
              </a:avLst>
            </a:prstGeom>
            <a:solidFill>
              <a:srgbClr val="5C6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E4CF77A-1287-4087-AD27-D89DE4204666}"/>
                </a:ext>
              </a:extLst>
            </p:cNvPr>
            <p:cNvSpPr/>
            <p:nvPr/>
          </p:nvSpPr>
          <p:spPr>
            <a:xfrm>
              <a:off x="365177" y="2296632"/>
              <a:ext cx="1594883" cy="1594883"/>
            </a:xfrm>
            <a:prstGeom prst="ellipse">
              <a:avLst/>
            </a:prstGeom>
            <a:blipFill>
              <a:blip r:embed="rId5"/>
              <a:srcRect/>
              <a:stretch>
                <a:fillRect l="-38951" r="-38951"/>
              </a:stretch>
            </a:blip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7A83031-7BB6-4083-87DA-F4B3E87F389D}"/>
                </a:ext>
              </a:extLst>
            </p:cNvPr>
            <p:cNvSpPr/>
            <p:nvPr/>
          </p:nvSpPr>
          <p:spPr>
            <a:xfrm>
              <a:off x="318848" y="3981070"/>
              <a:ext cx="1687540" cy="892552"/>
            </a:xfrm>
            <a:prstGeom prst="rect">
              <a:avLst/>
            </a:prstGeom>
          </p:spPr>
          <p:txBody>
            <a:bodyPr wrap="square">
              <a:spAutoFit/>
            </a:bodyPr>
            <a:lstStyle/>
            <a:p>
              <a:pPr algn="ctr"/>
              <a:r>
                <a:rPr lang="en-US" sz="1400" b="1">
                  <a:solidFill>
                    <a:srgbClr val="000000"/>
                  </a:solidFill>
                  <a:latin typeface="URW DIN Cond" panose="00000500000000000000" pitchFamily="50" charset="0"/>
                </a:rPr>
                <a:t>CHAPEL HILL NORTH-SOUTH BRT</a:t>
              </a:r>
            </a:p>
            <a:p>
              <a:pPr algn="ctr"/>
              <a:r>
                <a:rPr lang="en-US" sz="1200" i="1">
                  <a:solidFill>
                    <a:srgbClr val="1A1A1A"/>
                  </a:solidFill>
                  <a:latin typeface="URW DIN Cond" panose="00000500000000000000" pitchFamily="50" charset="0"/>
                </a:rPr>
                <a:t>CHAPEL HILL, NORTH CAROLINA</a:t>
              </a:r>
              <a:endParaRPr lang="en-US" sz="1400">
                <a:latin typeface="URW DIN Cond" panose="00000500000000000000" pitchFamily="50" charset="0"/>
              </a:endParaRPr>
            </a:p>
          </p:txBody>
        </p:sp>
        <p:sp>
          <p:nvSpPr>
            <p:cNvPr id="32" name="Rectangle 31">
              <a:extLst>
                <a:ext uri="{FF2B5EF4-FFF2-40B4-BE49-F238E27FC236}">
                  <a16:creationId xmlns:a16="http://schemas.microsoft.com/office/drawing/2014/main" id="{B929A0F5-D045-4BE2-A506-0F6F94BFF147}"/>
                </a:ext>
              </a:extLst>
            </p:cNvPr>
            <p:cNvSpPr/>
            <p:nvPr/>
          </p:nvSpPr>
          <p:spPr>
            <a:xfrm>
              <a:off x="318848" y="5967381"/>
              <a:ext cx="1687540" cy="523220"/>
            </a:xfrm>
            <a:prstGeom prst="rect">
              <a:avLst/>
            </a:prstGeom>
          </p:spPr>
          <p:txBody>
            <a:bodyPr wrap="square">
              <a:spAutoFit/>
            </a:bodyPr>
            <a:lstStyle/>
            <a:p>
              <a:pPr algn="ctr"/>
              <a:r>
                <a:rPr lang="en-US" sz="1400" b="1">
                  <a:solidFill>
                    <a:schemeClr val="bg1"/>
                  </a:solidFill>
                  <a:latin typeface="URW DIN Cond" panose="00000500000000000000" pitchFamily="50" charset="0"/>
                </a:rPr>
                <a:t>IMPLEMENTATION STRATEGY</a:t>
              </a:r>
            </a:p>
          </p:txBody>
        </p:sp>
        <p:sp>
          <p:nvSpPr>
            <p:cNvPr id="34" name="Rectangle 33">
              <a:extLst>
                <a:ext uri="{FF2B5EF4-FFF2-40B4-BE49-F238E27FC236}">
                  <a16:creationId xmlns:a16="http://schemas.microsoft.com/office/drawing/2014/main" id="{EE6BB386-1899-4838-973E-C7347A3D41E1}"/>
                </a:ext>
              </a:extLst>
            </p:cNvPr>
            <p:cNvSpPr/>
            <p:nvPr/>
          </p:nvSpPr>
          <p:spPr>
            <a:xfrm>
              <a:off x="953141" y="5622214"/>
              <a:ext cx="360262" cy="360262"/>
            </a:xfrm>
            <a:prstGeom prst="rect">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rPr>
                <a:t>2</a:t>
              </a:r>
            </a:p>
          </p:txBody>
        </p:sp>
      </p:grpSp>
      <p:grpSp>
        <p:nvGrpSpPr>
          <p:cNvPr id="6" name="Group 5">
            <a:extLst>
              <a:ext uri="{FF2B5EF4-FFF2-40B4-BE49-F238E27FC236}">
                <a16:creationId xmlns:a16="http://schemas.microsoft.com/office/drawing/2014/main" id="{199ECE08-BD1C-4B05-9E8A-511DCF906A06}"/>
              </a:ext>
            </a:extLst>
          </p:cNvPr>
          <p:cNvGrpSpPr/>
          <p:nvPr/>
        </p:nvGrpSpPr>
        <p:grpSpPr>
          <a:xfrm>
            <a:off x="6127615" y="2190306"/>
            <a:ext cx="1878669" cy="4345342"/>
            <a:chOff x="6127615" y="2190306"/>
            <a:chExt cx="1878669" cy="4345342"/>
          </a:xfrm>
        </p:grpSpPr>
        <p:sp>
          <p:nvSpPr>
            <p:cNvPr id="55" name="Rectangle: Rounded Corners 54">
              <a:extLst>
                <a:ext uri="{FF2B5EF4-FFF2-40B4-BE49-F238E27FC236}">
                  <a16:creationId xmlns:a16="http://schemas.microsoft.com/office/drawing/2014/main" id="{47DCE3FA-7336-4C91-A1F0-84374E438026}"/>
                </a:ext>
              </a:extLst>
            </p:cNvPr>
            <p:cNvSpPr/>
            <p:nvPr/>
          </p:nvSpPr>
          <p:spPr>
            <a:xfrm rot="10800000">
              <a:off x="6127616" y="2190306"/>
              <a:ext cx="1878668" cy="4345342"/>
            </a:xfrm>
            <a:prstGeom prst="roundRect">
              <a:avLst>
                <a:gd name="adj" fmla="val 3950"/>
              </a:avLst>
            </a:prstGeom>
            <a:solidFill>
              <a:schemeClr val="bg2">
                <a:lumMod val="65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Rounded Corners 53">
              <a:extLst>
                <a:ext uri="{FF2B5EF4-FFF2-40B4-BE49-F238E27FC236}">
                  <a16:creationId xmlns:a16="http://schemas.microsoft.com/office/drawing/2014/main" id="{2BAD0D4B-33BA-4961-A503-C2BCB7663CA5}"/>
                </a:ext>
              </a:extLst>
            </p:cNvPr>
            <p:cNvSpPr/>
            <p:nvPr/>
          </p:nvSpPr>
          <p:spPr>
            <a:xfrm rot="10800000">
              <a:off x="6127615" y="5778230"/>
              <a:ext cx="1878668" cy="757417"/>
            </a:xfrm>
            <a:prstGeom prst="roundRect">
              <a:avLst>
                <a:gd name="adj" fmla="val 10912"/>
              </a:avLst>
            </a:prstGeom>
            <a:solidFill>
              <a:srgbClr val="5C6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9879004-5F8C-41E0-AD4A-C4C6B89CA383}"/>
                </a:ext>
              </a:extLst>
            </p:cNvPr>
            <p:cNvSpPr/>
            <p:nvPr/>
          </p:nvSpPr>
          <p:spPr>
            <a:xfrm>
              <a:off x="6257438" y="2296632"/>
              <a:ext cx="1594883" cy="1594883"/>
            </a:xfrm>
            <a:prstGeom prst="ellipse">
              <a:avLst/>
            </a:prstGeom>
            <a:blipFill>
              <a:blip r:embed="rId6"/>
              <a:srcRect/>
              <a:stretch>
                <a:fillRect l="-32406" r="-17594"/>
              </a:stretch>
            </a:blip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9D00903-0B65-4B83-B0B6-6B959D612F32}"/>
                </a:ext>
              </a:extLst>
            </p:cNvPr>
            <p:cNvSpPr/>
            <p:nvPr/>
          </p:nvSpPr>
          <p:spPr>
            <a:xfrm>
              <a:off x="6238905" y="3981070"/>
              <a:ext cx="1687540" cy="492443"/>
            </a:xfrm>
            <a:prstGeom prst="rect">
              <a:avLst/>
            </a:prstGeom>
          </p:spPr>
          <p:txBody>
            <a:bodyPr wrap="square">
              <a:spAutoFit/>
            </a:bodyPr>
            <a:lstStyle/>
            <a:p>
              <a:pPr algn="ctr"/>
              <a:r>
                <a:rPr lang="en-US" sz="1400" b="1">
                  <a:solidFill>
                    <a:srgbClr val="000000"/>
                  </a:solidFill>
                  <a:latin typeface="URW DIN Cond" panose="00000500000000000000" pitchFamily="50" charset="0"/>
                </a:rPr>
                <a:t>SR 400 EXPRESS LANES</a:t>
              </a:r>
            </a:p>
            <a:p>
              <a:pPr algn="ctr"/>
              <a:r>
                <a:rPr lang="en-US" sz="1200" i="1">
                  <a:solidFill>
                    <a:srgbClr val="1A1A1A"/>
                  </a:solidFill>
                  <a:latin typeface="URW DIN Cond" panose="00000500000000000000" pitchFamily="50" charset="0"/>
                </a:rPr>
                <a:t>GEORGIA</a:t>
              </a:r>
              <a:endParaRPr lang="en-US" sz="1400">
                <a:latin typeface="URW DIN Cond" panose="00000500000000000000" pitchFamily="50" charset="0"/>
              </a:endParaRPr>
            </a:p>
          </p:txBody>
        </p:sp>
        <p:sp>
          <p:nvSpPr>
            <p:cNvPr id="43" name="Rectangle 42">
              <a:extLst>
                <a:ext uri="{FF2B5EF4-FFF2-40B4-BE49-F238E27FC236}">
                  <a16:creationId xmlns:a16="http://schemas.microsoft.com/office/drawing/2014/main" id="{42750AF8-F5D2-418E-944D-CD65C01AAD7D}"/>
                </a:ext>
              </a:extLst>
            </p:cNvPr>
            <p:cNvSpPr/>
            <p:nvPr/>
          </p:nvSpPr>
          <p:spPr>
            <a:xfrm>
              <a:off x="6207006" y="5967381"/>
              <a:ext cx="1687540" cy="523220"/>
            </a:xfrm>
            <a:prstGeom prst="rect">
              <a:avLst/>
            </a:prstGeom>
          </p:spPr>
          <p:txBody>
            <a:bodyPr wrap="square">
              <a:spAutoFit/>
            </a:bodyPr>
            <a:lstStyle/>
            <a:p>
              <a:pPr algn="ctr"/>
              <a:r>
                <a:rPr lang="en-US" sz="1400" b="1">
                  <a:solidFill>
                    <a:schemeClr val="bg1"/>
                  </a:solidFill>
                  <a:latin typeface="URW DIN Cond" panose="00000500000000000000" pitchFamily="50" charset="0"/>
                </a:rPr>
                <a:t>COMMUNITY ENGAGEMENT</a:t>
              </a:r>
            </a:p>
          </p:txBody>
        </p:sp>
        <p:sp>
          <p:nvSpPr>
            <p:cNvPr id="36" name="Rectangle 35">
              <a:extLst>
                <a:ext uri="{FF2B5EF4-FFF2-40B4-BE49-F238E27FC236}">
                  <a16:creationId xmlns:a16="http://schemas.microsoft.com/office/drawing/2014/main" id="{2A0AEC50-573C-492C-BF17-1C9567E4CD9B}"/>
                </a:ext>
              </a:extLst>
            </p:cNvPr>
            <p:cNvSpPr/>
            <p:nvPr/>
          </p:nvSpPr>
          <p:spPr>
            <a:xfrm>
              <a:off x="6870645" y="5622214"/>
              <a:ext cx="360262" cy="360262"/>
            </a:xfrm>
            <a:prstGeom prst="rect">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rPr>
                <a:t>1</a:t>
              </a:r>
            </a:p>
          </p:txBody>
        </p:sp>
      </p:grpSp>
      <p:sp>
        <p:nvSpPr>
          <p:cNvPr id="46" name="TextBox 45">
            <a:extLst>
              <a:ext uri="{FF2B5EF4-FFF2-40B4-BE49-F238E27FC236}">
                <a16:creationId xmlns:a16="http://schemas.microsoft.com/office/drawing/2014/main" id="{04B07B59-9F78-4CA8-94AD-CDAD9AFF2363}"/>
              </a:ext>
            </a:extLst>
          </p:cNvPr>
          <p:cNvSpPr txBox="1"/>
          <p:nvPr/>
        </p:nvSpPr>
        <p:spPr>
          <a:xfrm>
            <a:off x="11841018" y="6604000"/>
            <a:ext cx="350982" cy="230832"/>
          </a:xfrm>
          <a:prstGeom prst="rect">
            <a:avLst/>
          </a:prstGeom>
          <a:noFill/>
        </p:spPr>
        <p:txBody>
          <a:bodyPr wrap="square" rtlCol="0">
            <a:spAutoFit/>
          </a:bodyPr>
          <a:lstStyle/>
          <a:p>
            <a:pPr algn="r"/>
            <a:fld id="{2F1A365D-142C-4E94-BFF5-EF4981D38585}" type="slidenum">
              <a:rPr lang="en-US" sz="900" b="1" smtClean="0">
                <a:solidFill>
                  <a:schemeClr val="accent4"/>
                </a:solidFill>
              </a:rPr>
              <a:pPr algn="r"/>
              <a:t>8</a:t>
            </a:fld>
            <a:endParaRPr lang="en-US" sz="900" b="1">
              <a:solidFill>
                <a:schemeClr val="accent4"/>
              </a:solidFill>
            </a:endParaRPr>
          </a:p>
        </p:txBody>
      </p:sp>
      <p:grpSp>
        <p:nvGrpSpPr>
          <p:cNvPr id="47" name="Group 46">
            <a:extLst>
              <a:ext uri="{FF2B5EF4-FFF2-40B4-BE49-F238E27FC236}">
                <a16:creationId xmlns:a16="http://schemas.microsoft.com/office/drawing/2014/main" id="{BFD881E5-C9C6-4419-A24D-3EAFE822A6F8}"/>
              </a:ext>
            </a:extLst>
          </p:cNvPr>
          <p:cNvGrpSpPr/>
          <p:nvPr/>
        </p:nvGrpSpPr>
        <p:grpSpPr>
          <a:xfrm>
            <a:off x="10236999" y="581047"/>
            <a:ext cx="1962824" cy="494508"/>
            <a:chOff x="10230626" y="671965"/>
            <a:chExt cx="1962824" cy="494508"/>
          </a:xfrm>
        </p:grpSpPr>
        <p:sp>
          <p:nvSpPr>
            <p:cNvPr id="49" name="Rectangle 48">
              <a:extLst>
                <a:ext uri="{FF2B5EF4-FFF2-40B4-BE49-F238E27FC236}">
                  <a16:creationId xmlns:a16="http://schemas.microsoft.com/office/drawing/2014/main" id="{3280786E-0017-4B31-A7DB-44842910E7F0}"/>
                </a:ext>
              </a:extLst>
            </p:cNvPr>
            <p:cNvSpPr/>
            <p:nvPr/>
          </p:nvSpPr>
          <p:spPr>
            <a:xfrm>
              <a:off x="11468841" y="671965"/>
              <a:ext cx="493776" cy="493776"/>
            </a:xfrm>
            <a:prstGeom prst="rect">
              <a:avLst/>
            </a:prstGeom>
            <a:blipFill>
              <a:blip r:embed="rId10"/>
              <a:stretch>
                <a:fillRect/>
              </a:stretch>
            </a:blip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AC2E4679-0AE3-49F7-B758-821AEA6EF886}"/>
                </a:ext>
              </a:extLst>
            </p:cNvPr>
            <p:cNvSpPr/>
            <p:nvPr/>
          </p:nvSpPr>
          <p:spPr>
            <a:xfrm>
              <a:off x="10230626" y="740922"/>
              <a:ext cx="1181780" cy="400110"/>
            </a:xfrm>
            <a:prstGeom prst="rect">
              <a:avLst/>
            </a:prstGeom>
          </p:spPr>
          <p:txBody>
            <a:bodyPr wrap="square">
              <a:spAutoFit/>
            </a:bodyPr>
            <a:lstStyle/>
            <a:p>
              <a:pPr algn="r"/>
              <a:r>
                <a:rPr lang="en-US" sz="1000" b="1">
                  <a:solidFill>
                    <a:schemeClr val="bg1"/>
                  </a:solidFill>
                  <a:latin typeface="URW DIN Cond" panose="00000500000000000000" pitchFamily="50" charset="0"/>
                  <a:cs typeface="AECOM Sans XBold" panose="020B0804020202020204" pitchFamily="34" charset="0"/>
                </a:rPr>
                <a:t>Mariate Echeverry</a:t>
              </a:r>
            </a:p>
            <a:p>
              <a:pPr algn="r"/>
              <a:r>
                <a:rPr lang="en-US" sz="1000">
                  <a:solidFill>
                    <a:schemeClr val="bg1"/>
                  </a:solidFill>
                  <a:latin typeface="URW DIN Cond" panose="00000500000000000000" pitchFamily="50" charset="0"/>
                </a:rPr>
                <a:t>Deputy Project Manager</a:t>
              </a:r>
            </a:p>
          </p:txBody>
        </p:sp>
        <p:sp>
          <p:nvSpPr>
            <p:cNvPr id="51" name="Rectangle 50">
              <a:extLst>
                <a:ext uri="{FF2B5EF4-FFF2-40B4-BE49-F238E27FC236}">
                  <a16:creationId xmlns:a16="http://schemas.microsoft.com/office/drawing/2014/main" id="{1A72D7F5-7F96-4612-B77C-A52E4AE083E7}"/>
                </a:ext>
              </a:extLst>
            </p:cNvPr>
            <p:cNvSpPr/>
            <p:nvPr/>
          </p:nvSpPr>
          <p:spPr>
            <a:xfrm>
              <a:off x="11412770" y="805985"/>
              <a:ext cx="105379" cy="10537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67" name="TextBox 66">
              <a:extLst>
                <a:ext uri="{FF2B5EF4-FFF2-40B4-BE49-F238E27FC236}">
                  <a16:creationId xmlns:a16="http://schemas.microsoft.com/office/drawing/2014/main" id="{E2AA2704-EF3D-4D6D-B65F-6AE3C79C111E}"/>
                </a:ext>
              </a:extLst>
            </p:cNvPr>
            <p:cNvSpPr txBox="1"/>
            <p:nvPr/>
          </p:nvSpPr>
          <p:spPr>
            <a:xfrm rot="5400000">
              <a:off x="11831970" y="804994"/>
              <a:ext cx="492127" cy="230832"/>
            </a:xfrm>
            <a:prstGeom prst="rect">
              <a:avLst/>
            </a:prstGeom>
            <a:solidFill>
              <a:schemeClr val="accent4"/>
            </a:solidFill>
            <a:ln w="12700">
              <a:solidFill>
                <a:schemeClr val="accent4"/>
              </a:solidFill>
            </a:ln>
          </p:spPr>
          <p:txBody>
            <a:bodyPr wrap="square" lIns="0" tIns="91440" rIns="0" bIns="0" rtlCol="0" anchor="b" anchorCtr="0">
              <a:spAutoFit/>
            </a:bodyPr>
            <a:lstStyle/>
            <a:p>
              <a:pPr algn="ctr"/>
              <a:r>
                <a:rPr lang="en-US" sz="900" b="1">
                  <a:solidFill>
                    <a:schemeClr val="accent6"/>
                  </a:solidFill>
                  <a:latin typeface="URW DIN Cond" panose="00000500000000000000" pitchFamily="50" charset="0"/>
                </a:rPr>
                <a:t>SPEAKER</a:t>
              </a:r>
            </a:p>
          </p:txBody>
        </p:sp>
      </p:grpSp>
    </p:spTree>
    <p:extLst>
      <p:ext uri="{BB962C8B-B14F-4D97-AF65-F5344CB8AC3E}">
        <p14:creationId xmlns:p14="http://schemas.microsoft.com/office/powerpoint/2010/main" val="3101760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xit" presetSubtype="0" fill="hold" nodeType="withEffect">
                                  <p:stCondLst>
                                    <p:cond delay="0"/>
                                  </p:stCondLst>
                                  <p:childTnLst>
                                    <p:animEffect transition="out" filter="fade">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4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0" presetClass="exit" presetSubtype="0" fill="hold" nodeType="withEffect">
                                  <p:stCondLst>
                                    <p:cond delay="0"/>
                                  </p:stCondLst>
                                  <p:childTnLst>
                                    <p:animEffect transition="out" filter="fade">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85ECB2-3A2A-4A92-B13B-1EE6D3811FDB}"/>
              </a:ext>
            </a:extLst>
          </p:cNvPr>
          <p:cNvSpPr/>
          <p:nvPr/>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B6B8BB5-40C0-4977-AA7E-99D0F5C1F02A}"/>
              </a:ext>
            </a:extLst>
          </p:cNvPr>
          <p:cNvSpPr/>
          <p:nvPr/>
        </p:nvSpPr>
        <p:spPr>
          <a:xfrm>
            <a:off x="912523" y="4814193"/>
            <a:ext cx="1243584" cy="1243584"/>
          </a:xfrm>
          <a:prstGeom prst="rect">
            <a:avLst/>
          </a:prstGeom>
          <a:blipFill>
            <a:blip r:embed="rId2"/>
            <a:stretch>
              <a:fillRect/>
            </a:stretch>
          </a:bli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EB0C618-463F-4CCF-9D58-BC825CB7B187}"/>
              </a:ext>
            </a:extLst>
          </p:cNvPr>
          <p:cNvSpPr txBox="1"/>
          <p:nvPr/>
        </p:nvSpPr>
        <p:spPr>
          <a:xfrm>
            <a:off x="797444" y="2236887"/>
            <a:ext cx="6218369" cy="584775"/>
          </a:xfrm>
          <a:prstGeom prst="rect">
            <a:avLst/>
          </a:prstGeom>
          <a:noFill/>
        </p:spPr>
        <p:txBody>
          <a:bodyPr wrap="none" rtlCol="0">
            <a:spAutoFit/>
          </a:bodyPr>
          <a:lstStyle/>
          <a:p>
            <a:pPr>
              <a:spcBef>
                <a:spcPts val="1200"/>
              </a:spcBef>
            </a:pPr>
            <a:r>
              <a:rPr lang="en-US" sz="3200" b="1">
                <a:solidFill>
                  <a:schemeClr val="bg1"/>
                </a:solidFill>
                <a:ea typeface="AECOM Sans Light" panose="020B0404020202020204" pitchFamily="34" charset="0"/>
                <a:cs typeface="AECOM Sans Light" panose="020B0404020202020204" pitchFamily="34" charset="0"/>
              </a:rPr>
              <a:t>Alternative Analysis Approach </a:t>
            </a:r>
          </a:p>
        </p:txBody>
      </p:sp>
      <p:cxnSp>
        <p:nvCxnSpPr>
          <p:cNvPr id="4" name="Straight Connector 3">
            <a:extLst>
              <a:ext uri="{FF2B5EF4-FFF2-40B4-BE49-F238E27FC236}">
                <a16:creationId xmlns:a16="http://schemas.microsoft.com/office/drawing/2014/main" id="{CD7C81B5-2860-496D-ACF4-2F778F713299}"/>
              </a:ext>
            </a:extLst>
          </p:cNvPr>
          <p:cNvCxnSpPr/>
          <p:nvPr/>
        </p:nvCxnSpPr>
        <p:spPr>
          <a:xfrm>
            <a:off x="0" y="1842868"/>
            <a:ext cx="12192000" cy="0"/>
          </a:xfrm>
          <a:prstGeom prst="line">
            <a:avLst/>
          </a:prstGeom>
          <a:ln>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BD30A9F0-3F4E-42A6-A37C-A6AC33D2A89B}"/>
              </a:ext>
            </a:extLst>
          </p:cNvPr>
          <p:cNvSpPr/>
          <p:nvPr/>
        </p:nvSpPr>
        <p:spPr>
          <a:xfrm>
            <a:off x="895920" y="1692950"/>
            <a:ext cx="299836" cy="2998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FA443A2-8859-4504-B445-648634DC642B}"/>
              </a:ext>
            </a:extLst>
          </p:cNvPr>
          <p:cNvSpPr/>
          <p:nvPr/>
        </p:nvSpPr>
        <p:spPr>
          <a:xfrm>
            <a:off x="2345130" y="5108379"/>
            <a:ext cx="2991015" cy="830995"/>
          </a:xfrm>
          <a:prstGeom prst="rect">
            <a:avLst/>
          </a:prstGeom>
        </p:spPr>
        <p:txBody>
          <a:bodyPr wrap="square">
            <a:spAutoFit/>
          </a:bodyPr>
          <a:lstStyle/>
          <a:p>
            <a:r>
              <a:rPr lang="en-US" sz="2400" b="1">
                <a:solidFill>
                  <a:schemeClr val="bg1"/>
                </a:solidFill>
                <a:latin typeface="URW DIN Cond" panose="00000500000000000000" pitchFamily="50" charset="0"/>
                <a:cs typeface="AECOM Sans XBold" panose="020B0804020202020204" pitchFamily="34" charset="0"/>
              </a:rPr>
              <a:t>Julia Suprock, AICP</a:t>
            </a:r>
          </a:p>
          <a:p>
            <a:r>
              <a:rPr lang="en-US" sz="2400">
                <a:solidFill>
                  <a:schemeClr val="bg1"/>
                </a:solidFill>
                <a:latin typeface="URW DIN Cond" panose="00000500000000000000" pitchFamily="50" charset="0"/>
              </a:rPr>
              <a:t>Planning Manager</a:t>
            </a:r>
          </a:p>
        </p:txBody>
      </p:sp>
      <p:sp>
        <p:nvSpPr>
          <p:cNvPr id="23" name="Rectangle 22">
            <a:extLst>
              <a:ext uri="{FF2B5EF4-FFF2-40B4-BE49-F238E27FC236}">
                <a16:creationId xmlns:a16="http://schemas.microsoft.com/office/drawing/2014/main" id="{248D8734-1E14-4905-9DCB-740185D5CCAC}"/>
              </a:ext>
            </a:extLst>
          </p:cNvPr>
          <p:cNvSpPr/>
          <p:nvPr/>
        </p:nvSpPr>
        <p:spPr>
          <a:xfrm>
            <a:off x="2017484" y="5217702"/>
            <a:ext cx="266708" cy="2667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9" name="TextBox 18">
            <a:extLst>
              <a:ext uri="{FF2B5EF4-FFF2-40B4-BE49-F238E27FC236}">
                <a16:creationId xmlns:a16="http://schemas.microsoft.com/office/drawing/2014/main" id="{F46209FA-3EAC-4F4D-9544-735546CD4090}"/>
              </a:ext>
            </a:extLst>
          </p:cNvPr>
          <p:cNvSpPr txBox="1"/>
          <p:nvPr/>
        </p:nvSpPr>
        <p:spPr>
          <a:xfrm>
            <a:off x="2337273" y="4742433"/>
            <a:ext cx="1629743" cy="338555"/>
          </a:xfrm>
          <a:prstGeom prst="rect">
            <a:avLst/>
          </a:prstGeom>
          <a:noFill/>
        </p:spPr>
        <p:txBody>
          <a:bodyPr wrap="none" rtlCol="0">
            <a:spAutoFit/>
          </a:bodyPr>
          <a:lstStyle/>
          <a:p>
            <a:r>
              <a:rPr lang="en-US" sz="1600" spc="300">
                <a:solidFill>
                  <a:schemeClr val="accent4">
                    <a:lumMod val="60000"/>
                    <a:lumOff val="40000"/>
                  </a:schemeClr>
                </a:solidFill>
                <a:latin typeface="URW DIN Cond" panose="00000500000000000000" pitchFamily="50" charset="0"/>
                <a:ea typeface="AECOM Sans Light" panose="020B0404020202020204" pitchFamily="34" charset="0"/>
                <a:cs typeface="AECOM Sans Light" panose="020B0404020202020204" pitchFamily="34" charset="0"/>
              </a:rPr>
              <a:t>PRESENTED BY</a:t>
            </a:r>
          </a:p>
        </p:txBody>
      </p:sp>
      <p:sp>
        <p:nvSpPr>
          <p:cNvPr id="10" name="Rectangle 1">
            <a:extLst>
              <a:ext uri="{FF2B5EF4-FFF2-40B4-BE49-F238E27FC236}">
                <a16:creationId xmlns:a16="http://schemas.microsoft.com/office/drawing/2014/main" id="{D0A45BCC-552D-4695-B8F2-FC0A56293934}"/>
              </a:ext>
            </a:extLst>
          </p:cNvPr>
          <p:cNvSpPr/>
          <p:nvPr/>
        </p:nvSpPr>
        <p:spPr>
          <a:xfrm>
            <a:off x="9238962" y="2623625"/>
            <a:ext cx="4234376" cy="4234376"/>
          </a:xfrm>
          <a:custGeom>
            <a:avLst/>
            <a:gdLst>
              <a:gd name="connsiteX0" fmla="*/ 0 w 4234376"/>
              <a:gd name="connsiteY0" fmla="*/ 0 h 4234376"/>
              <a:gd name="connsiteX1" fmla="*/ 4234376 w 4234376"/>
              <a:gd name="connsiteY1" fmla="*/ 0 h 4234376"/>
              <a:gd name="connsiteX2" fmla="*/ 4234376 w 4234376"/>
              <a:gd name="connsiteY2" fmla="*/ 4234376 h 4234376"/>
              <a:gd name="connsiteX3" fmla="*/ 0 w 4234376"/>
              <a:gd name="connsiteY3" fmla="*/ 4234376 h 4234376"/>
              <a:gd name="connsiteX4" fmla="*/ 0 w 4234376"/>
              <a:gd name="connsiteY4" fmla="*/ 0 h 4234376"/>
              <a:gd name="connsiteX0" fmla="*/ 0 w 4234376"/>
              <a:gd name="connsiteY0" fmla="*/ 4234376 h 4234376"/>
              <a:gd name="connsiteX1" fmla="*/ 4234376 w 4234376"/>
              <a:gd name="connsiteY1" fmla="*/ 0 h 4234376"/>
              <a:gd name="connsiteX2" fmla="*/ 4234376 w 4234376"/>
              <a:gd name="connsiteY2" fmla="*/ 4234376 h 4234376"/>
              <a:gd name="connsiteX3" fmla="*/ 0 w 4234376"/>
              <a:gd name="connsiteY3" fmla="*/ 4234376 h 4234376"/>
            </a:gdLst>
            <a:ahLst/>
            <a:cxnLst>
              <a:cxn ang="0">
                <a:pos x="connsiteX0" y="connsiteY0"/>
              </a:cxn>
              <a:cxn ang="0">
                <a:pos x="connsiteX1" y="connsiteY1"/>
              </a:cxn>
              <a:cxn ang="0">
                <a:pos x="connsiteX2" y="connsiteY2"/>
              </a:cxn>
              <a:cxn ang="0">
                <a:pos x="connsiteX3" y="connsiteY3"/>
              </a:cxn>
            </a:cxnLst>
            <a:rect l="l" t="t" r="r" b="b"/>
            <a:pathLst>
              <a:path w="4234376" h="4234376">
                <a:moveTo>
                  <a:pt x="0" y="4234376"/>
                </a:moveTo>
                <a:lnTo>
                  <a:pt x="4234376" y="0"/>
                </a:lnTo>
                <a:lnTo>
                  <a:pt x="4234376" y="4234376"/>
                </a:lnTo>
                <a:lnTo>
                  <a:pt x="0" y="4234376"/>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
            <a:extLst>
              <a:ext uri="{FF2B5EF4-FFF2-40B4-BE49-F238E27FC236}">
                <a16:creationId xmlns:a16="http://schemas.microsoft.com/office/drawing/2014/main" id="{6726AB95-4A7E-4841-95F2-CD44B7F7EDAD}"/>
              </a:ext>
            </a:extLst>
          </p:cNvPr>
          <p:cNvSpPr/>
          <p:nvPr/>
        </p:nvSpPr>
        <p:spPr>
          <a:xfrm>
            <a:off x="9110169" y="3767835"/>
            <a:ext cx="2567282" cy="2567282"/>
          </a:xfrm>
          <a:custGeom>
            <a:avLst/>
            <a:gdLst>
              <a:gd name="connsiteX0" fmla="*/ 0 w 4234376"/>
              <a:gd name="connsiteY0" fmla="*/ 0 h 4234376"/>
              <a:gd name="connsiteX1" fmla="*/ 4234376 w 4234376"/>
              <a:gd name="connsiteY1" fmla="*/ 0 h 4234376"/>
              <a:gd name="connsiteX2" fmla="*/ 4234376 w 4234376"/>
              <a:gd name="connsiteY2" fmla="*/ 4234376 h 4234376"/>
              <a:gd name="connsiteX3" fmla="*/ 0 w 4234376"/>
              <a:gd name="connsiteY3" fmla="*/ 4234376 h 4234376"/>
              <a:gd name="connsiteX4" fmla="*/ 0 w 4234376"/>
              <a:gd name="connsiteY4" fmla="*/ 0 h 4234376"/>
              <a:gd name="connsiteX0" fmla="*/ 0 w 4234376"/>
              <a:gd name="connsiteY0" fmla="*/ 4234376 h 4234376"/>
              <a:gd name="connsiteX1" fmla="*/ 4234376 w 4234376"/>
              <a:gd name="connsiteY1" fmla="*/ 0 h 4234376"/>
              <a:gd name="connsiteX2" fmla="*/ 4234376 w 4234376"/>
              <a:gd name="connsiteY2" fmla="*/ 4234376 h 4234376"/>
              <a:gd name="connsiteX3" fmla="*/ 0 w 4234376"/>
              <a:gd name="connsiteY3" fmla="*/ 4234376 h 4234376"/>
            </a:gdLst>
            <a:ahLst/>
            <a:cxnLst>
              <a:cxn ang="0">
                <a:pos x="connsiteX0" y="connsiteY0"/>
              </a:cxn>
              <a:cxn ang="0">
                <a:pos x="connsiteX1" y="connsiteY1"/>
              </a:cxn>
              <a:cxn ang="0">
                <a:pos x="connsiteX2" y="connsiteY2"/>
              </a:cxn>
              <a:cxn ang="0">
                <a:pos x="connsiteX3" y="connsiteY3"/>
              </a:cxn>
            </a:cxnLst>
            <a:rect l="l" t="t" r="r" b="b"/>
            <a:pathLst>
              <a:path w="4234376" h="4234376">
                <a:moveTo>
                  <a:pt x="0" y="4234376"/>
                </a:moveTo>
                <a:lnTo>
                  <a:pt x="4234376" y="0"/>
                </a:lnTo>
                <a:lnTo>
                  <a:pt x="4234376" y="4234376"/>
                </a:lnTo>
                <a:lnTo>
                  <a:pt x="0" y="423437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14356729-D7A9-4FF9-A72B-E9666C30891B}"/>
              </a:ext>
            </a:extLst>
          </p:cNvPr>
          <p:cNvCxnSpPr>
            <a:cxnSpLocks/>
          </p:cNvCxnSpPr>
          <p:nvPr/>
        </p:nvCxnSpPr>
        <p:spPr>
          <a:xfrm flipV="1">
            <a:off x="9296577" y="2685788"/>
            <a:ext cx="4234376" cy="4234375"/>
          </a:xfrm>
          <a:prstGeom prst="line">
            <a:avLst/>
          </a:prstGeom>
          <a:ln w="1651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5" name="Freeform: Shape 24">
            <a:extLst>
              <a:ext uri="{FF2B5EF4-FFF2-40B4-BE49-F238E27FC236}">
                <a16:creationId xmlns:a16="http://schemas.microsoft.com/office/drawing/2014/main" id="{2DFA1C66-F2B0-4BA5-8645-8B334546C93F}"/>
              </a:ext>
            </a:extLst>
          </p:cNvPr>
          <p:cNvSpPr/>
          <p:nvPr/>
        </p:nvSpPr>
        <p:spPr>
          <a:xfrm>
            <a:off x="637309" y="-55419"/>
            <a:ext cx="9116291" cy="6400800"/>
          </a:xfrm>
          <a:custGeom>
            <a:avLst/>
            <a:gdLst>
              <a:gd name="connsiteX0" fmla="*/ 0 w 9213273"/>
              <a:gd name="connsiteY0" fmla="*/ 0 h 6400800"/>
              <a:gd name="connsiteX1" fmla="*/ 0 w 9213273"/>
              <a:gd name="connsiteY1" fmla="*/ 6400800 h 6400800"/>
              <a:gd name="connsiteX2" fmla="*/ 471054 w 9213273"/>
              <a:gd name="connsiteY2" fmla="*/ 6400800 h 6400800"/>
              <a:gd name="connsiteX3" fmla="*/ 9213273 w 9213273"/>
              <a:gd name="connsiteY3" fmla="*/ 6400800 h 6400800"/>
            </a:gdLst>
            <a:ahLst/>
            <a:cxnLst>
              <a:cxn ang="0">
                <a:pos x="connsiteX0" y="connsiteY0"/>
              </a:cxn>
              <a:cxn ang="0">
                <a:pos x="connsiteX1" y="connsiteY1"/>
              </a:cxn>
              <a:cxn ang="0">
                <a:pos x="connsiteX2" y="connsiteY2"/>
              </a:cxn>
              <a:cxn ang="0">
                <a:pos x="connsiteX3" y="connsiteY3"/>
              </a:cxn>
            </a:cxnLst>
            <a:rect l="l" t="t" r="r" b="b"/>
            <a:pathLst>
              <a:path w="9213273" h="6400800">
                <a:moveTo>
                  <a:pt x="0" y="0"/>
                </a:moveTo>
                <a:lnTo>
                  <a:pt x="0" y="6400800"/>
                </a:lnTo>
                <a:lnTo>
                  <a:pt x="471054" y="6400800"/>
                </a:lnTo>
                <a:lnTo>
                  <a:pt x="9213273" y="6400800"/>
                </a:ln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1817482"/>
      </p:ext>
    </p:extLst>
  </p:cSld>
  <p:clrMapOvr>
    <a:masterClrMapping/>
  </p:clrMapOvr>
</p:sld>
</file>

<file path=ppt/theme/theme1.xml><?xml version="1.0" encoding="utf-8"?>
<a:theme xmlns:a="http://schemas.openxmlformats.org/drawingml/2006/main" name="Presentation Template">
  <a:themeElements>
    <a:clrScheme name="Custom 89">
      <a:dk1>
        <a:sysClr val="windowText" lastClr="000000"/>
      </a:dk1>
      <a:lt1>
        <a:sysClr val="window" lastClr="FFFFFF"/>
      </a:lt1>
      <a:dk2>
        <a:srgbClr val="5C667F"/>
      </a:dk2>
      <a:lt2>
        <a:srgbClr val="FFFFFF"/>
      </a:lt2>
      <a:accent1>
        <a:srgbClr val="00B5E2"/>
      </a:accent1>
      <a:accent2>
        <a:srgbClr val="84BD00"/>
      </a:accent2>
      <a:accent3>
        <a:srgbClr val="EE3124"/>
      </a:accent3>
      <a:accent4>
        <a:srgbClr val="546477"/>
      </a:accent4>
      <a:accent5>
        <a:srgbClr val="FFE512"/>
      </a:accent5>
      <a:accent6>
        <a:srgbClr val="323F49"/>
      </a:accent6>
      <a:hlink>
        <a:srgbClr val="63C1DF"/>
      </a:hlink>
      <a:folHlink>
        <a:srgbClr val="9C0880"/>
      </a:folHlink>
    </a:clrScheme>
    <a:fontScheme name="Custom 1">
      <a:majorFont>
        <a:latin typeface="AECOM Sans"/>
        <a:ea typeface=""/>
        <a:cs typeface=""/>
      </a:majorFont>
      <a:minorFont>
        <a:latin typeface="AECOM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6_9 PowerPoint Template Arial_v8JM" id="{2B0C17CC-678F-D744-ABEB-D2C198EFA0E4}" vid="{F99454F7-DEF2-BD42-8830-34F87AC2255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3AB2B826E31364AA0E32FF248286B1A" ma:contentTypeVersion="10" ma:contentTypeDescription="Create a new document." ma:contentTypeScope="" ma:versionID="15b52a60789b50c5ae9f47e7bdc49586">
  <xsd:schema xmlns:xsd="http://www.w3.org/2001/XMLSchema" xmlns:xs="http://www.w3.org/2001/XMLSchema" xmlns:p="http://schemas.microsoft.com/office/2006/metadata/properties" xmlns:ns2="c758250a-269c-4371-9bb9-4aa8bab280c8" targetNamespace="http://schemas.microsoft.com/office/2006/metadata/properties" ma:root="true" ma:fieldsID="b9f3fc8c9fda4ccc13b58b011bf8273a" ns2:_="">
    <xsd:import namespace="c758250a-269c-4371-9bb9-4aa8bab280c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58250a-269c-4371-9bb9-4aa8bab280c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CC5A0FB-9A6D-41E2-A6A3-36246A1E20D4}">
  <ds:schemaRefs>
    <ds:schemaRef ds:uri="http://schemas.microsoft.com/sharepoint/v3/contenttype/forms"/>
  </ds:schemaRefs>
</ds:datastoreItem>
</file>

<file path=customXml/itemProps2.xml><?xml version="1.0" encoding="utf-8"?>
<ds:datastoreItem xmlns:ds="http://schemas.openxmlformats.org/officeDocument/2006/customXml" ds:itemID="{CF6E9C25-AA3C-4DD8-A1F4-1FE191254B25}"/>
</file>

<file path=customXml/itemProps3.xml><?xml version="1.0" encoding="utf-8"?>
<ds:datastoreItem xmlns:ds="http://schemas.openxmlformats.org/officeDocument/2006/customXml" ds:itemID="{20799CFE-71E0-431E-95EB-78B8514FF15F}">
  <ds:schemaRefs>
    <ds:schemaRef ds:uri="c2101333-5b97-4ffa-96ad-00ec683c9a8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32</Slides>
  <Notes>9</Notes>
  <HiddenSlides>0</HiddenSlide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Presentation Template</vt:lpstr>
      <vt:lpstr>PowerPoint Presentation</vt:lpstr>
      <vt:lpstr>PowerPoint Presentation</vt:lpstr>
      <vt:lpstr>PowerPoint Presentation</vt:lpstr>
      <vt:lpstr>PowerPoint Presentation</vt:lpstr>
      <vt:lpstr>The AECOM Team Believes a Successful BRT Project will…</vt:lpstr>
      <vt:lpstr>Project Organization</vt:lpstr>
      <vt:lpstr>Extensive Experience in All Areas of BRT</vt:lpstr>
      <vt:lpstr>Relevant Project Experience</vt:lpstr>
      <vt:lpstr>PowerPoint Presentation</vt:lpstr>
      <vt:lpstr>PowerPoint Presentation</vt:lpstr>
      <vt:lpstr>PowerPoint Presentation</vt:lpstr>
      <vt:lpstr>PowerPoint Presentation</vt:lpstr>
      <vt:lpstr>Planning Schedule</vt:lpstr>
      <vt:lpstr>Implementation Plan</vt:lpstr>
      <vt:lpstr>PowerPoint Presentation</vt:lpstr>
      <vt:lpstr>How we will increase public participation</vt:lpstr>
      <vt:lpstr>How we will build partnerships and seek public/private partnerships</vt:lpstr>
      <vt:lpstr>How we will increase public awareness and support for this project</vt:lpstr>
      <vt:lpstr>How we will achieve goals during social distancing</vt:lpstr>
      <vt:lpstr>Public Engagement — Planning for Success</vt:lpstr>
      <vt:lpstr>PowerPoint Presentation</vt:lpstr>
      <vt:lpstr>Implementation Strategy – Full Implementation</vt:lpstr>
      <vt:lpstr>Implementation Strategy – Full Implementation</vt:lpstr>
      <vt:lpstr>Implementation Strategy – Full Implementation</vt:lpstr>
      <vt:lpstr>Implementation Strategy – Phased Implementation</vt:lpstr>
      <vt:lpstr>Red Line BRT – Implementation Strategy </vt:lpstr>
      <vt:lpstr>Red Line BRT - Implementation Strategy </vt:lpstr>
      <vt:lpstr>Implementation Strategy – Funding Sources</vt:lpstr>
      <vt:lpstr>Implementation Strategy – Opportunities and Challenges</vt:lpstr>
      <vt:lpstr>We Want to Work with YOU!</vt:lpstr>
      <vt:lpstr>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Meyers;Julia Suprock</dc:creator>
  <cp:revision>1</cp:revision>
  <dcterms:created xsi:type="dcterms:W3CDTF">2020-05-28T12:43:12Z</dcterms:created>
  <dcterms:modified xsi:type="dcterms:W3CDTF">2020-06-05T16:49:21Z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0x01010013AB2B826E31364AA0E32FF248286B1A</vt:lpwstr>
  </property>
</Properties>
</file>